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b8b0e3c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b8b0e3c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Welcome!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lesson is called Just Right - does anyone know which Fairy Tale this lesson might be about?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496f677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e496f677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Optional extra video to </a:t>
            </a:r>
            <a:r>
              <a:rPr lang="en"/>
              <a:t>extend focus on Herbivore / Carnivore / Omnivore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fec31c84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fec31c84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Group game: Goldilocks quiz (see Appendix A) [5 mins]</a:t>
            </a:r>
            <a:endParaRPr/>
          </a:p>
          <a:p>
            <a:pPr indent="-298450" lvl="0" marL="457200" rtl="0" algn="l">
              <a:spcBef>
                <a:spcPts val="0"/>
              </a:spcBef>
              <a:spcAft>
                <a:spcPts val="0"/>
              </a:spcAft>
              <a:buSzPts val="1100"/>
              <a:buChar char="●"/>
            </a:pPr>
            <a:r>
              <a:rPr lang="en"/>
              <a:t>a) Teacher ask true or false questions about Goldilocks.</a:t>
            </a:r>
            <a:endParaRPr/>
          </a:p>
          <a:p>
            <a:pPr indent="-298450" lvl="0" marL="457200" rtl="0" algn="l">
              <a:spcBef>
                <a:spcPts val="0"/>
              </a:spcBef>
              <a:spcAft>
                <a:spcPts val="0"/>
              </a:spcAft>
              <a:buSzPts val="1100"/>
              <a:buChar char="●"/>
            </a:pPr>
            <a:r>
              <a:rPr lang="en"/>
              <a:t>b) All children give their answers by placing hands: thumbs up = true OR on hips = false (best standing up)</a:t>
            </a:r>
            <a:endParaRPr/>
          </a:p>
          <a:p>
            <a:pPr indent="-298450" lvl="0" marL="457200" rtl="0" algn="l">
              <a:spcBef>
                <a:spcPts val="0"/>
              </a:spcBef>
              <a:spcAft>
                <a:spcPts val="0"/>
              </a:spcAft>
              <a:buSzPts val="1100"/>
              <a:buChar char="●"/>
            </a:pPr>
            <a:r>
              <a:rPr lang="en"/>
              <a:t>c) Ending on the idea of ‘just right: not too hot and not too cold’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Appendix A: Goldilocks quiz.</a:t>
            </a:r>
            <a:endParaRPr/>
          </a:p>
          <a:p>
            <a:pPr indent="0" lvl="0" marL="0" rtl="0" algn="l">
              <a:spcBef>
                <a:spcPts val="0"/>
              </a:spcBef>
              <a:spcAft>
                <a:spcPts val="0"/>
              </a:spcAft>
              <a:buNone/>
            </a:pPr>
            <a:r>
              <a:rPr lang="en"/>
              <a:t>Teacher asks a true or false question.</a:t>
            </a:r>
            <a:endParaRPr/>
          </a:p>
          <a:p>
            <a:pPr indent="0" lvl="0" marL="0" rtl="0" algn="l">
              <a:spcBef>
                <a:spcPts val="0"/>
              </a:spcBef>
              <a:spcAft>
                <a:spcPts val="0"/>
              </a:spcAft>
              <a:buNone/>
            </a:pPr>
            <a:r>
              <a:rPr lang="en"/>
              <a:t>Everyone says whether they think it’s true or false by putting their thumbs up (true) or putting their hands on</a:t>
            </a:r>
            <a:endParaRPr/>
          </a:p>
          <a:p>
            <a:pPr indent="0" lvl="0" marL="0" rtl="0" algn="l">
              <a:spcBef>
                <a:spcPts val="0"/>
              </a:spcBef>
              <a:spcAft>
                <a:spcPts val="0"/>
              </a:spcAft>
              <a:buNone/>
            </a:pPr>
            <a:r>
              <a:rPr lang="en"/>
              <a:t>their hips (false).</a:t>
            </a:r>
            <a:endParaRPr/>
          </a:p>
          <a:p>
            <a:pPr indent="0" lvl="0" marL="0" rtl="0" algn="l">
              <a:spcBef>
                <a:spcPts val="0"/>
              </a:spcBef>
              <a:spcAft>
                <a:spcPts val="0"/>
              </a:spcAft>
              <a:buNone/>
            </a:pPr>
            <a:r>
              <a:rPr lang="en"/>
              <a:t>1. Goldilocks had black curly hair (F - she had golden hair)</a:t>
            </a:r>
            <a:endParaRPr/>
          </a:p>
          <a:p>
            <a:pPr indent="0" lvl="0" marL="0" rtl="0" algn="l">
              <a:spcBef>
                <a:spcPts val="0"/>
              </a:spcBef>
              <a:spcAft>
                <a:spcPts val="0"/>
              </a:spcAft>
              <a:buNone/>
            </a:pPr>
            <a:r>
              <a:rPr lang="en"/>
              <a:t>2. The three bears lived in a sandcastle by the sea. (F - they lived in a house in the woods)</a:t>
            </a:r>
            <a:endParaRPr/>
          </a:p>
          <a:p>
            <a:pPr indent="0" lvl="0" marL="0" rtl="0" algn="l">
              <a:spcBef>
                <a:spcPts val="0"/>
              </a:spcBef>
              <a:spcAft>
                <a:spcPts val="0"/>
              </a:spcAft>
              <a:buNone/>
            </a:pPr>
            <a:r>
              <a:rPr lang="en"/>
              <a:t>3. A woods or woodland is a place where there are many trees (T)</a:t>
            </a:r>
            <a:endParaRPr/>
          </a:p>
          <a:p>
            <a:pPr indent="0" lvl="0" marL="0" rtl="0" algn="l">
              <a:spcBef>
                <a:spcPts val="0"/>
              </a:spcBef>
              <a:spcAft>
                <a:spcPts val="0"/>
              </a:spcAft>
              <a:buNone/>
            </a:pPr>
            <a:r>
              <a:rPr lang="en"/>
              <a:t>4. Bears are the only animals that live in woodlands (F - hear from other examples from the group)</a:t>
            </a:r>
            <a:endParaRPr/>
          </a:p>
          <a:p>
            <a:pPr indent="0" lvl="0" marL="0" rtl="0" algn="l">
              <a:spcBef>
                <a:spcPts val="0"/>
              </a:spcBef>
              <a:spcAft>
                <a:spcPts val="0"/>
              </a:spcAft>
              <a:buNone/>
            </a:pPr>
            <a:r>
              <a:rPr lang="en"/>
              <a:t>5. Some animals like to live in woodlands because there are places for them to make a home and food for</a:t>
            </a:r>
            <a:endParaRPr/>
          </a:p>
          <a:p>
            <a:pPr indent="0" lvl="0" marL="0" rtl="0" algn="l">
              <a:spcBef>
                <a:spcPts val="0"/>
              </a:spcBef>
              <a:spcAft>
                <a:spcPts val="0"/>
              </a:spcAft>
              <a:buNone/>
            </a:pPr>
            <a:r>
              <a:rPr lang="en"/>
              <a:t>them to eat (T).</a:t>
            </a:r>
            <a:endParaRPr/>
          </a:p>
          <a:p>
            <a:pPr indent="0" lvl="0" marL="0" rtl="0" algn="l">
              <a:spcBef>
                <a:spcPts val="0"/>
              </a:spcBef>
              <a:spcAft>
                <a:spcPts val="0"/>
              </a:spcAft>
              <a:buNone/>
            </a:pPr>
            <a:r>
              <a:rPr lang="en"/>
              <a:t>6. When Goldilocks came into the house, the house was empty because the bears had gone out whilst</a:t>
            </a:r>
            <a:endParaRPr/>
          </a:p>
          <a:p>
            <a:pPr indent="0" lvl="0" marL="0" rtl="0" algn="l">
              <a:spcBef>
                <a:spcPts val="0"/>
              </a:spcBef>
              <a:spcAft>
                <a:spcPts val="0"/>
              </a:spcAft>
              <a:buNone/>
            </a:pPr>
            <a:r>
              <a:rPr lang="en"/>
              <a:t>their porridge cooled (T)</a:t>
            </a:r>
            <a:endParaRPr/>
          </a:p>
          <a:p>
            <a:pPr indent="0" lvl="0" marL="0" rtl="0" algn="l">
              <a:spcBef>
                <a:spcPts val="0"/>
              </a:spcBef>
              <a:spcAft>
                <a:spcPts val="0"/>
              </a:spcAft>
              <a:buNone/>
            </a:pPr>
            <a:r>
              <a:rPr lang="en"/>
              <a:t>7. Goldilocks first tasted the porridge of the big bear and it was just right (F - it was too hot)</a:t>
            </a:r>
            <a:endParaRPr/>
          </a:p>
          <a:p>
            <a:pPr indent="0" lvl="0" marL="0" rtl="0" algn="l">
              <a:spcBef>
                <a:spcPts val="0"/>
              </a:spcBef>
              <a:spcAft>
                <a:spcPts val="0"/>
              </a:spcAft>
              <a:buNone/>
            </a:pPr>
            <a:r>
              <a:rPr lang="en"/>
              <a:t>8. When goldilocks tasked the baby bear’s porridge it was just right because it was neither too hot nor too</a:t>
            </a:r>
            <a:endParaRPr/>
          </a:p>
          <a:p>
            <a:pPr indent="0" lvl="0" marL="0" rtl="0" algn="l">
              <a:spcBef>
                <a:spcPts val="0"/>
              </a:spcBef>
              <a:spcAft>
                <a:spcPts val="0"/>
              </a:spcAft>
              <a:buNone/>
            </a:pPr>
            <a:r>
              <a:rPr lang="en"/>
              <a:t>cold (T)</a:t>
            </a:r>
            <a:endParaRPr/>
          </a:p>
          <a:p>
            <a:pPr indent="0" lvl="0" marL="0" rtl="0" algn="l">
              <a:spcBef>
                <a:spcPts val="0"/>
              </a:spcBef>
              <a:spcAft>
                <a:spcPts val="0"/>
              </a:spcAft>
              <a:buNone/>
            </a:pPr>
            <a:r>
              <a:rPr lang="en"/>
              <a:t>9. When Goldilocks went to sleep in the baby bear’s bed it turned into a dragon and gobbled her up (F - it</a:t>
            </a:r>
            <a:endParaRPr/>
          </a:p>
          <a:p>
            <a:pPr indent="0" lvl="0" marL="0" rtl="0" algn="l">
              <a:spcBef>
                <a:spcPts val="0"/>
              </a:spcBef>
              <a:spcAft>
                <a:spcPts val="0"/>
              </a:spcAft>
              <a:buNone/>
            </a:pPr>
            <a:r>
              <a:rPr lang="en"/>
              <a:t>was just right and she fell asleep)</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e4b4dafc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e4b4dafc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2. Group movement activity: [5 mins]</a:t>
            </a:r>
            <a:endParaRPr>
              <a:solidFill>
                <a:schemeClr val="dk1"/>
              </a:solidFill>
            </a:endParaRPr>
          </a:p>
          <a:p>
            <a:pPr indent="0" lvl="0" marL="0" rtl="0" algn="l">
              <a:spcBef>
                <a:spcPts val="0"/>
              </a:spcBef>
              <a:spcAft>
                <a:spcPts val="0"/>
              </a:spcAft>
              <a:buNone/>
            </a:pPr>
            <a:r>
              <a:rPr lang="en">
                <a:solidFill>
                  <a:schemeClr val="dk1"/>
                </a:solidFill>
              </a:rPr>
              <a:t>a) Teacher asks all children to rub their hands together for 30 seconds until they can feel heat in their hands.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Place their warm hands on their cheeks. Notice how long it takes for their hands to cool down to normal, or ‘just right’.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NB: Option to introduce a game to see who can guess when 30 seconds is up.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d88e1454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d88e1454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clarifies that sometimes the Earth heats up, and trees help it to cool down. Here’s how:</a:t>
            </a:r>
            <a:endParaRPr>
              <a:solidFill>
                <a:schemeClr val="dk1"/>
              </a:solidFill>
            </a:endParaRPr>
          </a:p>
          <a:p>
            <a:pPr indent="-298450" lvl="0" marL="457200" rtl="0" algn="l">
              <a:spcBef>
                <a:spcPts val="0"/>
              </a:spcBef>
              <a:spcAft>
                <a:spcPts val="0"/>
              </a:spcAft>
              <a:buClr>
                <a:schemeClr val="dk1"/>
              </a:buClr>
              <a:buSzPts val="1100"/>
              <a:buAutoNum type="alphaLcParenR"/>
            </a:pPr>
            <a:r>
              <a:rPr lang="en">
                <a:solidFill>
                  <a:schemeClr val="dk1"/>
                </a:solidFill>
              </a:rPr>
              <a:t>Too much carbon dioxide (CO2) In the air makes the Earth heat up. </a:t>
            </a:r>
            <a:endParaRPr>
              <a:solidFill>
                <a:schemeClr val="dk1"/>
              </a:solidFill>
            </a:endParaRPr>
          </a:p>
          <a:p>
            <a:pPr indent="-298450" lvl="0" marL="457200" rtl="0" algn="l">
              <a:spcBef>
                <a:spcPts val="0"/>
              </a:spcBef>
              <a:spcAft>
                <a:spcPts val="0"/>
              </a:spcAft>
              <a:buClr>
                <a:schemeClr val="dk1"/>
              </a:buClr>
              <a:buSzPts val="1100"/>
              <a:buAutoNum type="alphaLcParenR"/>
            </a:pPr>
            <a:r>
              <a:rPr lang="en">
                <a:solidFill>
                  <a:schemeClr val="dk1"/>
                </a:solidFill>
              </a:rPr>
              <a:t>Trees take in CO2 and help the Earth get back to ‘just right’. </a:t>
            </a:r>
            <a:endParaRPr>
              <a:solidFill>
                <a:schemeClr val="dk1"/>
              </a:solidFill>
            </a:endParaRPr>
          </a:p>
          <a:p>
            <a:pPr indent="-298450" lvl="0" marL="457200" rtl="0" algn="l">
              <a:spcBef>
                <a:spcPts val="0"/>
              </a:spcBef>
              <a:spcAft>
                <a:spcPts val="0"/>
              </a:spcAft>
              <a:buClr>
                <a:schemeClr val="dk1"/>
              </a:buClr>
              <a:buSzPts val="1100"/>
              <a:buAutoNum type="alphaLcParenR"/>
            </a:pPr>
            <a:r>
              <a:rPr lang="en">
                <a:solidFill>
                  <a:schemeClr val="dk1"/>
                </a:solidFill>
              </a:rPr>
              <a:t>That’s why woodlands are very important for the Earth and for us.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7bb557c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7bb557c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Nature Observation activity: [13 mins]</a:t>
            </a:r>
            <a:endParaRPr/>
          </a:p>
          <a:p>
            <a:pPr indent="0" lvl="0" marL="0" rtl="0" algn="l">
              <a:spcBef>
                <a:spcPts val="0"/>
              </a:spcBef>
              <a:spcAft>
                <a:spcPts val="0"/>
              </a:spcAft>
              <a:buNone/>
            </a:pPr>
            <a:r>
              <a:rPr lang="en"/>
              <a:t>a) In the South Downs National Park, woodlands make a home which is ‘just right’ for some animals, can anyone guess which animals they will be? What kinds of animals might live in woods?</a:t>
            </a:r>
            <a:endParaRPr/>
          </a:p>
          <a:p>
            <a:pPr indent="0" lvl="0" marL="0" rtl="0" algn="l">
              <a:spcBef>
                <a:spcPts val="0"/>
              </a:spcBef>
              <a:spcAft>
                <a:spcPts val="0"/>
              </a:spcAft>
              <a:buNone/>
            </a:pPr>
            <a:r>
              <a:rPr lang="en"/>
              <a:t>b) Watch Woodlands video from 3:46 to 9:00 and see if you can spot some of the animals</a:t>
            </a:r>
            <a:endParaRPr/>
          </a:p>
          <a:p>
            <a:pPr indent="0" lvl="0" marL="0" rtl="0" algn="l">
              <a:spcBef>
                <a:spcPts val="0"/>
              </a:spcBef>
              <a:spcAft>
                <a:spcPts val="0"/>
              </a:spcAft>
              <a:buNone/>
            </a:pPr>
            <a:r>
              <a:rPr lang="en"/>
              <a:t>Answers: </a:t>
            </a:r>
            <a:endParaRPr/>
          </a:p>
          <a:p>
            <a:pPr indent="-298450" lvl="0" marL="457200" rtl="0" algn="l">
              <a:spcBef>
                <a:spcPts val="0"/>
              </a:spcBef>
              <a:spcAft>
                <a:spcPts val="0"/>
              </a:spcAft>
              <a:buSzPts val="1100"/>
              <a:buChar char="-"/>
            </a:pPr>
            <a:r>
              <a:rPr lang="en"/>
              <a:t>Purple emperor butterfly</a:t>
            </a:r>
            <a:endParaRPr/>
          </a:p>
          <a:p>
            <a:pPr indent="-298450" lvl="0" marL="457200" rtl="0" algn="l">
              <a:spcBef>
                <a:spcPts val="0"/>
              </a:spcBef>
              <a:spcAft>
                <a:spcPts val="0"/>
              </a:spcAft>
              <a:buSzPts val="1100"/>
              <a:buChar char="-"/>
            </a:pPr>
            <a:r>
              <a:rPr lang="en"/>
              <a:t>Tawny owl, </a:t>
            </a:r>
            <a:endParaRPr/>
          </a:p>
          <a:p>
            <a:pPr indent="-298450" lvl="0" marL="457200" rtl="0" algn="l">
              <a:spcBef>
                <a:spcPts val="0"/>
              </a:spcBef>
              <a:spcAft>
                <a:spcPts val="0"/>
              </a:spcAft>
              <a:buSzPts val="1100"/>
              <a:buChar char="-"/>
            </a:pPr>
            <a:r>
              <a:rPr lang="en"/>
              <a:t>Barbastelle bat,</a:t>
            </a:r>
            <a:endParaRPr/>
          </a:p>
          <a:p>
            <a:pPr indent="-298450" lvl="0" marL="457200" rtl="0" algn="l">
              <a:spcBef>
                <a:spcPts val="0"/>
              </a:spcBef>
              <a:spcAft>
                <a:spcPts val="0"/>
              </a:spcAft>
              <a:buSzPts val="1100"/>
              <a:buChar char="-"/>
            </a:pPr>
            <a:r>
              <a:rPr lang="en"/>
              <a:t>Hazel Dormouse</a:t>
            </a:r>
            <a:endParaRPr/>
          </a:p>
          <a:p>
            <a:pPr indent="0" lvl="0" marL="0" rtl="0" algn="l">
              <a:spcBef>
                <a:spcPts val="0"/>
              </a:spcBef>
              <a:spcAft>
                <a:spcPts val="0"/>
              </a:spcAft>
              <a:buNone/>
            </a:pPr>
            <a:r>
              <a:rPr lang="en"/>
              <a:t>c) As well as ‘not too hot and not too cold’, there are other ways in which woodlands are ‘just right’ for these animals</a:t>
            </a:r>
            <a:endParaRPr/>
          </a:p>
          <a:p>
            <a:pPr indent="0" lvl="0" marL="0" rtl="0" algn="l">
              <a:spcBef>
                <a:spcPts val="0"/>
              </a:spcBef>
              <a:spcAft>
                <a:spcPts val="0"/>
              </a:spcAft>
              <a:buNone/>
            </a:pPr>
            <a:r>
              <a:rPr lang="en"/>
              <a:t>d) In pairs, choose one of the animals and say why the woodlands are ‘just right’ for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Option to play the video again if some children would be supported by this.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d87766f1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ed87766f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4. Animal Categorisation Activity: [5 mins]</a:t>
            </a:r>
            <a:endParaRPr/>
          </a:p>
          <a:p>
            <a:pPr indent="0" lvl="0" marL="0" rtl="0" algn="l">
              <a:spcBef>
                <a:spcPts val="0"/>
              </a:spcBef>
              <a:spcAft>
                <a:spcPts val="0"/>
              </a:spcAft>
              <a:buNone/>
            </a:pPr>
            <a:r>
              <a:rPr lang="en"/>
              <a:t>a) </a:t>
            </a:r>
            <a:r>
              <a:rPr lang="en"/>
              <a:t>We’ve just learned that the purple emperor butterfly, tawny owl, barbastelle bat and hazel dormouse live in the woodland in the South Downs National Park. Can you guess what they might eat?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Answers:</a:t>
            </a:r>
            <a:endParaRPr/>
          </a:p>
          <a:p>
            <a:pPr indent="0" lvl="0" marL="0" rtl="0" algn="l">
              <a:spcBef>
                <a:spcPts val="0"/>
              </a:spcBef>
              <a:spcAft>
                <a:spcPts val="0"/>
              </a:spcAft>
              <a:buNone/>
            </a:pPr>
            <a:r>
              <a:rPr lang="en"/>
              <a:t>Purple Emperor butterfly: Tree sap</a:t>
            </a:r>
            <a:endParaRPr/>
          </a:p>
          <a:p>
            <a:pPr indent="0" lvl="0" marL="0" rtl="0" algn="l">
              <a:spcBef>
                <a:spcPts val="0"/>
              </a:spcBef>
              <a:spcAft>
                <a:spcPts val="0"/>
              </a:spcAft>
              <a:buNone/>
            </a:pPr>
            <a:r>
              <a:rPr lang="en"/>
              <a:t>Barbastelle bat: moths, midges and beetles</a:t>
            </a:r>
            <a:endParaRPr/>
          </a:p>
          <a:p>
            <a:pPr indent="0" lvl="0" marL="0" rtl="0" algn="l">
              <a:spcBef>
                <a:spcPts val="0"/>
              </a:spcBef>
              <a:spcAft>
                <a:spcPts val="0"/>
              </a:spcAft>
              <a:buNone/>
            </a:pPr>
            <a:r>
              <a:rPr lang="en"/>
              <a:t>Tawny owl: mice and voles, small birds, large insects and earthworms</a:t>
            </a:r>
            <a:endParaRPr/>
          </a:p>
          <a:p>
            <a:pPr indent="0" lvl="0" marL="0" rtl="0" algn="l">
              <a:spcBef>
                <a:spcPts val="0"/>
              </a:spcBef>
              <a:spcAft>
                <a:spcPts val="0"/>
              </a:spcAft>
              <a:buNone/>
            </a:pPr>
            <a:r>
              <a:rPr lang="en"/>
              <a:t>Hazel Dormouse: berries, seeds, flowers, pollen and nuts as well as insects</a:t>
            </a:r>
            <a:endParaRPr>
              <a:solidFill>
                <a:srgbClr val="040C28"/>
              </a:solidFill>
              <a:highlight>
                <a:srgbClr val="D3E3FD"/>
              </a:highlight>
            </a:endParaRPr>
          </a:p>
          <a:p>
            <a:pPr indent="0" lvl="0" marL="0" rtl="0" algn="l">
              <a:spcBef>
                <a:spcPts val="0"/>
              </a:spcBef>
              <a:spcAft>
                <a:spcPts val="0"/>
              </a:spcAft>
              <a:buNone/>
            </a:pPr>
            <a:r>
              <a:t/>
            </a:r>
            <a:endParaRPr sz="1350">
              <a:solidFill>
                <a:srgbClr val="002419"/>
              </a:solidFill>
              <a:highlight>
                <a:srgbClr val="FFFFFF"/>
              </a:highlight>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0d5d817f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0d5d817f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4. Animal Categorisation Activity: [5 mins]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 Teacher clarifies the difference between Herbivore (eats only plants), Carnivore (eats only meat) and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Omnivore (eats both plants and meat). Teacher clarifies how eating different things helps each animal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live together in balance.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 Teacher asks children to make up action for Herbivore, Carnivore, and Omnivore (e.g. claws for carnivore).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2bf73af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f2bf73af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4. Animal Categorisation Activity: [5 mins]</a:t>
            </a:r>
            <a:endParaRPr/>
          </a:p>
          <a:p>
            <a:pPr indent="0" lvl="0" marL="0" rtl="0" algn="l">
              <a:spcBef>
                <a:spcPts val="0"/>
              </a:spcBef>
              <a:spcAft>
                <a:spcPts val="0"/>
              </a:spcAft>
              <a:buClr>
                <a:schemeClr val="dk1"/>
              </a:buClr>
              <a:buSzPts val="1100"/>
              <a:buFont typeface="Arial"/>
              <a:buNone/>
            </a:pPr>
            <a:r>
              <a:rPr lang="en">
                <a:solidFill>
                  <a:schemeClr val="dk1"/>
                </a:solidFill>
              </a:rPr>
              <a:t>d) So now can you say whether the purple emperor butterfly, tawny owl, barbastelle bat and hazel dormouse are herbivore, carnivore or omnivore?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Answers: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Purple emperor butterfly = Herbivore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Tawny Owl = Carnivore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Dormouse = Omnivore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Bat = Omnivore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Option to explore other animals.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2bf73af2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f2bf73af2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5. Lesson Ending: Celebrating Nature [2 mins]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Each child chooses which of those four animals they want to be and upon teacher’s request they do an action or noise to show which they are.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3"/>
          <p:cNvSpPr txBox="1"/>
          <p:nvPr>
            <p:ph type="title"/>
          </p:nvPr>
        </p:nvSpPr>
        <p:spPr>
          <a:xfrm>
            <a:off x="446856" y="311629"/>
            <a:ext cx="8229600" cy="602400"/>
          </a:xfrm>
          <a:prstGeom prst="rect">
            <a:avLst/>
          </a:prstGeom>
          <a:noFill/>
          <a:ln>
            <a:noFill/>
          </a:ln>
        </p:spPr>
        <p:txBody>
          <a:bodyPr anchorCtr="0" anchor="t" bIns="45725" lIns="91425" spcFirstLastPara="1" rIns="91425" wrap="square" tIns="45725">
            <a:noAutofit/>
          </a:bodyPr>
          <a:lstStyle>
            <a:lvl1pPr lvl="0" marR="0" rtl="0" algn="l">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446856" y="1007641"/>
            <a:ext cx="8229600" cy="4014900"/>
          </a:xfrm>
          <a:prstGeom prst="rect">
            <a:avLst/>
          </a:prstGeom>
          <a:noFill/>
          <a:ln>
            <a:noFill/>
          </a:ln>
        </p:spPr>
        <p:txBody>
          <a:bodyPr anchorCtr="0" anchor="t" bIns="45725" lIns="91425" spcFirstLastPara="1" rIns="91425" wrap="square" tIns="45725">
            <a:noAutofit/>
          </a:bodyPr>
          <a:lstStyle>
            <a:lvl1pPr indent="-228600" lvl="0" marL="457200" marR="0" rtl="0" algn="l">
              <a:spcBef>
                <a:spcPts val="60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indent="-387350" lvl="1" marL="914400" marR="0" rtl="0" algn="l">
              <a:spcBef>
                <a:spcPts val="1600"/>
              </a:spcBef>
              <a:spcAft>
                <a:spcPts val="0"/>
              </a:spcAft>
              <a:buClr>
                <a:srgbClr val="FFFFFF"/>
              </a:buClr>
              <a:buSzPts val="2500"/>
              <a:buFont typeface="Arial"/>
              <a:buChar char="–"/>
              <a:defRPr b="0" i="0" sz="2500" u="none" cap="none" strike="noStrike">
                <a:solidFill>
                  <a:srgbClr val="FFFFFF"/>
                </a:solidFill>
                <a:latin typeface="Arial"/>
                <a:ea typeface="Arial"/>
                <a:cs typeface="Arial"/>
                <a:sym typeface="Arial"/>
              </a:defRPr>
            </a:lvl2pPr>
            <a:lvl3pPr indent="-361950" lvl="2" marL="1371600" marR="0" rtl="0" algn="l">
              <a:spcBef>
                <a:spcPts val="1600"/>
              </a:spcBef>
              <a:spcAft>
                <a:spcPts val="0"/>
              </a:spcAft>
              <a:buClr>
                <a:srgbClr val="FFFFFF"/>
              </a:buClr>
              <a:buSzPts val="2100"/>
              <a:buFont typeface="Arial"/>
              <a:buChar char="•"/>
              <a:defRPr b="0" i="0" sz="2100" u="none" cap="none" strike="noStrike">
                <a:solidFill>
                  <a:srgbClr val="FFFFFF"/>
                </a:solidFill>
                <a:latin typeface="Arial"/>
                <a:ea typeface="Arial"/>
                <a:cs typeface="Arial"/>
                <a:sym typeface="Arial"/>
              </a:defRPr>
            </a:lvl3pPr>
            <a:lvl4pPr indent="-342900" lvl="3" marL="1828800" marR="0" rtl="0" algn="l">
              <a:spcBef>
                <a:spcPts val="16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16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3" name="Shape 53"/>
        <p:cNvGrpSpPr/>
        <p:nvPr/>
      </p:nvGrpSpPr>
      <p:grpSpPr>
        <a:xfrm>
          <a:off x="0" y="0"/>
          <a:ext cx="0" cy="0"/>
          <a:chOff x="0" y="0"/>
          <a:chExt cx="0" cy="0"/>
        </a:xfrm>
      </p:grpSpPr>
      <p:sp>
        <p:nvSpPr>
          <p:cNvPr id="54" name="Google Shape;54;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VVjqDzTYfyw"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uVqggsxxAEk"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BFA5"/>
        </a:solidFill>
      </p:bgPr>
    </p:bg>
    <p:spTree>
      <p:nvGrpSpPr>
        <p:cNvPr id="62" name="Shape 62"/>
        <p:cNvGrpSpPr/>
        <p:nvPr/>
      </p:nvGrpSpPr>
      <p:grpSpPr>
        <a:xfrm>
          <a:off x="0" y="0"/>
          <a:ext cx="0" cy="0"/>
          <a:chOff x="0" y="0"/>
          <a:chExt cx="0" cy="0"/>
        </a:xfrm>
      </p:grpSpPr>
      <p:sp>
        <p:nvSpPr>
          <p:cNvPr id="63" name="Google Shape;63;p15"/>
          <p:cNvSpPr txBox="1"/>
          <p:nvPr>
            <p:ph idx="1" type="subTitle"/>
          </p:nvPr>
        </p:nvSpPr>
        <p:spPr>
          <a:xfrm>
            <a:off x="0" y="333125"/>
            <a:ext cx="91440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dk1"/>
                </a:solidFill>
                <a:latin typeface="Helvetica Neue"/>
                <a:ea typeface="Helvetica Neue"/>
                <a:cs typeface="Helvetica Neue"/>
                <a:sym typeface="Helvetica Neue"/>
              </a:rPr>
              <a:t>Just Right</a:t>
            </a:r>
            <a:endParaRPr b="1" sz="5500">
              <a:solidFill>
                <a:schemeClr val="dk1"/>
              </a:solidFill>
              <a:latin typeface="Helvetica Neue"/>
              <a:ea typeface="Helvetica Neue"/>
              <a:cs typeface="Helvetica Neue"/>
              <a:sym typeface="Helvetica Neue"/>
            </a:endParaRPr>
          </a:p>
        </p:txBody>
      </p:sp>
      <p:pic>
        <p:nvPicPr>
          <p:cNvPr id="64" name="Google Shape;64;p15"/>
          <p:cNvPicPr preferRelativeResize="0"/>
          <p:nvPr/>
        </p:nvPicPr>
        <p:blipFill>
          <a:blip r:embed="rId3">
            <a:alphaModFix/>
          </a:blip>
          <a:stretch>
            <a:fillRect/>
          </a:stretch>
        </p:blipFill>
        <p:spPr>
          <a:xfrm>
            <a:off x="690025" y="1858350"/>
            <a:ext cx="2404000" cy="2381350"/>
          </a:xfrm>
          <a:prstGeom prst="rect">
            <a:avLst/>
          </a:prstGeom>
          <a:noFill/>
          <a:ln>
            <a:noFill/>
          </a:ln>
        </p:spPr>
      </p:pic>
      <p:pic>
        <p:nvPicPr>
          <p:cNvPr id="65" name="Google Shape;65;p15"/>
          <p:cNvPicPr preferRelativeResize="0"/>
          <p:nvPr/>
        </p:nvPicPr>
        <p:blipFill>
          <a:blip r:embed="rId4">
            <a:alphaModFix/>
          </a:blip>
          <a:stretch>
            <a:fillRect/>
          </a:stretch>
        </p:blipFill>
        <p:spPr>
          <a:xfrm>
            <a:off x="3673726" y="1981625"/>
            <a:ext cx="5120950" cy="1927300"/>
          </a:xfrm>
          <a:prstGeom prst="rect">
            <a:avLst/>
          </a:prstGeom>
          <a:noFill/>
          <a:ln>
            <a:noFill/>
          </a:ln>
        </p:spPr>
      </p:pic>
      <p:sp>
        <p:nvSpPr>
          <p:cNvPr id="66" name="Google Shape;66;p15"/>
          <p:cNvSpPr txBox="1"/>
          <p:nvPr>
            <p:ph idx="1" type="subTitle"/>
          </p:nvPr>
        </p:nvSpPr>
        <p:spPr>
          <a:xfrm>
            <a:off x="0" y="1091150"/>
            <a:ext cx="9144000" cy="8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KS1 [30 mins]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119" name="Shape 119"/>
        <p:cNvGrpSpPr/>
        <p:nvPr/>
      </p:nvGrpSpPr>
      <p:grpSpPr>
        <a:xfrm>
          <a:off x="0" y="0"/>
          <a:ext cx="0" cy="0"/>
          <a:chOff x="0" y="0"/>
          <a:chExt cx="0" cy="0"/>
        </a:xfrm>
      </p:grpSpPr>
      <p:pic>
        <p:nvPicPr>
          <p:cNvPr descr="Learn about animal diets! Different animals eat different foods. In this video, we will learn all about the different food certain animals eat! Can you think of any animals that are carnivores, herbivores and omnivores? Watch to find out and test your animal science knowledge! Have fun watching Explore Planet English videos while you learn more about science, carnivores, herbivores and omnivores, in English, for STEM and the KS1 curriculum.&#10;&#10;This is a great STEM way to exercise your science knowledge and learn more about animals!&#10;&#10;🔔 Subscribe for more fun learning videos just like this: https://www.youtube.com/channel/UC8y45o8FIiF6ocxtHcl821g?sub_confirmation=1&#10;&#10;THINGS YOU NEED TO KNOW&#10;------------------------------------------------------------&#10;🎬 - MOST RECENT VIDEOS: &#10;https://www.youtube.com/c/ExplorePlanetEnglish&#10;​&#10;🎓 - LEARN MORE AT EXPLORE PLANET ENGLISH: https://exploreplanetenglish.com​&#10;​&#10;SOCIAL&#10;-----------------------------------------------------------&#10;📝 - BLOG: https://www.exploreplanetenglish.com/blog&#10;​&#10;👍 - FACEBOOK: https://www.facebook.com/ExplorePlanetEnglish&#10;​&#10;🐦 - TWITTER: https://twitter.com/ExplorePlanetE2&#10;​&#10;📸 - INSTAGRAM: https://www.instagram.com/exploreplanetenglish/&#10;​&#10;📌 - PINTEREST: https://www.pinterest.co.uk/ExplorePlanetEnglish/&#10;&#10;#esl​​ #elearning​ #exploreplanetenglish #stem #stemart #stemactivitesforkids #homelearningmaths #ks1 #ks1science #classifyinganimals #science #learnaboutweather #playbasedlearning #learningfromhome #homeschool #scienceforkids #herbivore #carnivore #omnivore #animaldiets&#10; &#10;Y1 Sc1/2.2a&#10;Y1 Sc1/2.2c&#10;Y1 Sc1/1.4" id="120" name="Google Shape;120;p24" title="Carnivores, Herbivores and Omnivores | KS1 Year 1 Science |  Home Learning">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0" y="0"/>
            <a:ext cx="9144000" cy="51467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85" name="Shape 85"/>
        <p:cNvGrpSpPr/>
        <p:nvPr/>
      </p:nvGrpSpPr>
      <p:grpSpPr>
        <a:xfrm>
          <a:off x="0" y="0"/>
          <a:ext cx="0" cy="0"/>
          <a:chOff x="0" y="0"/>
          <a:chExt cx="0" cy="0"/>
        </a:xfrm>
      </p:grpSpPr>
      <p:pic>
        <p:nvPicPr>
          <p:cNvPr descr="The woodlands of the South Downs National Park are special. &#10;&#10;With more woodland than any other National Park in England or Wales, they are a vital habitat for a number of species as well as a resource that requires considerate management. &#10;&#10;Explore this epic treescape and meet the creatures that call them 'home.'&#10;&#10;#Woodland #Forest #Wildlife #Birdlife #BritishWildlife #WildIsles #SouthDowns" id="86" name="Google Shape;86;p19" title="Experience magical South Downs woodlands">
            <a:hlinkClick r:id="rId3"/>
          </p:cNvPr>
          <p:cNvPicPr preferRelativeResize="0"/>
          <p:nvPr/>
        </p:nvPicPr>
        <p:blipFill>
          <a:blip r:embed="rId4">
            <a:alphaModFix/>
          </a:blip>
          <a:stretch>
            <a:fillRect/>
          </a:stretch>
        </p:blipFill>
        <p:spPr>
          <a:xfrm>
            <a:off x="0" y="25"/>
            <a:ext cx="9144000" cy="514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90" name="Shape 90"/>
        <p:cNvGrpSpPr/>
        <p:nvPr/>
      </p:nvGrpSpPr>
      <p:grpSpPr>
        <a:xfrm>
          <a:off x="0" y="0"/>
          <a:ext cx="0" cy="0"/>
          <a:chOff x="0" y="0"/>
          <a:chExt cx="0" cy="0"/>
        </a:xfrm>
      </p:grpSpPr>
      <p:pic>
        <p:nvPicPr>
          <p:cNvPr id="91" name="Google Shape;91;p20" title="Florence' | 'Florence', the tawny owl. Seen at the British … | Flickr"/>
          <p:cNvPicPr preferRelativeResize="0"/>
          <p:nvPr/>
        </p:nvPicPr>
        <p:blipFill rotWithShape="1">
          <a:blip r:embed="rId3">
            <a:alphaModFix/>
          </a:blip>
          <a:srcRect b="0" l="0" r="0" t="8575"/>
          <a:stretch/>
        </p:blipFill>
        <p:spPr>
          <a:xfrm>
            <a:off x="139650" y="152400"/>
            <a:ext cx="2367950" cy="2913175"/>
          </a:xfrm>
          <a:prstGeom prst="rect">
            <a:avLst/>
          </a:prstGeom>
          <a:noFill/>
          <a:ln>
            <a:noFill/>
          </a:ln>
        </p:spPr>
      </p:pic>
      <p:pic>
        <p:nvPicPr>
          <p:cNvPr id="92" name="Google Shape;92;p20" title="Hazel dormouse (Muscardinus avellanarius), Skole, Lviv Obl… | Flickr"/>
          <p:cNvPicPr preferRelativeResize="0"/>
          <p:nvPr/>
        </p:nvPicPr>
        <p:blipFill rotWithShape="1">
          <a:blip r:embed="rId4">
            <a:alphaModFix/>
          </a:blip>
          <a:srcRect b="29646" l="0" r="0" t="0"/>
          <a:stretch/>
        </p:blipFill>
        <p:spPr>
          <a:xfrm>
            <a:off x="983925" y="3177225"/>
            <a:ext cx="3701151" cy="1828325"/>
          </a:xfrm>
          <a:prstGeom prst="rect">
            <a:avLst/>
          </a:prstGeom>
          <a:noFill/>
          <a:ln>
            <a:noFill/>
          </a:ln>
        </p:spPr>
      </p:pic>
      <p:pic>
        <p:nvPicPr>
          <p:cNvPr id="93" name="Google Shape;93;p20" title="Bat - Wikipedia"/>
          <p:cNvPicPr preferRelativeResize="0"/>
          <p:nvPr/>
        </p:nvPicPr>
        <p:blipFill>
          <a:blip r:embed="rId5">
            <a:alphaModFix/>
          </a:blip>
          <a:stretch>
            <a:fillRect/>
          </a:stretch>
        </p:blipFill>
        <p:spPr>
          <a:xfrm>
            <a:off x="3523775" y="152400"/>
            <a:ext cx="3819150" cy="2321175"/>
          </a:xfrm>
          <a:prstGeom prst="rect">
            <a:avLst/>
          </a:prstGeom>
          <a:noFill/>
          <a:ln>
            <a:noFill/>
          </a:ln>
        </p:spPr>
      </p:pic>
      <p:pic>
        <p:nvPicPr>
          <p:cNvPr id="94" name="Google Shape;94;p20" title="Purple Emperor (Apatura iris) male | Forêt de Sagnebaude, Ar… | Flickr"/>
          <p:cNvPicPr preferRelativeResize="0"/>
          <p:nvPr/>
        </p:nvPicPr>
        <p:blipFill>
          <a:blip r:embed="rId6">
            <a:alphaModFix/>
          </a:blip>
          <a:stretch>
            <a:fillRect/>
          </a:stretch>
        </p:blipFill>
        <p:spPr>
          <a:xfrm>
            <a:off x="5481769" y="2571750"/>
            <a:ext cx="3249306" cy="243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98" name="Shape 98"/>
        <p:cNvGrpSpPr/>
        <p:nvPr/>
      </p:nvGrpSpPr>
      <p:grpSpPr>
        <a:xfrm>
          <a:off x="0" y="0"/>
          <a:ext cx="0" cy="0"/>
          <a:chOff x="0" y="0"/>
          <a:chExt cx="0" cy="0"/>
        </a:xfrm>
      </p:grpSpPr>
      <p:pic>
        <p:nvPicPr>
          <p:cNvPr id="99" name="Google Shape;99;p21"/>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03" name="Shape 103"/>
        <p:cNvGrpSpPr/>
        <p:nvPr/>
      </p:nvGrpSpPr>
      <p:grpSpPr>
        <a:xfrm>
          <a:off x="0" y="0"/>
          <a:ext cx="0" cy="0"/>
          <a:chOff x="0" y="0"/>
          <a:chExt cx="0" cy="0"/>
        </a:xfrm>
      </p:grpSpPr>
      <p:pic>
        <p:nvPicPr>
          <p:cNvPr id="104" name="Google Shape;104;p22" title="Florence' | 'Florence', the tawny owl. Seen at the British … | Flickr"/>
          <p:cNvPicPr preferRelativeResize="0"/>
          <p:nvPr/>
        </p:nvPicPr>
        <p:blipFill rotWithShape="1">
          <a:blip r:embed="rId3">
            <a:alphaModFix/>
          </a:blip>
          <a:srcRect b="0" l="0" r="0" t="8575"/>
          <a:stretch/>
        </p:blipFill>
        <p:spPr>
          <a:xfrm>
            <a:off x="139650" y="152400"/>
            <a:ext cx="2367950" cy="2913175"/>
          </a:xfrm>
          <a:prstGeom prst="rect">
            <a:avLst/>
          </a:prstGeom>
          <a:noFill/>
          <a:ln>
            <a:noFill/>
          </a:ln>
        </p:spPr>
      </p:pic>
      <p:pic>
        <p:nvPicPr>
          <p:cNvPr id="105" name="Google Shape;105;p22" title="Hazel dormouse (Muscardinus avellanarius), Skole, Lviv Obl… | Flickr"/>
          <p:cNvPicPr preferRelativeResize="0"/>
          <p:nvPr/>
        </p:nvPicPr>
        <p:blipFill rotWithShape="1">
          <a:blip r:embed="rId4">
            <a:alphaModFix/>
          </a:blip>
          <a:srcRect b="29646" l="0" r="0" t="0"/>
          <a:stretch/>
        </p:blipFill>
        <p:spPr>
          <a:xfrm>
            <a:off x="983925" y="3177225"/>
            <a:ext cx="3701151" cy="1828325"/>
          </a:xfrm>
          <a:prstGeom prst="rect">
            <a:avLst/>
          </a:prstGeom>
          <a:noFill/>
          <a:ln>
            <a:noFill/>
          </a:ln>
        </p:spPr>
      </p:pic>
      <p:pic>
        <p:nvPicPr>
          <p:cNvPr id="106" name="Google Shape;106;p22" title="Bat - Wikipedia"/>
          <p:cNvPicPr preferRelativeResize="0"/>
          <p:nvPr/>
        </p:nvPicPr>
        <p:blipFill>
          <a:blip r:embed="rId5">
            <a:alphaModFix/>
          </a:blip>
          <a:stretch>
            <a:fillRect/>
          </a:stretch>
        </p:blipFill>
        <p:spPr>
          <a:xfrm>
            <a:off x="3523775" y="152400"/>
            <a:ext cx="3819150" cy="2321175"/>
          </a:xfrm>
          <a:prstGeom prst="rect">
            <a:avLst/>
          </a:prstGeom>
          <a:noFill/>
          <a:ln>
            <a:noFill/>
          </a:ln>
        </p:spPr>
      </p:pic>
      <p:pic>
        <p:nvPicPr>
          <p:cNvPr id="107" name="Google Shape;107;p22" title="Purple Emperor (Apatura iris) male | Forêt de Sagnebaude, Ar… | Flickr"/>
          <p:cNvPicPr preferRelativeResize="0"/>
          <p:nvPr/>
        </p:nvPicPr>
        <p:blipFill>
          <a:blip r:embed="rId6">
            <a:alphaModFix/>
          </a:blip>
          <a:stretch>
            <a:fillRect/>
          </a:stretch>
        </p:blipFill>
        <p:spPr>
          <a:xfrm>
            <a:off x="5481769" y="2571750"/>
            <a:ext cx="3249306" cy="243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111" name="Shape 111"/>
        <p:cNvGrpSpPr/>
        <p:nvPr/>
      </p:nvGrpSpPr>
      <p:grpSpPr>
        <a:xfrm>
          <a:off x="0" y="0"/>
          <a:ext cx="0" cy="0"/>
          <a:chOff x="0" y="0"/>
          <a:chExt cx="0" cy="0"/>
        </a:xfrm>
      </p:grpSpPr>
      <p:pic>
        <p:nvPicPr>
          <p:cNvPr id="112" name="Google Shape;112;p23" title="Florence' | 'Florence', the tawny owl. Seen at the British … | Flickr"/>
          <p:cNvPicPr preferRelativeResize="0"/>
          <p:nvPr/>
        </p:nvPicPr>
        <p:blipFill rotWithShape="1">
          <a:blip r:embed="rId3">
            <a:alphaModFix/>
          </a:blip>
          <a:srcRect b="0" l="0" r="0" t="8575"/>
          <a:stretch/>
        </p:blipFill>
        <p:spPr>
          <a:xfrm>
            <a:off x="139650" y="152400"/>
            <a:ext cx="2367950" cy="2913175"/>
          </a:xfrm>
          <a:prstGeom prst="rect">
            <a:avLst/>
          </a:prstGeom>
          <a:noFill/>
          <a:ln>
            <a:noFill/>
          </a:ln>
        </p:spPr>
      </p:pic>
      <p:pic>
        <p:nvPicPr>
          <p:cNvPr id="113" name="Google Shape;113;p23" title="Hazel dormouse (Muscardinus avellanarius), Skole, Lviv Obl… | Flickr"/>
          <p:cNvPicPr preferRelativeResize="0"/>
          <p:nvPr/>
        </p:nvPicPr>
        <p:blipFill rotWithShape="1">
          <a:blip r:embed="rId4">
            <a:alphaModFix/>
          </a:blip>
          <a:srcRect b="29646" l="0" r="0" t="0"/>
          <a:stretch/>
        </p:blipFill>
        <p:spPr>
          <a:xfrm>
            <a:off x="983925" y="3177225"/>
            <a:ext cx="3701151" cy="1828325"/>
          </a:xfrm>
          <a:prstGeom prst="rect">
            <a:avLst/>
          </a:prstGeom>
          <a:noFill/>
          <a:ln>
            <a:noFill/>
          </a:ln>
        </p:spPr>
      </p:pic>
      <p:pic>
        <p:nvPicPr>
          <p:cNvPr id="114" name="Google Shape;114;p23" title="Bat - Wikipedia"/>
          <p:cNvPicPr preferRelativeResize="0"/>
          <p:nvPr/>
        </p:nvPicPr>
        <p:blipFill>
          <a:blip r:embed="rId5">
            <a:alphaModFix/>
          </a:blip>
          <a:stretch>
            <a:fillRect/>
          </a:stretch>
        </p:blipFill>
        <p:spPr>
          <a:xfrm>
            <a:off x="3523775" y="152400"/>
            <a:ext cx="3819150" cy="2321175"/>
          </a:xfrm>
          <a:prstGeom prst="rect">
            <a:avLst/>
          </a:prstGeom>
          <a:noFill/>
          <a:ln>
            <a:noFill/>
          </a:ln>
        </p:spPr>
      </p:pic>
      <p:pic>
        <p:nvPicPr>
          <p:cNvPr id="115" name="Google Shape;115;p23" title="Purple Emperor (Apatura iris) male | Forêt de Sagnebaude, Ar… | Flickr"/>
          <p:cNvPicPr preferRelativeResize="0"/>
          <p:nvPr/>
        </p:nvPicPr>
        <p:blipFill>
          <a:blip r:embed="rId6">
            <a:alphaModFix/>
          </a:blip>
          <a:stretch>
            <a:fillRect/>
          </a:stretch>
        </p:blipFill>
        <p:spPr>
          <a:xfrm>
            <a:off x="5481769" y="2571750"/>
            <a:ext cx="3249306" cy="243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