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5"/>
  </p:notesMasterIdLst>
  <p:sldIdLst>
    <p:sldId id="257" r:id="rId2"/>
    <p:sldId id="523" r:id="rId3"/>
    <p:sldId id="422" r:id="rId4"/>
    <p:sldId id="279" r:id="rId5"/>
    <p:sldId id="427" r:id="rId6"/>
    <p:sldId id="524" r:id="rId7"/>
    <p:sldId id="444" r:id="rId8"/>
    <p:sldId id="445" r:id="rId9"/>
    <p:sldId id="528" r:id="rId10"/>
    <p:sldId id="452" r:id="rId11"/>
    <p:sldId id="453" r:id="rId12"/>
    <p:sldId id="454" r:id="rId13"/>
    <p:sldId id="455" r:id="rId14"/>
    <p:sldId id="456" r:id="rId15"/>
    <p:sldId id="457" r:id="rId16"/>
    <p:sldId id="458" r:id="rId17"/>
    <p:sldId id="459" r:id="rId18"/>
    <p:sldId id="460" r:id="rId19"/>
    <p:sldId id="461" r:id="rId20"/>
    <p:sldId id="462" r:id="rId21"/>
    <p:sldId id="463" r:id="rId22"/>
    <p:sldId id="464" r:id="rId23"/>
    <p:sldId id="465" r:id="rId24"/>
    <p:sldId id="466" r:id="rId25"/>
    <p:sldId id="467" r:id="rId26"/>
    <p:sldId id="468" r:id="rId27"/>
    <p:sldId id="469" r:id="rId28"/>
    <p:sldId id="470" r:id="rId29"/>
    <p:sldId id="471" r:id="rId30"/>
    <p:sldId id="472" r:id="rId31"/>
    <p:sldId id="473" r:id="rId32"/>
    <p:sldId id="474" r:id="rId33"/>
    <p:sldId id="475" r:id="rId34"/>
    <p:sldId id="476" r:id="rId35"/>
    <p:sldId id="477" r:id="rId36"/>
    <p:sldId id="478" r:id="rId37"/>
    <p:sldId id="479" r:id="rId38"/>
    <p:sldId id="480" r:id="rId39"/>
    <p:sldId id="481" r:id="rId40"/>
    <p:sldId id="482" r:id="rId41"/>
    <p:sldId id="483" r:id="rId42"/>
    <p:sldId id="484" r:id="rId43"/>
    <p:sldId id="485" r:id="rId44"/>
    <p:sldId id="486" r:id="rId45"/>
    <p:sldId id="487" r:id="rId46"/>
    <p:sldId id="488" r:id="rId47"/>
    <p:sldId id="489" r:id="rId48"/>
    <p:sldId id="490" r:id="rId49"/>
    <p:sldId id="491" r:id="rId50"/>
    <p:sldId id="492" r:id="rId51"/>
    <p:sldId id="493" r:id="rId52"/>
    <p:sldId id="494" r:id="rId53"/>
    <p:sldId id="495" r:id="rId54"/>
    <p:sldId id="496" r:id="rId55"/>
    <p:sldId id="497" r:id="rId56"/>
    <p:sldId id="498" r:id="rId57"/>
    <p:sldId id="499" r:id="rId58"/>
    <p:sldId id="500" r:id="rId59"/>
    <p:sldId id="501" r:id="rId60"/>
    <p:sldId id="502" r:id="rId61"/>
    <p:sldId id="503" r:id="rId62"/>
    <p:sldId id="504" r:id="rId63"/>
    <p:sldId id="505" r:id="rId64"/>
    <p:sldId id="506" r:id="rId65"/>
    <p:sldId id="507" r:id="rId66"/>
    <p:sldId id="508" r:id="rId67"/>
    <p:sldId id="509" r:id="rId68"/>
    <p:sldId id="510" r:id="rId69"/>
    <p:sldId id="511" r:id="rId70"/>
    <p:sldId id="512" r:id="rId71"/>
    <p:sldId id="513" r:id="rId72"/>
    <p:sldId id="514" r:id="rId73"/>
    <p:sldId id="515" r:id="rId74"/>
    <p:sldId id="516" r:id="rId75"/>
    <p:sldId id="517" r:id="rId76"/>
    <p:sldId id="518" r:id="rId77"/>
    <p:sldId id="519" r:id="rId78"/>
    <p:sldId id="520" r:id="rId79"/>
    <p:sldId id="527" r:id="rId80"/>
    <p:sldId id="529" r:id="rId81"/>
    <p:sldId id="295" r:id="rId82"/>
    <p:sldId id="297" r:id="rId83"/>
    <p:sldId id="424" r:id="rId8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15" autoAdjust="0"/>
    <p:restoredTop sz="62132" autoAdjust="0"/>
  </p:normalViewPr>
  <p:slideViewPr>
    <p:cSldViewPr snapToGrid="0" snapToObjects="1">
      <p:cViewPr varScale="1">
        <p:scale>
          <a:sx n="40" d="100"/>
          <a:sy n="40" d="100"/>
        </p:scale>
        <p:origin x="1984" y="2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B48F6A-32F5-41A7-B6C2-5BC65EBE07CC}" type="datetimeFigureOut">
              <a:rPr lang="en-GB" smtClean="0"/>
              <a:t>19/08/2024</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9D297B-45B1-4B6A-B158-F43C56559A0C}" type="slidenum">
              <a:rPr lang="en-GB" smtClean="0"/>
              <a:t>‹#›</a:t>
            </a:fld>
            <a:endParaRPr lang="en-GB"/>
          </a:p>
        </p:txBody>
      </p:sp>
    </p:spTree>
    <p:extLst>
      <p:ext uri="{BB962C8B-B14F-4D97-AF65-F5344CB8AC3E}">
        <p14:creationId xmlns:p14="http://schemas.microsoft.com/office/powerpoint/2010/main" val="34024192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nationalparks.uk/parks/"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the children to think about a National Park – what might it mean? Have they heard of these words before?</a:t>
            </a:r>
          </a:p>
        </p:txBody>
      </p:sp>
      <p:sp>
        <p:nvSpPr>
          <p:cNvPr id="4" name="Slide Number Placeholder 3"/>
          <p:cNvSpPr>
            <a:spLocks noGrp="1"/>
          </p:cNvSpPr>
          <p:nvPr>
            <p:ph type="sldNum" sz="quarter" idx="10"/>
          </p:nvPr>
        </p:nvSpPr>
        <p:spPr/>
        <p:txBody>
          <a:bodyPr/>
          <a:lstStyle/>
          <a:p>
            <a:fld id="{03E110C6-1F6A-466C-89D4-B0829C24E47F}" type="slidenum">
              <a:rPr lang="en-GB" smtClean="0"/>
              <a:t>2</a:t>
            </a:fld>
            <a:endParaRPr lang="en-GB"/>
          </a:p>
        </p:txBody>
      </p:sp>
    </p:spTree>
    <p:extLst>
      <p:ext uri="{BB962C8B-B14F-4D97-AF65-F5344CB8AC3E}">
        <p14:creationId xmlns:p14="http://schemas.microsoft.com/office/powerpoint/2010/main" val="36398358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F635CAE8-0106-40D6-AD43-4EE6DE5F86DA}" type="slidenum">
              <a:rPr lang="en-US" altLang="en-US" sz="1200" smtClean="0"/>
              <a:pPr/>
              <a:t>11</a:t>
            </a:fld>
            <a:endParaRPr lang="en-US" altLang="en-US" sz="120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p:spPr>
        <p:txBody>
          <a:bodyPr/>
          <a:lstStyle/>
          <a:p>
            <a:pPr eaLnBrk="1" hangingPunct="1"/>
            <a:endParaRPr lang="en-GB" altLang="en-US"/>
          </a:p>
        </p:txBody>
      </p:sp>
    </p:spTree>
    <p:extLst>
      <p:ext uri="{BB962C8B-B14F-4D97-AF65-F5344CB8AC3E}">
        <p14:creationId xmlns:p14="http://schemas.microsoft.com/office/powerpoint/2010/main" val="9274447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E518B331-6BCB-4046-B560-E03B28D96D70}" type="slidenum">
              <a:rPr lang="en-US" altLang="en-US" sz="1200" smtClean="0"/>
              <a:pPr/>
              <a:t>13</a:t>
            </a:fld>
            <a:endParaRPr lang="en-US" altLang="en-US" sz="1200"/>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p:spPr>
        <p:txBody>
          <a:bodyPr/>
          <a:lstStyle/>
          <a:p>
            <a:pPr eaLnBrk="1" hangingPunct="1"/>
            <a:endParaRPr lang="en-GB" altLang="en-US"/>
          </a:p>
        </p:txBody>
      </p:sp>
    </p:spTree>
    <p:extLst>
      <p:ext uri="{BB962C8B-B14F-4D97-AF65-F5344CB8AC3E}">
        <p14:creationId xmlns:p14="http://schemas.microsoft.com/office/powerpoint/2010/main" val="32606177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A0BA16EE-FD3B-4B09-A47B-E73BBE02442B}" type="slidenum">
              <a:rPr lang="en-US" altLang="en-US" sz="1200" smtClean="0"/>
              <a:pPr/>
              <a:t>14</a:t>
            </a:fld>
            <a:endParaRPr lang="en-US" altLang="en-US" sz="1200"/>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p:spPr>
        <p:txBody>
          <a:bodyPr/>
          <a:lstStyle/>
          <a:p>
            <a:pPr eaLnBrk="1" hangingPunct="1"/>
            <a:endParaRPr lang="en-GB" altLang="en-US"/>
          </a:p>
        </p:txBody>
      </p:sp>
    </p:spTree>
    <p:extLst>
      <p:ext uri="{BB962C8B-B14F-4D97-AF65-F5344CB8AC3E}">
        <p14:creationId xmlns:p14="http://schemas.microsoft.com/office/powerpoint/2010/main" val="30987392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3FDE5C65-CCB8-40B6-92C5-0D66658682CD}" type="slidenum">
              <a:rPr lang="en-US" altLang="en-US" sz="1200" smtClean="0"/>
              <a:pPr/>
              <a:t>15</a:t>
            </a:fld>
            <a:endParaRPr lang="en-US" altLang="en-US" sz="1200"/>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p:spPr>
        <p:txBody>
          <a:bodyPr/>
          <a:lstStyle/>
          <a:p>
            <a:pPr eaLnBrk="1" hangingPunct="1"/>
            <a:endParaRPr lang="en-GB" altLang="en-US"/>
          </a:p>
        </p:txBody>
      </p:sp>
    </p:spTree>
    <p:extLst>
      <p:ext uri="{BB962C8B-B14F-4D97-AF65-F5344CB8AC3E}">
        <p14:creationId xmlns:p14="http://schemas.microsoft.com/office/powerpoint/2010/main" val="35106817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91D87809-790E-474F-AE92-360619714CFC}" type="slidenum">
              <a:rPr lang="en-US" altLang="en-US" sz="1200" smtClean="0"/>
              <a:pPr/>
              <a:t>16</a:t>
            </a:fld>
            <a:endParaRPr lang="en-US" altLang="en-US" sz="1200"/>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p:spPr>
        <p:txBody>
          <a:bodyPr/>
          <a:lstStyle/>
          <a:p>
            <a:pPr eaLnBrk="1" hangingPunct="1"/>
            <a:endParaRPr lang="en-GB" altLang="en-US"/>
          </a:p>
        </p:txBody>
      </p:sp>
    </p:spTree>
    <p:extLst>
      <p:ext uri="{BB962C8B-B14F-4D97-AF65-F5344CB8AC3E}">
        <p14:creationId xmlns:p14="http://schemas.microsoft.com/office/powerpoint/2010/main" val="25537808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7271BFFD-96B9-45F9-AC24-F783FC6D8341}" type="slidenum">
              <a:rPr lang="en-US" altLang="en-US" sz="1200" smtClean="0"/>
              <a:pPr/>
              <a:t>18</a:t>
            </a:fld>
            <a:endParaRPr lang="en-US" altLang="en-US" sz="1200"/>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p:spPr>
        <p:txBody>
          <a:bodyPr/>
          <a:lstStyle/>
          <a:p>
            <a:pPr eaLnBrk="1" hangingPunct="1"/>
            <a:endParaRPr lang="en-GB" altLang="en-US"/>
          </a:p>
        </p:txBody>
      </p:sp>
    </p:spTree>
    <p:extLst>
      <p:ext uri="{BB962C8B-B14F-4D97-AF65-F5344CB8AC3E}">
        <p14:creationId xmlns:p14="http://schemas.microsoft.com/office/powerpoint/2010/main" val="7171844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FF646564-9E03-4B28-AB3E-ED4EECAB4467}" type="slidenum">
              <a:rPr lang="en-US" altLang="en-US" sz="1200" smtClean="0"/>
              <a:pPr/>
              <a:t>20</a:t>
            </a:fld>
            <a:endParaRPr lang="en-US" altLang="en-US" sz="1200"/>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p:spPr>
        <p:txBody>
          <a:bodyPr/>
          <a:lstStyle/>
          <a:p>
            <a:pPr eaLnBrk="1" hangingPunct="1"/>
            <a:endParaRPr lang="en-GB" altLang="en-US"/>
          </a:p>
        </p:txBody>
      </p:sp>
    </p:spTree>
    <p:extLst>
      <p:ext uri="{BB962C8B-B14F-4D97-AF65-F5344CB8AC3E}">
        <p14:creationId xmlns:p14="http://schemas.microsoft.com/office/powerpoint/2010/main" val="41370315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25C496D3-7DFB-45D7-96C4-F903B74AB4E6}" type="slidenum">
              <a:rPr lang="en-US" altLang="en-US" sz="1200" smtClean="0"/>
              <a:pPr/>
              <a:t>21</a:t>
            </a:fld>
            <a:endParaRPr lang="en-US" altLang="en-US" sz="1200"/>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p:spPr>
        <p:txBody>
          <a:bodyPr/>
          <a:lstStyle/>
          <a:p>
            <a:pPr eaLnBrk="1" hangingPunct="1"/>
            <a:endParaRPr lang="en-GB" altLang="en-US"/>
          </a:p>
        </p:txBody>
      </p:sp>
    </p:spTree>
    <p:extLst>
      <p:ext uri="{BB962C8B-B14F-4D97-AF65-F5344CB8AC3E}">
        <p14:creationId xmlns:p14="http://schemas.microsoft.com/office/powerpoint/2010/main" val="10238924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0803DD14-F52E-4443-81B8-3A56A48F583D}" type="slidenum">
              <a:rPr lang="en-US" altLang="en-US" sz="1200" smtClean="0"/>
              <a:pPr/>
              <a:t>22</a:t>
            </a:fld>
            <a:endParaRPr lang="en-US" altLang="en-US" sz="1200"/>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p:spPr>
        <p:txBody>
          <a:bodyPr/>
          <a:lstStyle/>
          <a:p>
            <a:pPr eaLnBrk="1" hangingPunct="1"/>
            <a:endParaRPr lang="en-GB" altLang="en-US"/>
          </a:p>
        </p:txBody>
      </p:sp>
    </p:spTree>
    <p:extLst>
      <p:ext uri="{BB962C8B-B14F-4D97-AF65-F5344CB8AC3E}">
        <p14:creationId xmlns:p14="http://schemas.microsoft.com/office/powerpoint/2010/main" val="39833013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D6DAD373-4FDF-4A32-9BDC-247EA8DF20CA}" type="slidenum">
              <a:rPr lang="en-US" altLang="en-US" sz="1200" smtClean="0"/>
              <a:pPr/>
              <a:t>23</a:t>
            </a:fld>
            <a:endParaRPr lang="en-US" altLang="en-US" sz="1200"/>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p:spPr>
        <p:txBody>
          <a:bodyPr/>
          <a:lstStyle/>
          <a:p>
            <a:pPr eaLnBrk="1" hangingPunct="1"/>
            <a:endParaRPr lang="en-GB" altLang="en-US"/>
          </a:p>
        </p:txBody>
      </p:sp>
    </p:spTree>
    <p:extLst>
      <p:ext uri="{BB962C8B-B14F-4D97-AF65-F5344CB8AC3E}">
        <p14:creationId xmlns:p14="http://schemas.microsoft.com/office/powerpoint/2010/main" val="30027433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3E110C6-1F6A-466C-89D4-B0829C24E47F}" type="slidenum">
              <a:rPr lang="en-GB" smtClean="0"/>
              <a:t>3</a:t>
            </a:fld>
            <a:endParaRPr lang="en-GB"/>
          </a:p>
        </p:txBody>
      </p:sp>
    </p:spTree>
    <p:extLst>
      <p:ext uri="{BB962C8B-B14F-4D97-AF65-F5344CB8AC3E}">
        <p14:creationId xmlns:p14="http://schemas.microsoft.com/office/powerpoint/2010/main" val="42702105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C58F57B8-979F-48A5-9164-D42E0C14E12E}" type="slidenum">
              <a:rPr lang="en-US" altLang="en-US" sz="1200" smtClean="0"/>
              <a:pPr/>
              <a:t>24</a:t>
            </a:fld>
            <a:endParaRPr lang="en-US" altLang="en-US" sz="1200"/>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p:spPr>
        <p:txBody>
          <a:bodyPr/>
          <a:lstStyle/>
          <a:p>
            <a:pPr eaLnBrk="1" hangingPunct="1"/>
            <a:endParaRPr lang="en-GB" altLang="en-US"/>
          </a:p>
        </p:txBody>
      </p:sp>
    </p:spTree>
    <p:extLst>
      <p:ext uri="{BB962C8B-B14F-4D97-AF65-F5344CB8AC3E}">
        <p14:creationId xmlns:p14="http://schemas.microsoft.com/office/powerpoint/2010/main" val="5073970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76C00EA7-04F9-42C7-B970-1A26D926E4A7}" type="slidenum">
              <a:rPr lang="en-US" altLang="en-US" sz="1200" smtClean="0"/>
              <a:pPr/>
              <a:t>25</a:t>
            </a:fld>
            <a:endParaRPr lang="en-US" altLang="en-US" sz="1200"/>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p:spPr>
        <p:txBody>
          <a:bodyPr/>
          <a:lstStyle/>
          <a:p>
            <a:pPr eaLnBrk="1" hangingPunct="1"/>
            <a:endParaRPr lang="en-GB" altLang="en-US"/>
          </a:p>
        </p:txBody>
      </p:sp>
    </p:spTree>
    <p:extLst>
      <p:ext uri="{BB962C8B-B14F-4D97-AF65-F5344CB8AC3E}">
        <p14:creationId xmlns:p14="http://schemas.microsoft.com/office/powerpoint/2010/main" val="25988327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E7372D9C-238E-438D-9025-F45DBDF80C29}" type="slidenum">
              <a:rPr lang="en-US" altLang="en-US" sz="1200" smtClean="0"/>
              <a:pPr/>
              <a:t>26</a:t>
            </a:fld>
            <a:endParaRPr lang="en-US" altLang="en-US" sz="1200"/>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p:spPr>
        <p:txBody>
          <a:bodyPr/>
          <a:lstStyle/>
          <a:p>
            <a:pPr eaLnBrk="1" hangingPunct="1"/>
            <a:endParaRPr lang="en-GB" altLang="en-US"/>
          </a:p>
        </p:txBody>
      </p:sp>
    </p:spTree>
    <p:extLst>
      <p:ext uri="{BB962C8B-B14F-4D97-AF65-F5344CB8AC3E}">
        <p14:creationId xmlns:p14="http://schemas.microsoft.com/office/powerpoint/2010/main" val="4740919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9049403F-C839-46E0-AFD5-515EC30F1BD7}" type="slidenum">
              <a:rPr lang="en-US" altLang="en-US" sz="1200" smtClean="0"/>
              <a:pPr/>
              <a:t>27</a:t>
            </a:fld>
            <a:endParaRPr lang="en-US" altLang="en-US" sz="1200"/>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noFill/>
        </p:spPr>
        <p:txBody>
          <a:bodyPr/>
          <a:lstStyle/>
          <a:p>
            <a:pPr eaLnBrk="1" hangingPunct="1"/>
            <a:endParaRPr lang="en-GB" altLang="en-US"/>
          </a:p>
        </p:txBody>
      </p:sp>
    </p:spTree>
    <p:extLst>
      <p:ext uri="{BB962C8B-B14F-4D97-AF65-F5344CB8AC3E}">
        <p14:creationId xmlns:p14="http://schemas.microsoft.com/office/powerpoint/2010/main" val="30057316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490D29A7-250C-482C-B7B3-DF6AB63B0BEA}" type="slidenum">
              <a:rPr lang="en-US" altLang="en-US" sz="1200" smtClean="0"/>
              <a:pPr/>
              <a:t>28</a:t>
            </a:fld>
            <a:endParaRPr lang="en-US" altLang="en-US" sz="1200"/>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noFill/>
        </p:spPr>
        <p:txBody>
          <a:bodyPr/>
          <a:lstStyle/>
          <a:p>
            <a:pPr eaLnBrk="1" hangingPunct="1"/>
            <a:endParaRPr lang="en-GB" altLang="en-US"/>
          </a:p>
        </p:txBody>
      </p:sp>
    </p:spTree>
    <p:extLst>
      <p:ext uri="{BB962C8B-B14F-4D97-AF65-F5344CB8AC3E}">
        <p14:creationId xmlns:p14="http://schemas.microsoft.com/office/powerpoint/2010/main" val="41902212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FBEA8994-914C-4E26-A8F1-8C01B54959EF}" type="slidenum">
              <a:rPr lang="en-US" altLang="en-US" sz="1200" smtClean="0"/>
              <a:pPr/>
              <a:t>29</a:t>
            </a:fld>
            <a:endParaRPr lang="en-US" altLang="en-US" sz="1200"/>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p:spPr>
        <p:txBody>
          <a:bodyPr/>
          <a:lstStyle/>
          <a:p>
            <a:pPr eaLnBrk="1" hangingPunct="1"/>
            <a:endParaRPr lang="en-GB" altLang="en-US"/>
          </a:p>
        </p:txBody>
      </p:sp>
    </p:spTree>
    <p:extLst>
      <p:ext uri="{BB962C8B-B14F-4D97-AF65-F5344CB8AC3E}">
        <p14:creationId xmlns:p14="http://schemas.microsoft.com/office/powerpoint/2010/main" val="26268080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50BE2193-8864-4158-9BFB-8BC79B3992C3}" type="slidenum">
              <a:rPr lang="en-US" altLang="en-US" sz="1200" smtClean="0"/>
              <a:pPr/>
              <a:t>30</a:t>
            </a:fld>
            <a:endParaRPr lang="en-US" altLang="en-US" sz="1200"/>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noFill/>
        </p:spPr>
        <p:txBody>
          <a:bodyPr/>
          <a:lstStyle/>
          <a:p>
            <a:pPr eaLnBrk="1" hangingPunct="1"/>
            <a:endParaRPr lang="en-GB" altLang="en-US"/>
          </a:p>
        </p:txBody>
      </p:sp>
    </p:spTree>
    <p:extLst>
      <p:ext uri="{BB962C8B-B14F-4D97-AF65-F5344CB8AC3E}">
        <p14:creationId xmlns:p14="http://schemas.microsoft.com/office/powerpoint/2010/main" val="12200353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346FF3FA-F32A-4FAA-96D9-63013BE92D60}" type="slidenum">
              <a:rPr lang="en-US" altLang="en-US" sz="1200" smtClean="0"/>
              <a:pPr/>
              <a:t>31</a:t>
            </a:fld>
            <a:endParaRPr lang="en-US" altLang="en-US" sz="1200"/>
          </a:p>
        </p:txBody>
      </p:sp>
      <p:sp>
        <p:nvSpPr>
          <p:cNvPr id="165891" name="Rectangle 2"/>
          <p:cNvSpPr>
            <a:spLocks noGrp="1" noRot="1" noChangeAspect="1" noChangeArrowheads="1" noTextEdit="1"/>
          </p:cNvSpPr>
          <p:nvPr>
            <p:ph type="sldImg"/>
          </p:nvPr>
        </p:nvSpPr>
        <p:spPr>
          <a:ln/>
        </p:spPr>
      </p:sp>
      <p:sp>
        <p:nvSpPr>
          <p:cNvPr id="165892" name="Rectangle 3"/>
          <p:cNvSpPr>
            <a:spLocks noGrp="1" noChangeArrowheads="1"/>
          </p:cNvSpPr>
          <p:nvPr>
            <p:ph type="body" idx="1"/>
          </p:nvPr>
        </p:nvSpPr>
        <p:spPr>
          <a:noFill/>
        </p:spPr>
        <p:txBody>
          <a:bodyPr/>
          <a:lstStyle/>
          <a:p>
            <a:pPr eaLnBrk="1" hangingPunct="1"/>
            <a:endParaRPr lang="en-GB" altLang="en-US"/>
          </a:p>
        </p:txBody>
      </p:sp>
    </p:spTree>
    <p:extLst>
      <p:ext uri="{BB962C8B-B14F-4D97-AF65-F5344CB8AC3E}">
        <p14:creationId xmlns:p14="http://schemas.microsoft.com/office/powerpoint/2010/main" val="1865918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D74EBC31-D99F-45C2-AC1E-E5AC04831A35}" type="slidenum">
              <a:rPr lang="en-US" altLang="en-US" sz="1200" smtClean="0"/>
              <a:pPr/>
              <a:t>32</a:t>
            </a:fld>
            <a:endParaRPr lang="en-US" altLang="en-US" sz="1200"/>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p:spPr>
        <p:txBody>
          <a:bodyPr/>
          <a:lstStyle/>
          <a:p>
            <a:pPr eaLnBrk="1" hangingPunct="1"/>
            <a:endParaRPr lang="en-GB" altLang="en-US"/>
          </a:p>
        </p:txBody>
      </p:sp>
    </p:spTree>
    <p:extLst>
      <p:ext uri="{BB962C8B-B14F-4D97-AF65-F5344CB8AC3E}">
        <p14:creationId xmlns:p14="http://schemas.microsoft.com/office/powerpoint/2010/main" val="1452579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EE6A255A-4D41-4D27-A200-E86F69B043B0}" type="slidenum">
              <a:rPr lang="en-US" altLang="en-US" sz="1200" smtClean="0"/>
              <a:pPr/>
              <a:t>33</a:t>
            </a:fld>
            <a:endParaRPr lang="en-US" altLang="en-US" sz="1200"/>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p:spPr>
        <p:txBody>
          <a:bodyPr/>
          <a:lstStyle/>
          <a:p>
            <a:pPr eaLnBrk="1" hangingPunct="1"/>
            <a:endParaRPr lang="en-GB" altLang="en-US"/>
          </a:p>
        </p:txBody>
      </p:sp>
    </p:spTree>
    <p:extLst>
      <p:ext uri="{BB962C8B-B14F-4D97-AF65-F5344CB8AC3E}">
        <p14:creationId xmlns:p14="http://schemas.microsoft.com/office/powerpoint/2010/main" val="11313713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 map of the South Downs National Park. It is the youngest national park in the UK, having been created in 2012. </a:t>
            </a:r>
          </a:p>
          <a:p>
            <a:endParaRPr lang="en-GB" dirty="0"/>
          </a:p>
          <a:p>
            <a:r>
              <a:rPr lang="en-GB" dirty="0"/>
              <a:t>It is runs from Winchester in the West to Eastbourne in the East. If you were to follow the South Downs Way from start to finish (the red line on the map), it would be 100 miles long. This would take a good walker between 7-10 days to complete. </a:t>
            </a:r>
          </a:p>
          <a:p>
            <a:r>
              <a:rPr lang="en-GB" dirty="0"/>
              <a:t>The fastest person to walk the South Downs Way completed it in 14 hours. </a:t>
            </a:r>
          </a:p>
          <a:p>
            <a:endParaRPr lang="en-GB" dirty="0"/>
          </a:p>
          <a:p>
            <a:r>
              <a:rPr lang="en-GB" dirty="0"/>
              <a:t>Can you spot your school on the map? How close or far away do you think you are from the park? </a:t>
            </a:r>
          </a:p>
          <a:p>
            <a:r>
              <a:rPr lang="en-GB" dirty="0"/>
              <a:t>Have you ever visited anywhere in the National Park before? How would you describe it? </a:t>
            </a:r>
          </a:p>
        </p:txBody>
      </p:sp>
      <p:sp>
        <p:nvSpPr>
          <p:cNvPr id="4" name="Slide Number Placeholder 3"/>
          <p:cNvSpPr>
            <a:spLocks noGrp="1"/>
          </p:cNvSpPr>
          <p:nvPr>
            <p:ph type="sldNum" sz="quarter" idx="10"/>
          </p:nvPr>
        </p:nvSpPr>
        <p:spPr/>
        <p:txBody>
          <a:bodyPr/>
          <a:lstStyle/>
          <a:p>
            <a:fld id="{03E110C6-1F6A-466C-89D4-B0829C24E47F}" type="slidenum">
              <a:rPr lang="en-GB" smtClean="0"/>
              <a:t>4</a:t>
            </a:fld>
            <a:endParaRPr lang="en-GB"/>
          </a:p>
        </p:txBody>
      </p:sp>
    </p:spTree>
    <p:extLst>
      <p:ext uri="{BB962C8B-B14F-4D97-AF65-F5344CB8AC3E}">
        <p14:creationId xmlns:p14="http://schemas.microsoft.com/office/powerpoint/2010/main" val="38096517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BC2F76FB-5425-4FF8-8551-FA1FDE988524}" type="slidenum">
              <a:rPr lang="en-US" altLang="en-US" sz="1200" smtClean="0"/>
              <a:pPr/>
              <a:t>34</a:t>
            </a:fld>
            <a:endParaRPr lang="en-US" altLang="en-US" sz="1200"/>
          </a:p>
        </p:txBody>
      </p:sp>
      <p:sp>
        <p:nvSpPr>
          <p:cNvPr id="168963" name="Rectangle 2"/>
          <p:cNvSpPr>
            <a:spLocks noGrp="1" noRot="1" noChangeAspect="1" noChangeArrowheads="1" noTextEdit="1"/>
          </p:cNvSpPr>
          <p:nvPr>
            <p:ph type="sldImg"/>
          </p:nvPr>
        </p:nvSpPr>
        <p:spPr>
          <a:ln/>
        </p:spPr>
      </p:sp>
      <p:sp>
        <p:nvSpPr>
          <p:cNvPr id="168964" name="Rectangle 3"/>
          <p:cNvSpPr>
            <a:spLocks noGrp="1" noChangeArrowheads="1"/>
          </p:cNvSpPr>
          <p:nvPr>
            <p:ph type="body" idx="1"/>
          </p:nvPr>
        </p:nvSpPr>
        <p:spPr>
          <a:noFill/>
        </p:spPr>
        <p:txBody>
          <a:bodyPr/>
          <a:lstStyle/>
          <a:p>
            <a:pPr eaLnBrk="1" hangingPunct="1"/>
            <a:endParaRPr lang="en-GB" altLang="en-US"/>
          </a:p>
        </p:txBody>
      </p:sp>
    </p:spTree>
    <p:extLst>
      <p:ext uri="{BB962C8B-B14F-4D97-AF65-F5344CB8AC3E}">
        <p14:creationId xmlns:p14="http://schemas.microsoft.com/office/powerpoint/2010/main" val="16321617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4480993C-CC21-446C-9C46-689FE3F0A3A3}" type="slidenum">
              <a:rPr lang="en-US" altLang="en-US" sz="1200" smtClean="0"/>
              <a:pPr/>
              <a:t>35</a:t>
            </a:fld>
            <a:endParaRPr lang="en-US" altLang="en-US" sz="1200"/>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p:spPr>
        <p:txBody>
          <a:bodyPr/>
          <a:lstStyle/>
          <a:p>
            <a:pPr eaLnBrk="1" hangingPunct="1"/>
            <a:endParaRPr lang="en-GB" altLang="en-US"/>
          </a:p>
        </p:txBody>
      </p:sp>
    </p:spTree>
    <p:extLst>
      <p:ext uri="{BB962C8B-B14F-4D97-AF65-F5344CB8AC3E}">
        <p14:creationId xmlns:p14="http://schemas.microsoft.com/office/powerpoint/2010/main" val="27336517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5EDFB72C-053F-4400-A2A4-4CE9D4430134}" type="slidenum">
              <a:rPr lang="en-US" altLang="en-US" sz="1200" smtClean="0"/>
              <a:pPr/>
              <a:t>36</a:t>
            </a:fld>
            <a:endParaRPr lang="en-US" altLang="en-US" sz="1200"/>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noFill/>
        </p:spPr>
        <p:txBody>
          <a:bodyPr/>
          <a:lstStyle/>
          <a:p>
            <a:pPr eaLnBrk="1" hangingPunct="1"/>
            <a:endParaRPr lang="en-GB" altLang="en-US"/>
          </a:p>
        </p:txBody>
      </p:sp>
    </p:spTree>
    <p:extLst>
      <p:ext uri="{BB962C8B-B14F-4D97-AF65-F5344CB8AC3E}">
        <p14:creationId xmlns:p14="http://schemas.microsoft.com/office/powerpoint/2010/main" val="29283302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C41A7EDB-97A2-4427-8BA8-BF3F9CD7878D}" type="slidenum">
              <a:rPr lang="en-US" altLang="en-US" sz="1200" smtClean="0"/>
              <a:pPr/>
              <a:t>37</a:t>
            </a:fld>
            <a:endParaRPr lang="en-US" altLang="en-US" sz="1200"/>
          </a:p>
        </p:txBody>
      </p:sp>
      <p:sp>
        <p:nvSpPr>
          <p:cNvPr id="173059" name="Rectangle 2"/>
          <p:cNvSpPr>
            <a:spLocks noGrp="1" noRot="1" noChangeAspect="1" noChangeArrowheads="1" noTextEdit="1"/>
          </p:cNvSpPr>
          <p:nvPr>
            <p:ph type="sldImg"/>
          </p:nvPr>
        </p:nvSpPr>
        <p:spPr>
          <a:ln/>
        </p:spPr>
      </p:sp>
      <p:sp>
        <p:nvSpPr>
          <p:cNvPr id="173060" name="Rectangle 3"/>
          <p:cNvSpPr>
            <a:spLocks noGrp="1" noChangeArrowheads="1"/>
          </p:cNvSpPr>
          <p:nvPr>
            <p:ph type="body" idx="1"/>
          </p:nvPr>
        </p:nvSpPr>
        <p:spPr>
          <a:noFill/>
        </p:spPr>
        <p:txBody>
          <a:bodyPr/>
          <a:lstStyle/>
          <a:p>
            <a:pPr eaLnBrk="1" hangingPunct="1"/>
            <a:endParaRPr lang="en-GB" altLang="en-US"/>
          </a:p>
        </p:txBody>
      </p:sp>
    </p:spTree>
    <p:extLst>
      <p:ext uri="{BB962C8B-B14F-4D97-AF65-F5344CB8AC3E}">
        <p14:creationId xmlns:p14="http://schemas.microsoft.com/office/powerpoint/2010/main" val="2852579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2E267DAA-9EFA-41D3-85D0-469FE796402D}" type="slidenum">
              <a:rPr lang="en-US" altLang="en-US" sz="1200" smtClean="0"/>
              <a:pPr/>
              <a:t>38</a:t>
            </a:fld>
            <a:endParaRPr lang="en-US" altLang="en-US" sz="1200"/>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p:spPr>
        <p:txBody>
          <a:bodyPr/>
          <a:lstStyle/>
          <a:p>
            <a:pPr eaLnBrk="1" hangingPunct="1"/>
            <a:endParaRPr lang="en-GB" altLang="en-US"/>
          </a:p>
        </p:txBody>
      </p:sp>
    </p:spTree>
    <p:extLst>
      <p:ext uri="{BB962C8B-B14F-4D97-AF65-F5344CB8AC3E}">
        <p14:creationId xmlns:p14="http://schemas.microsoft.com/office/powerpoint/2010/main" val="11001128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3CECED5E-6F42-43D5-9077-76577993BF2E}" type="slidenum">
              <a:rPr lang="en-US" altLang="en-US" sz="1200" smtClean="0"/>
              <a:pPr/>
              <a:t>39</a:t>
            </a:fld>
            <a:endParaRPr lang="en-US" altLang="en-US" sz="1200"/>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noFill/>
        </p:spPr>
        <p:txBody>
          <a:bodyPr/>
          <a:lstStyle/>
          <a:p>
            <a:pPr eaLnBrk="1" hangingPunct="1"/>
            <a:endParaRPr lang="en-GB" altLang="en-US"/>
          </a:p>
        </p:txBody>
      </p:sp>
    </p:spTree>
    <p:extLst>
      <p:ext uri="{BB962C8B-B14F-4D97-AF65-F5344CB8AC3E}">
        <p14:creationId xmlns:p14="http://schemas.microsoft.com/office/powerpoint/2010/main" val="20810870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A7B6E967-C025-49C5-9A56-810B3ED0FFF0}" type="slidenum">
              <a:rPr lang="en-US" altLang="en-US" sz="1200" smtClean="0"/>
              <a:pPr/>
              <a:t>40</a:t>
            </a:fld>
            <a:endParaRPr lang="en-US" altLang="en-US" sz="1200"/>
          </a:p>
        </p:txBody>
      </p:sp>
      <p:sp>
        <p:nvSpPr>
          <p:cNvPr id="176131" name="Rectangle 2"/>
          <p:cNvSpPr>
            <a:spLocks noGrp="1" noRot="1" noChangeAspect="1" noChangeArrowheads="1" noTextEdit="1"/>
          </p:cNvSpPr>
          <p:nvPr>
            <p:ph type="sldImg"/>
          </p:nvPr>
        </p:nvSpPr>
        <p:spPr>
          <a:ln/>
        </p:spPr>
      </p:sp>
      <p:sp>
        <p:nvSpPr>
          <p:cNvPr id="176132" name="Rectangle 3"/>
          <p:cNvSpPr>
            <a:spLocks noGrp="1" noChangeArrowheads="1"/>
          </p:cNvSpPr>
          <p:nvPr>
            <p:ph type="body" idx="1"/>
          </p:nvPr>
        </p:nvSpPr>
        <p:spPr>
          <a:noFill/>
        </p:spPr>
        <p:txBody>
          <a:bodyPr/>
          <a:lstStyle/>
          <a:p>
            <a:pPr eaLnBrk="1" hangingPunct="1"/>
            <a:endParaRPr lang="en-GB" altLang="en-US"/>
          </a:p>
        </p:txBody>
      </p:sp>
    </p:spTree>
    <p:extLst>
      <p:ext uri="{BB962C8B-B14F-4D97-AF65-F5344CB8AC3E}">
        <p14:creationId xmlns:p14="http://schemas.microsoft.com/office/powerpoint/2010/main" val="2394133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4E0BFBCF-BBE6-4472-88CB-1EA264B0A9C3}" type="slidenum">
              <a:rPr lang="en-US" altLang="en-US" sz="1200" smtClean="0"/>
              <a:pPr/>
              <a:t>41</a:t>
            </a:fld>
            <a:endParaRPr lang="en-US" altLang="en-US" sz="1200"/>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p:spPr>
        <p:txBody>
          <a:bodyPr/>
          <a:lstStyle/>
          <a:p>
            <a:pPr eaLnBrk="1" hangingPunct="1"/>
            <a:endParaRPr lang="en-GB" altLang="en-US"/>
          </a:p>
        </p:txBody>
      </p:sp>
    </p:spTree>
    <p:extLst>
      <p:ext uri="{BB962C8B-B14F-4D97-AF65-F5344CB8AC3E}">
        <p14:creationId xmlns:p14="http://schemas.microsoft.com/office/powerpoint/2010/main" val="865107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81BF38FC-0E15-420F-80DE-A9258D53512B}" type="slidenum">
              <a:rPr lang="en-US" altLang="en-US" sz="1200" smtClean="0"/>
              <a:pPr/>
              <a:t>42</a:t>
            </a:fld>
            <a:endParaRPr lang="en-US" altLang="en-US" sz="1200"/>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noFill/>
        </p:spPr>
        <p:txBody>
          <a:bodyPr/>
          <a:lstStyle/>
          <a:p>
            <a:pPr eaLnBrk="1" hangingPunct="1"/>
            <a:endParaRPr lang="en-GB" altLang="en-US"/>
          </a:p>
        </p:txBody>
      </p:sp>
    </p:spTree>
    <p:extLst>
      <p:ext uri="{BB962C8B-B14F-4D97-AF65-F5344CB8AC3E}">
        <p14:creationId xmlns:p14="http://schemas.microsoft.com/office/powerpoint/2010/main" val="25357865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C3840B7B-621E-4DF1-8204-C9D60ECDDF1F}" type="slidenum">
              <a:rPr lang="en-US" altLang="en-US" sz="1200" smtClean="0"/>
              <a:pPr/>
              <a:t>43</a:t>
            </a:fld>
            <a:endParaRPr lang="en-US" altLang="en-US" sz="1200"/>
          </a:p>
        </p:txBody>
      </p:sp>
      <p:sp>
        <p:nvSpPr>
          <p:cNvPr id="179203" name="Rectangle 2"/>
          <p:cNvSpPr>
            <a:spLocks noGrp="1" noRot="1" noChangeAspect="1" noChangeArrowheads="1" noTextEdit="1"/>
          </p:cNvSpPr>
          <p:nvPr>
            <p:ph type="sldImg"/>
          </p:nvPr>
        </p:nvSpPr>
        <p:spPr>
          <a:ln/>
        </p:spPr>
      </p:sp>
      <p:sp>
        <p:nvSpPr>
          <p:cNvPr id="179204" name="Rectangle 3"/>
          <p:cNvSpPr>
            <a:spLocks noGrp="1" noChangeArrowheads="1"/>
          </p:cNvSpPr>
          <p:nvPr>
            <p:ph type="body" idx="1"/>
          </p:nvPr>
        </p:nvSpPr>
        <p:spPr>
          <a:noFill/>
        </p:spPr>
        <p:txBody>
          <a:bodyPr/>
          <a:lstStyle/>
          <a:p>
            <a:pPr eaLnBrk="1" hangingPunct="1"/>
            <a:endParaRPr lang="en-GB" altLang="en-US"/>
          </a:p>
        </p:txBody>
      </p:sp>
    </p:spTree>
    <p:extLst>
      <p:ext uri="{BB962C8B-B14F-4D97-AF65-F5344CB8AC3E}">
        <p14:creationId xmlns:p14="http://schemas.microsoft.com/office/powerpoint/2010/main" val="25403101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latin typeface="Gill Sans MT" panose="020B0502020104020203" pitchFamily="34" charset="0"/>
              </a:rPr>
              <a:t>The South Downs National Park is part of something bigger - there are 15 National Parks in the UK, </a:t>
            </a:r>
          </a:p>
          <a:p>
            <a:r>
              <a:rPr lang="en-GB" altLang="en-US" dirty="0">
                <a:latin typeface="Gill Sans MT" panose="020B0502020104020203" pitchFamily="34" charset="0"/>
              </a:rPr>
              <a:t>There are 10 in England, 3 in </a:t>
            </a:r>
            <a:r>
              <a:rPr lang="en-GB" altLang="en-US" dirty="0" err="1">
                <a:latin typeface="Gill Sans MT" panose="020B0502020104020203" pitchFamily="34" charset="0"/>
              </a:rPr>
              <a:t>wales</a:t>
            </a:r>
            <a:r>
              <a:rPr lang="en-GB" altLang="en-US" dirty="0">
                <a:latin typeface="Gill Sans MT" panose="020B0502020104020203" pitchFamily="34" charset="0"/>
              </a:rPr>
              <a:t> and 2 in Scotland. </a:t>
            </a:r>
          </a:p>
          <a:p>
            <a:endParaRPr lang="en-GB" altLang="en-US" dirty="0">
              <a:latin typeface="Gill Sans MT" panose="020B0502020104020203" pitchFamily="34" charset="0"/>
            </a:endParaRPr>
          </a:p>
          <a:p>
            <a:r>
              <a:rPr lang="en-GB" altLang="en-US" dirty="0">
                <a:latin typeface="Gill Sans MT" panose="020B0502020104020203" pitchFamily="34" charset="0"/>
              </a:rPr>
              <a:t>We also join a family of National Landscapes – over 47 in total. </a:t>
            </a:r>
          </a:p>
          <a:p>
            <a:endParaRPr lang="en-GB" altLang="en-US" dirty="0">
              <a:latin typeface="Gill Sans MT" panose="020B0502020104020203" pitchFamily="34" charset="0"/>
            </a:endParaRPr>
          </a:p>
          <a:p>
            <a:r>
              <a:rPr lang="en-GB" altLang="en-US" dirty="0">
                <a:latin typeface="Gill Sans MT" panose="020B0502020104020203" pitchFamily="34" charset="0"/>
              </a:rPr>
              <a:t>Can you name any of the green splodges on the map? </a:t>
            </a:r>
          </a:p>
          <a:p>
            <a:endParaRPr lang="en-GB" altLang="en-US" dirty="0">
              <a:latin typeface="Gill Sans MT" panose="020B0502020104020203" pitchFamily="34" charset="0"/>
            </a:endParaRPr>
          </a:p>
          <a:p>
            <a:endParaRPr lang="en-GB" altLang="en-US" dirty="0"/>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5792EC8-B7FC-4046-B52E-590B7C31CB76}" type="slidenum">
              <a:rPr lang="en-GB" altLang="en-US">
                <a:solidFill>
                  <a:srgbClr val="000000"/>
                </a:solidFill>
                <a:latin typeface="Arial" panose="020B0604020202020204" pitchFamily="34" charset="0"/>
              </a:rPr>
              <a:pPr>
                <a:spcBef>
                  <a:spcPct val="0"/>
                </a:spcBef>
              </a:pPr>
              <a:t>5</a:t>
            </a:fld>
            <a:endParaRPr lang="en-GB" altLang="en-US">
              <a:solidFill>
                <a:srgbClr val="000000"/>
              </a:solidFill>
              <a:latin typeface="Arial" panose="020B0604020202020204" pitchFamily="34" charset="0"/>
            </a:endParaRPr>
          </a:p>
        </p:txBody>
      </p:sp>
    </p:spTree>
    <p:extLst>
      <p:ext uri="{BB962C8B-B14F-4D97-AF65-F5344CB8AC3E}">
        <p14:creationId xmlns:p14="http://schemas.microsoft.com/office/powerpoint/2010/main" val="5519252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7C9DBBF0-95AD-4F00-B1CD-53D4DB19DCC6}" type="slidenum">
              <a:rPr lang="en-US" altLang="en-US" sz="1200" smtClean="0"/>
              <a:pPr/>
              <a:t>44</a:t>
            </a:fld>
            <a:endParaRPr lang="en-US" altLang="en-US" sz="1200"/>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noFill/>
        </p:spPr>
        <p:txBody>
          <a:bodyPr/>
          <a:lstStyle/>
          <a:p>
            <a:pPr eaLnBrk="1" hangingPunct="1"/>
            <a:endParaRPr lang="en-GB" altLang="en-US"/>
          </a:p>
        </p:txBody>
      </p:sp>
    </p:spTree>
    <p:extLst>
      <p:ext uri="{BB962C8B-B14F-4D97-AF65-F5344CB8AC3E}">
        <p14:creationId xmlns:p14="http://schemas.microsoft.com/office/powerpoint/2010/main" val="19593442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37017C25-36EA-45A6-8F07-C8D1F66E2335}" type="slidenum">
              <a:rPr lang="en-US" altLang="en-US" sz="1200" smtClean="0"/>
              <a:pPr/>
              <a:t>45</a:t>
            </a:fld>
            <a:endParaRPr lang="en-US" altLang="en-US" sz="1200"/>
          </a:p>
        </p:txBody>
      </p:sp>
      <p:sp>
        <p:nvSpPr>
          <p:cNvPr id="181251" name="Rectangle 2"/>
          <p:cNvSpPr>
            <a:spLocks noGrp="1" noRot="1" noChangeAspect="1" noChangeArrowheads="1" noTextEdit="1"/>
          </p:cNvSpPr>
          <p:nvPr>
            <p:ph type="sldImg"/>
          </p:nvPr>
        </p:nvSpPr>
        <p:spPr>
          <a:ln/>
        </p:spPr>
      </p:sp>
      <p:sp>
        <p:nvSpPr>
          <p:cNvPr id="181252" name="Rectangle 3"/>
          <p:cNvSpPr>
            <a:spLocks noGrp="1" noChangeArrowheads="1"/>
          </p:cNvSpPr>
          <p:nvPr>
            <p:ph type="body" idx="1"/>
          </p:nvPr>
        </p:nvSpPr>
        <p:spPr>
          <a:noFill/>
        </p:spPr>
        <p:txBody>
          <a:bodyPr/>
          <a:lstStyle/>
          <a:p>
            <a:pPr eaLnBrk="1" hangingPunct="1"/>
            <a:endParaRPr lang="en-GB" altLang="en-US"/>
          </a:p>
        </p:txBody>
      </p:sp>
    </p:spTree>
    <p:extLst>
      <p:ext uri="{BB962C8B-B14F-4D97-AF65-F5344CB8AC3E}">
        <p14:creationId xmlns:p14="http://schemas.microsoft.com/office/powerpoint/2010/main" val="23551421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5D74909E-C72D-4989-8D04-A5DC4A9FF889}" type="slidenum">
              <a:rPr lang="en-US" altLang="en-US" sz="1200" smtClean="0"/>
              <a:pPr/>
              <a:t>47</a:t>
            </a:fld>
            <a:endParaRPr lang="en-US" altLang="en-US" sz="1200"/>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noFill/>
        </p:spPr>
        <p:txBody>
          <a:bodyPr/>
          <a:lstStyle/>
          <a:p>
            <a:pPr eaLnBrk="1" hangingPunct="1"/>
            <a:endParaRPr lang="en-GB" altLang="en-US"/>
          </a:p>
        </p:txBody>
      </p:sp>
    </p:spTree>
    <p:extLst>
      <p:ext uri="{BB962C8B-B14F-4D97-AF65-F5344CB8AC3E}">
        <p14:creationId xmlns:p14="http://schemas.microsoft.com/office/powerpoint/2010/main" val="36332760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BA8398CF-7AE6-471B-B3D5-69614E2EFAC8}" type="slidenum">
              <a:rPr lang="en-US" altLang="en-US" sz="1200" smtClean="0"/>
              <a:pPr/>
              <a:t>49</a:t>
            </a:fld>
            <a:endParaRPr lang="en-US" altLang="en-US" sz="1200"/>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p:spPr>
        <p:txBody>
          <a:bodyPr/>
          <a:lstStyle/>
          <a:p>
            <a:pPr eaLnBrk="1" hangingPunct="1"/>
            <a:endParaRPr lang="en-GB" altLang="en-US"/>
          </a:p>
        </p:txBody>
      </p:sp>
    </p:spTree>
    <p:extLst>
      <p:ext uri="{BB962C8B-B14F-4D97-AF65-F5344CB8AC3E}">
        <p14:creationId xmlns:p14="http://schemas.microsoft.com/office/powerpoint/2010/main" val="37561776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363F1FA8-5AF4-43B3-B058-D882C77EDEA3}" type="slidenum">
              <a:rPr lang="en-US" altLang="en-US" sz="1200" smtClean="0"/>
              <a:pPr/>
              <a:t>50</a:t>
            </a:fld>
            <a:endParaRPr lang="en-US" altLang="en-US" sz="1200"/>
          </a:p>
        </p:txBody>
      </p:sp>
      <p:sp>
        <p:nvSpPr>
          <p:cNvPr id="189443" name="Rectangle 2"/>
          <p:cNvSpPr>
            <a:spLocks noGrp="1" noRot="1" noChangeAspect="1" noChangeArrowheads="1" noTextEdit="1"/>
          </p:cNvSpPr>
          <p:nvPr>
            <p:ph type="sldImg"/>
          </p:nvPr>
        </p:nvSpPr>
        <p:spPr>
          <a:ln/>
        </p:spPr>
      </p:sp>
      <p:sp>
        <p:nvSpPr>
          <p:cNvPr id="189444" name="Rectangle 3"/>
          <p:cNvSpPr>
            <a:spLocks noGrp="1" noChangeArrowheads="1"/>
          </p:cNvSpPr>
          <p:nvPr>
            <p:ph type="body" idx="1"/>
          </p:nvPr>
        </p:nvSpPr>
        <p:spPr>
          <a:noFill/>
        </p:spPr>
        <p:txBody>
          <a:bodyPr/>
          <a:lstStyle/>
          <a:p>
            <a:pPr eaLnBrk="1" hangingPunct="1"/>
            <a:endParaRPr lang="en-GB" altLang="en-US"/>
          </a:p>
        </p:txBody>
      </p:sp>
    </p:spTree>
    <p:extLst>
      <p:ext uri="{BB962C8B-B14F-4D97-AF65-F5344CB8AC3E}">
        <p14:creationId xmlns:p14="http://schemas.microsoft.com/office/powerpoint/2010/main" val="199918586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924D0CFF-AC29-461E-8E6E-6BCB2072F962}" type="slidenum">
              <a:rPr lang="en-US" altLang="en-US" sz="1200" smtClean="0"/>
              <a:pPr/>
              <a:t>51</a:t>
            </a:fld>
            <a:endParaRPr lang="en-US" altLang="en-US" sz="1200"/>
          </a:p>
        </p:txBody>
      </p:sp>
      <p:sp>
        <p:nvSpPr>
          <p:cNvPr id="190467" name="Rectangle 2"/>
          <p:cNvSpPr>
            <a:spLocks noGrp="1" noRot="1" noChangeAspect="1" noChangeArrowheads="1" noTextEdit="1"/>
          </p:cNvSpPr>
          <p:nvPr>
            <p:ph type="sldImg"/>
          </p:nvPr>
        </p:nvSpPr>
        <p:spPr>
          <a:ln/>
        </p:spPr>
      </p:sp>
      <p:sp>
        <p:nvSpPr>
          <p:cNvPr id="190468" name="Rectangle 3"/>
          <p:cNvSpPr>
            <a:spLocks noGrp="1" noChangeArrowheads="1"/>
          </p:cNvSpPr>
          <p:nvPr>
            <p:ph type="body" idx="1"/>
          </p:nvPr>
        </p:nvSpPr>
        <p:spPr>
          <a:noFill/>
        </p:spPr>
        <p:txBody>
          <a:bodyPr/>
          <a:lstStyle/>
          <a:p>
            <a:pPr eaLnBrk="1" hangingPunct="1"/>
            <a:endParaRPr lang="en-GB" altLang="en-US"/>
          </a:p>
        </p:txBody>
      </p:sp>
    </p:spTree>
    <p:extLst>
      <p:ext uri="{BB962C8B-B14F-4D97-AF65-F5344CB8AC3E}">
        <p14:creationId xmlns:p14="http://schemas.microsoft.com/office/powerpoint/2010/main" val="42294307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23EAF57C-879A-4673-81B7-EF3044A83B09}" type="slidenum">
              <a:rPr lang="en-US" altLang="en-US" sz="1200" smtClean="0"/>
              <a:pPr/>
              <a:t>52</a:t>
            </a:fld>
            <a:endParaRPr lang="en-US" altLang="en-US" sz="1200"/>
          </a:p>
        </p:txBody>
      </p:sp>
      <p:sp>
        <p:nvSpPr>
          <p:cNvPr id="191491" name="Rectangle 2"/>
          <p:cNvSpPr>
            <a:spLocks noGrp="1" noRot="1" noChangeAspect="1" noChangeArrowheads="1" noTextEdit="1"/>
          </p:cNvSpPr>
          <p:nvPr>
            <p:ph type="sldImg"/>
          </p:nvPr>
        </p:nvSpPr>
        <p:spPr>
          <a:ln/>
        </p:spPr>
      </p:sp>
      <p:sp>
        <p:nvSpPr>
          <p:cNvPr id="191492" name="Rectangle 3"/>
          <p:cNvSpPr>
            <a:spLocks noGrp="1" noChangeArrowheads="1"/>
          </p:cNvSpPr>
          <p:nvPr>
            <p:ph type="body" idx="1"/>
          </p:nvPr>
        </p:nvSpPr>
        <p:spPr>
          <a:noFill/>
        </p:spPr>
        <p:txBody>
          <a:bodyPr/>
          <a:lstStyle/>
          <a:p>
            <a:pPr eaLnBrk="1" hangingPunct="1"/>
            <a:endParaRPr lang="en-GB" altLang="en-US"/>
          </a:p>
        </p:txBody>
      </p:sp>
    </p:spTree>
    <p:extLst>
      <p:ext uri="{BB962C8B-B14F-4D97-AF65-F5344CB8AC3E}">
        <p14:creationId xmlns:p14="http://schemas.microsoft.com/office/powerpoint/2010/main" val="41760822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68B4D56C-5831-4AB7-8536-70A00DAF01ED}" type="slidenum">
              <a:rPr lang="en-US" altLang="en-US" sz="1200" smtClean="0"/>
              <a:pPr/>
              <a:t>53</a:t>
            </a:fld>
            <a:endParaRPr lang="en-US" altLang="en-US" sz="1200"/>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noFill/>
        </p:spPr>
        <p:txBody>
          <a:bodyPr/>
          <a:lstStyle/>
          <a:p>
            <a:pPr eaLnBrk="1" hangingPunct="1"/>
            <a:endParaRPr lang="en-GB" altLang="en-US"/>
          </a:p>
        </p:txBody>
      </p:sp>
    </p:spTree>
    <p:extLst>
      <p:ext uri="{BB962C8B-B14F-4D97-AF65-F5344CB8AC3E}">
        <p14:creationId xmlns:p14="http://schemas.microsoft.com/office/powerpoint/2010/main" val="158197397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DFD238BF-BB79-46B0-B27B-2B1E8B758885}" type="slidenum">
              <a:rPr lang="en-US" altLang="en-US" sz="1200" smtClean="0"/>
              <a:pPr/>
              <a:t>54</a:t>
            </a:fld>
            <a:endParaRPr lang="en-US" altLang="en-US" sz="1200"/>
          </a:p>
        </p:txBody>
      </p:sp>
      <p:sp>
        <p:nvSpPr>
          <p:cNvPr id="193539" name="Rectangle 2"/>
          <p:cNvSpPr>
            <a:spLocks noGrp="1" noRot="1" noChangeAspect="1" noChangeArrowheads="1" noTextEdit="1"/>
          </p:cNvSpPr>
          <p:nvPr>
            <p:ph type="sldImg"/>
          </p:nvPr>
        </p:nvSpPr>
        <p:spPr>
          <a:ln/>
        </p:spPr>
      </p:sp>
      <p:sp>
        <p:nvSpPr>
          <p:cNvPr id="193540" name="Rectangle 3"/>
          <p:cNvSpPr>
            <a:spLocks noGrp="1" noChangeArrowheads="1"/>
          </p:cNvSpPr>
          <p:nvPr>
            <p:ph type="body" idx="1"/>
          </p:nvPr>
        </p:nvSpPr>
        <p:spPr>
          <a:noFill/>
        </p:spPr>
        <p:txBody>
          <a:bodyPr/>
          <a:lstStyle/>
          <a:p>
            <a:pPr eaLnBrk="1" hangingPunct="1"/>
            <a:endParaRPr lang="en-GB" altLang="en-US"/>
          </a:p>
        </p:txBody>
      </p:sp>
    </p:spTree>
    <p:extLst>
      <p:ext uri="{BB962C8B-B14F-4D97-AF65-F5344CB8AC3E}">
        <p14:creationId xmlns:p14="http://schemas.microsoft.com/office/powerpoint/2010/main" val="207350841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22E1B94E-BA9D-40BD-98B4-0A89E11F7D88}" type="slidenum">
              <a:rPr lang="en-US" altLang="en-US" sz="1200" smtClean="0"/>
              <a:pPr/>
              <a:t>55</a:t>
            </a:fld>
            <a:endParaRPr lang="en-US" altLang="en-US" sz="1200"/>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noFill/>
        </p:spPr>
        <p:txBody>
          <a:bodyPr/>
          <a:lstStyle/>
          <a:p>
            <a:pPr eaLnBrk="1" hangingPunct="1"/>
            <a:endParaRPr lang="en-GB" altLang="en-US"/>
          </a:p>
        </p:txBody>
      </p:sp>
    </p:spTree>
    <p:extLst>
      <p:ext uri="{BB962C8B-B14F-4D97-AF65-F5344CB8AC3E}">
        <p14:creationId xmlns:p14="http://schemas.microsoft.com/office/powerpoint/2010/main" val="37380837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New Forest – It was new in the time it was created around 1079. It doesn’t have lots of forest but it used to operate under ‘Forest law’ – protecting the right to hunt the animals that lived there.</a:t>
            </a:r>
          </a:p>
          <a:p>
            <a:endParaRPr lang="en-GB" dirty="0"/>
          </a:p>
          <a:p>
            <a:r>
              <a:rPr lang="en-GB" dirty="0"/>
              <a:t>Norfolk broads – Man made in the 14</a:t>
            </a:r>
            <a:r>
              <a:rPr lang="en-GB" baseline="30000" dirty="0"/>
              <a:t>th</a:t>
            </a:r>
            <a:r>
              <a:rPr lang="en-GB" dirty="0"/>
              <a:t> Century as they wanted the peaty land. This then flooded to create the broads. The highest point about sea level is 38m</a:t>
            </a:r>
          </a:p>
          <a:p>
            <a:endParaRPr lang="en-GB" dirty="0"/>
          </a:p>
          <a:p>
            <a:r>
              <a:rPr lang="en-GB" dirty="0"/>
              <a:t>Brecon Beacon - </a:t>
            </a:r>
            <a:r>
              <a:rPr lang="en-GB" b="0" i="1" dirty="0">
                <a:solidFill>
                  <a:srgbClr val="000000"/>
                </a:solidFill>
                <a:effectLst/>
                <a:latin typeface="Cabin"/>
              </a:rPr>
              <a:t> </a:t>
            </a:r>
            <a:r>
              <a:rPr lang="en-GB" b="0" i="0" dirty="0">
                <a:solidFill>
                  <a:srgbClr val="000000"/>
                </a:solidFill>
                <a:effectLst/>
                <a:latin typeface="Cabin"/>
              </a:rPr>
              <a:t>It was probably the 19th century which first saw the Central Beacons being used for military practice, which continues to this day. This includes it being the place where the MoD select men and women for the SAS.</a:t>
            </a:r>
          </a:p>
          <a:p>
            <a:endParaRPr lang="en-GB" b="0" i="0" dirty="0">
              <a:solidFill>
                <a:srgbClr val="000000"/>
              </a:solidFill>
              <a:effectLst/>
              <a:latin typeface="Cabin"/>
            </a:endParaRPr>
          </a:p>
          <a:p>
            <a:r>
              <a:rPr lang="en-GB" b="0" i="0" dirty="0">
                <a:solidFill>
                  <a:srgbClr val="000000"/>
                </a:solidFill>
                <a:effectLst/>
                <a:latin typeface="Cabin"/>
              </a:rPr>
              <a:t>You can find out more about other national parks here (</a:t>
            </a:r>
            <a:r>
              <a:rPr lang="en-GB" dirty="0">
                <a:hlinkClick r:id="rId3"/>
              </a:rPr>
              <a:t>Parks - National Parks</a:t>
            </a:r>
            <a:r>
              <a:rPr lang="en-GB" dirty="0"/>
              <a:t>)</a:t>
            </a:r>
          </a:p>
        </p:txBody>
      </p:sp>
      <p:sp>
        <p:nvSpPr>
          <p:cNvPr id="4" name="Slide Number Placeholder 3"/>
          <p:cNvSpPr>
            <a:spLocks noGrp="1"/>
          </p:cNvSpPr>
          <p:nvPr>
            <p:ph type="sldNum" sz="quarter" idx="10"/>
          </p:nvPr>
        </p:nvSpPr>
        <p:spPr/>
        <p:txBody>
          <a:bodyPr/>
          <a:lstStyle/>
          <a:p>
            <a:fld id="{03E110C6-1F6A-466C-89D4-B0829C24E47F}" type="slidenum">
              <a:rPr lang="en-GB" smtClean="0"/>
              <a:t>6</a:t>
            </a:fld>
            <a:endParaRPr lang="en-GB"/>
          </a:p>
        </p:txBody>
      </p:sp>
    </p:spTree>
    <p:extLst>
      <p:ext uri="{BB962C8B-B14F-4D97-AF65-F5344CB8AC3E}">
        <p14:creationId xmlns:p14="http://schemas.microsoft.com/office/powerpoint/2010/main" val="308090302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295AA7F7-CF19-49D5-ABEB-DEA91C608E75}" type="slidenum">
              <a:rPr lang="en-US" altLang="en-US" sz="1200" smtClean="0"/>
              <a:pPr/>
              <a:t>56</a:t>
            </a:fld>
            <a:endParaRPr lang="en-US" altLang="en-US" sz="1200"/>
          </a:p>
        </p:txBody>
      </p:sp>
      <p:sp>
        <p:nvSpPr>
          <p:cNvPr id="195587" name="Rectangle 2"/>
          <p:cNvSpPr>
            <a:spLocks noGrp="1" noRot="1" noChangeAspect="1" noChangeArrowheads="1" noTextEdit="1"/>
          </p:cNvSpPr>
          <p:nvPr>
            <p:ph type="sldImg"/>
          </p:nvPr>
        </p:nvSpPr>
        <p:spPr>
          <a:ln/>
        </p:spPr>
      </p:sp>
      <p:sp>
        <p:nvSpPr>
          <p:cNvPr id="195588" name="Rectangle 3"/>
          <p:cNvSpPr>
            <a:spLocks noGrp="1" noChangeArrowheads="1"/>
          </p:cNvSpPr>
          <p:nvPr>
            <p:ph type="body" idx="1"/>
          </p:nvPr>
        </p:nvSpPr>
        <p:spPr>
          <a:noFill/>
        </p:spPr>
        <p:txBody>
          <a:bodyPr/>
          <a:lstStyle/>
          <a:p>
            <a:pPr eaLnBrk="1" hangingPunct="1"/>
            <a:endParaRPr lang="en-GB" altLang="en-US"/>
          </a:p>
        </p:txBody>
      </p:sp>
    </p:spTree>
    <p:extLst>
      <p:ext uri="{BB962C8B-B14F-4D97-AF65-F5344CB8AC3E}">
        <p14:creationId xmlns:p14="http://schemas.microsoft.com/office/powerpoint/2010/main" val="285318587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ED96187A-ECD8-4DC8-8798-0D479A51125C}" type="slidenum">
              <a:rPr lang="en-US" altLang="en-US" sz="1200" smtClean="0"/>
              <a:pPr/>
              <a:t>57</a:t>
            </a:fld>
            <a:endParaRPr lang="en-US" altLang="en-US" sz="1200"/>
          </a:p>
        </p:txBody>
      </p:sp>
      <p:sp>
        <p:nvSpPr>
          <p:cNvPr id="196611" name="Rectangle 2"/>
          <p:cNvSpPr>
            <a:spLocks noGrp="1" noRot="1" noChangeAspect="1" noChangeArrowheads="1" noTextEdit="1"/>
          </p:cNvSpPr>
          <p:nvPr>
            <p:ph type="sldImg"/>
          </p:nvPr>
        </p:nvSpPr>
        <p:spPr>
          <a:ln/>
        </p:spPr>
      </p:sp>
      <p:sp>
        <p:nvSpPr>
          <p:cNvPr id="196612" name="Rectangle 3"/>
          <p:cNvSpPr>
            <a:spLocks noGrp="1" noChangeArrowheads="1"/>
          </p:cNvSpPr>
          <p:nvPr>
            <p:ph type="body" idx="1"/>
          </p:nvPr>
        </p:nvSpPr>
        <p:spPr>
          <a:noFill/>
        </p:spPr>
        <p:txBody>
          <a:bodyPr/>
          <a:lstStyle/>
          <a:p>
            <a:pPr eaLnBrk="1" hangingPunct="1"/>
            <a:endParaRPr lang="en-GB" altLang="en-US"/>
          </a:p>
        </p:txBody>
      </p:sp>
    </p:spTree>
    <p:extLst>
      <p:ext uri="{BB962C8B-B14F-4D97-AF65-F5344CB8AC3E}">
        <p14:creationId xmlns:p14="http://schemas.microsoft.com/office/powerpoint/2010/main" val="34149901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D3DF1DB7-A6DE-4E96-9C3A-AAD3783AEB85}" type="slidenum">
              <a:rPr lang="en-US" altLang="en-US" sz="1200" smtClean="0"/>
              <a:pPr/>
              <a:t>58</a:t>
            </a:fld>
            <a:endParaRPr lang="en-US" altLang="en-US" sz="1200"/>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noFill/>
        </p:spPr>
        <p:txBody>
          <a:bodyPr/>
          <a:lstStyle/>
          <a:p>
            <a:pPr eaLnBrk="1" hangingPunct="1"/>
            <a:endParaRPr lang="en-GB" altLang="en-US"/>
          </a:p>
        </p:txBody>
      </p:sp>
    </p:spTree>
    <p:extLst>
      <p:ext uri="{BB962C8B-B14F-4D97-AF65-F5344CB8AC3E}">
        <p14:creationId xmlns:p14="http://schemas.microsoft.com/office/powerpoint/2010/main" val="342281936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80E78BF2-8123-4FBD-9713-3B338D148702}" type="slidenum">
              <a:rPr lang="en-US" altLang="en-US" sz="1200" smtClean="0"/>
              <a:pPr/>
              <a:t>59</a:t>
            </a:fld>
            <a:endParaRPr lang="en-US" altLang="en-US" sz="1200"/>
          </a:p>
        </p:txBody>
      </p:sp>
      <p:sp>
        <p:nvSpPr>
          <p:cNvPr id="203779" name="Rectangle 2"/>
          <p:cNvSpPr>
            <a:spLocks noGrp="1" noRot="1" noChangeAspect="1" noChangeArrowheads="1" noTextEdit="1"/>
          </p:cNvSpPr>
          <p:nvPr>
            <p:ph type="sldImg"/>
          </p:nvPr>
        </p:nvSpPr>
        <p:spPr>
          <a:ln/>
        </p:spPr>
      </p:sp>
      <p:sp>
        <p:nvSpPr>
          <p:cNvPr id="203780" name="Rectangle 3"/>
          <p:cNvSpPr>
            <a:spLocks noGrp="1" noChangeArrowheads="1"/>
          </p:cNvSpPr>
          <p:nvPr>
            <p:ph type="body" idx="1"/>
          </p:nvPr>
        </p:nvSpPr>
        <p:spPr>
          <a:noFill/>
        </p:spPr>
        <p:txBody>
          <a:bodyPr/>
          <a:lstStyle/>
          <a:p>
            <a:pPr eaLnBrk="1" hangingPunct="1"/>
            <a:endParaRPr lang="en-GB" altLang="en-US"/>
          </a:p>
        </p:txBody>
      </p:sp>
    </p:spTree>
    <p:extLst>
      <p:ext uri="{BB962C8B-B14F-4D97-AF65-F5344CB8AC3E}">
        <p14:creationId xmlns:p14="http://schemas.microsoft.com/office/powerpoint/2010/main" val="19000863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920AC615-9FD1-48E4-9797-20516E81B073}" type="slidenum">
              <a:rPr lang="en-US" altLang="en-US" sz="1200" smtClean="0"/>
              <a:pPr/>
              <a:t>60</a:t>
            </a:fld>
            <a:endParaRPr lang="en-US" altLang="en-US" sz="1200"/>
          </a:p>
        </p:txBody>
      </p:sp>
      <p:sp>
        <p:nvSpPr>
          <p:cNvPr id="205827" name="Rectangle 2"/>
          <p:cNvSpPr>
            <a:spLocks noGrp="1" noRot="1" noChangeAspect="1" noChangeArrowheads="1" noTextEdit="1"/>
          </p:cNvSpPr>
          <p:nvPr>
            <p:ph type="sldImg"/>
          </p:nvPr>
        </p:nvSpPr>
        <p:spPr>
          <a:ln/>
        </p:spPr>
      </p:sp>
      <p:sp>
        <p:nvSpPr>
          <p:cNvPr id="205828" name="Rectangle 3"/>
          <p:cNvSpPr>
            <a:spLocks noGrp="1" noChangeArrowheads="1"/>
          </p:cNvSpPr>
          <p:nvPr>
            <p:ph type="body" idx="1"/>
          </p:nvPr>
        </p:nvSpPr>
        <p:spPr>
          <a:noFill/>
        </p:spPr>
        <p:txBody>
          <a:bodyPr/>
          <a:lstStyle/>
          <a:p>
            <a:pPr eaLnBrk="1" hangingPunct="1"/>
            <a:endParaRPr lang="en-GB" altLang="en-US"/>
          </a:p>
        </p:txBody>
      </p:sp>
    </p:spTree>
    <p:extLst>
      <p:ext uri="{BB962C8B-B14F-4D97-AF65-F5344CB8AC3E}">
        <p14:creationId xmlns:p14="http://schemas.microsoft.com/office/powerpoint/2010/main" val="353385865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CCF191C9-6FC1-4840-B559-60DA247CE5ED}" type="slidenum">
              <a:rPr lang="en-US" altLang="en-US" sz="1200" smtClean="0"/>
              <a:pPr/>
              <a:t>61</a:t>
            </a:fld>
            <a:endParaRPr lang="en-US" altLang="en-US" sz="1200"/>
          </a:p>
        </p:txBody>
      </p:sp>
      <p:sp>
        <p:nvSpPr>
          <p:cNvPr id="206851" name="Rectangle 2"/>
          <p:cNvSpPr>
            <a:spLocks noGrp="1" noRot="1" noChangeAspect="1" noChangeArrowheads="1" noTextEdit="1"/>
          </p:cNvSpPr>
          <p:nvPr>
            <p:ph type="sldImg"/>
          </p:nvPr>
        </p:nvSpPr>
        <p:spPr>
          <a:ln/>
        </p:spPr>
      </p:sp>
      <p:sp>
        <p:nvSpPr>
          <p:cNvPr id="206852" name="Rectangle 3"/>
          <p:cNvSpPr>
            <a:spLocks noGrp="1" noChangeArrowheads="1"/>
          </p:cNvSpPr>
          <p:nvPr>
            <p:ph type="body" idx="1"/>
          </p:nvPr>
        </p:nvSpPr>
        <p:spPr>
          <a:noFill/>
        </p:spPr>
        <p:txBody>
          <a:bodyPr/>
          <a:lstStyle/>
          <a:p>
            <a:pPr eaLnBrk="1" hangingPunct="1"/>
            <a:endParaRPr lang="en-GB" altLang="en-US"/>
          </a:p>
        </p:txBody>
      </p:sp>
    </p:spTree>
    <p:extLst>
      <p:ext uri="{BB962C8B-B14F-4D97-AF65-F5344CB8AC3E}">
        <p14:creationId xmlns:p14="http://schemas.microsoft.com/office/powerpoint/2010/main" val="306747937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E8CF372A-55A8-4051-8E42-5AD700934FBA}" type="slidenum">
              <a:rPr lang="en-US" altLang="en-US" sz="1200" smtClean="0"/>
              <a:pPr/>
              <a:t>62</a:t>
            </a:fld>
            <a:endParaRPr lang="en-US" altLang="en-US" sz="1200"/>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p:spPr>
        <p:txBody>
          <a:bodyPr/>
          <a:lstStyle/>
          <a:p>
            <a:pPr eaLnBrk="1" hangingPunct="1"/>
            <a:endParaRPr lang="en-GB" altLang="en-US"/>
          </a:p>
        </p:txBody>
      </p:sp>
    </p:spTree>
    <p:extLst>
      <p:ext uri="{BB962C8B-B14F-4D97-AF65-F5344CB8AC3E}">
        <p14:creationId xmlns:p14="http://schemas.microsoft.com/office/powerpoint/2010/main" val="324935745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171C3DB3-0F23-4D2E-B07A-2C7596507A45}" type="slidenum">
              <a:rPr lang="en-US" altLang="en-US" sz="1200" smtClean="0"/>
              <a:pPr/>
              <a:t>63</a:t>
            </a:fld>
            <a:endParaRPr lang="en-US" altLang="en-US" sz="1200"/>
          </a:p>
        </p:txBody>
      </p:sp>
      <p:sp>
        <p:nvSpPr>
          <p:cNvPr id="208899" name="Rectangle 2"/>
          <p:cNvSpPr>
            <a:spLocks noGrp="1" noRot="1" noChangeAspect="1" noChangeArrowheads="1" noTextEdit="1"/>
          </p:cNvSpPr>
          <p:nvPr>
            <p:ph type="sldImg"/>
          </p:nvPr>
        </p:nvSpPr>
        <p:spPr>
          <a:ln/>
        </p:spPr>
      </p:sp>
      <p:sp>
        <p:nvSpPr>
          <p:cNvPr id="208900" name="Rectangle 3"/>
          <p:cNvSpPr>
            <a:spLocks noGrp="1" noChangeArrowheads="1"/>
          </p:cNvSpPr>
          <p:nvPr>
            <p:ph type="body" idx="1"/>
          </p:nvPr>
        </p:nvSpPr>
        <p:spPr>
          <a:noFill/>
        </p:spPr>
        <p:txBody>
          <a:bodyPr/>
          <a:lstStyle/>
          <a:p>
            <a:pPr eaLnBrk="1" hangingPunct="1"/>
            <a:endParaRPr lang="en-GB" altLang="en-US"/>
          </a:p>
        </p:txBody>
      </p:sp>
    </p:spTree>
    <p:extLst>
      <p:ext uri="{BB962C8B-B14F-4D97-AF65-F5344CB8AC3E}">
        <p14:creationId xmlns:p14="http://schemas.microsoft.com/office/powerpoint/2010/main" val="103559806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264DEE3C-B3FF-4A33-B2B3-3B496500692A}" type="slidenum">
              <a:rPr lang="en-US" altLang="en-US" sz="1200" smtClean="0"/>
              <a:pPr/>
              <a:t>64</a:t>
            </a:fld>
            <a:endParaRPr lang="en-US" altLang="en-US" sz="1200"/>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p:spPr>
        <p:txBody>
          <a:bodyPr/>
          <a:lstStyle/>
          <a:p>
            <a:pPr eaLnBrk="1" hangingPunct="1"/>
            <a:endParaRPr lang="en-GB" altLang="en-US"/>
          </a:p>
        </p:txBody>
      </p:sp>
    </p:spTree>
    <p:extLst>
      <p:ext uri="{BB962C8B-B14F-4D97-AF65-F5344CB8AC3E}">
        <p14:creationId xmlns:p14="http://schemas.microsoft.com/office/powerpoint/2010/main" val="135857714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8B88D465-6D40-4159-BD3B-9DE1E5141531}" type="slidenum">
              <a:rPr lang="en-US" altLang="en-US" sz="1200" smtClean="0"/>
              <a:pPr/>
              <a:t>65</a:t>
            </a:fld>
            <a:endParaRPr lang="en-US" altLang="en-US" sz="1200"/>
          </a:p>
        </p:txBody>
      </p:sp>
      <p:sp>
        <p:nvSpPr>
          <p:cNvPr id="210947" name="Rectangle 2"/>
          <p:cNvSpPr>
            <a:spLocks noGrp="1" noRot="1" noChangeAspect="1" noChangeArrowheads="1" noTextEdit="1"/>
          </p:cNvSpPr>
          <p:nvPr>
            <p:ph type="sldImg"/>
          </p:nvPr>
        </p:nvSpPr>
        <p:spPr>
          <a:ln/>
        </p:spPr>
      </p:sp>
      <p:sp>
        <p:nvSpPr>
          <p:cNvPr id="210948" name="Rectangle 3"/>
          <p:cNvSpPr>
            <a:spLocks noGrp="1" noChangeArrowheads="1"/>
          </p:cNvSpPr>
          <p:nvPr>
            <p:ph type="body" idx="1"/>
          </p:nvPr>
        </p:nvSpPr>
        <p:spPr>
          <a:noFill/>
        </p:spPr>
        <p:txBody>
          <a:bodyPr/>
          <a:lstStyle/>
          <a:p>
            <a:pPr eaLnBrk="1" hangingPunct="1"/>
            <a:endParaRPr lang="en-GB" altLang="en-US"/>
          </a:p>
        </p:txBody>
      </p:sp>
    </p:spTree>
    <p:extLst>
      <p:ext uri="{BB962C8B-B14F-4D97-AF65-F5344CB8AC3E}">
        <p14:creationId xmlns:p14="http://schemas.microsoft.com/office/powerpoint/2010/main" val="6689407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2000" dirty="0"/>
              <a:t>Over 70</a:t>
            </a:r>
            <a:r>
              <a:rPr lang="en-GB" sz="2000" baseline="0" dirty="0"/>
              <a:t> years ago National Parks didn’t exist… </a:t>
            </a:r>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Benny Rothman was a very important person</a:t>
            </a:r>
          </a:p>
          <a:p>
            <a:pPr marL="0" indent="0">
              <a:buNone/>
            </a:pPr>
            <a:endPar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600"/>
              </a:spcAft>
            </a:pPr>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This is Oldham in Greater Manchester in 1936 where Benny lived and worked. He worked 6 days a week in the factories in the city. It was very crowded and quite </a:t>
            </a:r>
            <a:r>
              <a:rPr lang="en-GB" sz="18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smokey</a:t>
            </a:r>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p>
          <a:p>
            <a:pPr>
              <a:lnSpc>
                <a:spcPct val="115000"/>
              </a:lnSpc>
              <a:spcAft>
                <a:spcPts val="600"/>
              </a:spcAft>
            </a:pPr>
            <a:endPar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600"/>
              </a:spcAft>
            </a:pPr>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READ QUOTE. He and his fellow ramblers valued getting out in the countryside. But the problem was that where they wanted to walk was closed to them as it was owned by private landowners.  So, what did they decide to do?</a:t>
            </a:r>
          </a:p>
          <a:p>
            <a:pPr>
              <a:lnSpc>
                <a:spcPct val="115000"/>
              </a:lnSpc>
              <a:spcAft>
                <a:spcPts val="600"/>
              </a:spcAft>
            </a:pPr>
            <a:endPar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600"/>
              </a:spcAft>
            </a:pPr>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Benny did something that resulted in him being sent to prison for four months.  He broke the law. What law he may have broken? </a:t>
            </a:r>
          </a:p>
        </p:txBody>
      </p:sp>
      <p:sp>
        <p:nvSpPr>
          <p:cNvPr id="4" name="Slide Number Placeholder 3"/>
          <p:cNvSpPr>
            <a:spLocks noGrp="1"/>
          </p:cNvSpPr>
          <p:nvPr>
            <p:ph type="sldNum" sz="quarter" idx="10"/>
          </p:nvPr>
        </p:nvSpPr>
        <p:spPr/>
        <p:txBody>
          <a:bodyPr/>
          <a:lstStyle/>
          <a:p>
            <a:fld id="{03E110C6-1F6A-466C-89D4-B0829C24E47F}" type="slidenum">
              <a:rPr lang="en-GB" smtClean="0"/>
              <a:t>7</a:t>
            </a:fld>
            <a:endParaRPr lang="en-GB"/>
          </a:p>
        </p:txBody>
      </p:sp>
    </p:spTree>
    <p:extLst>
      <p:ext uri="{BB962C8B-B14F-4D97-AF65-F5344CB8AC3E}">
        <p14:creationId xmlns:p14="http://schemas.microsoft.com/office/powerpoint/2010/main" val="317508494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D187D103-B7E4-49DA-8C75-6477C63323E4}" type="slidenum">
              <a:rPr lang="en-US" altLang="en-US" sz="1200" smtClean="0"/>
              <a:pPr/>
              <a:t>66</a:t>
            </a:fld>
            <a:endParaRPr lang="en-US" altLang="en-US" sz="1200"/>
          </a:p>
        </p:txBody>
      </p:sp>
      <p:sp>
        <p:nvSpPr>
          <p:cNvPr id="211971" name="Rectangle 2"/>
          <p:cNvSpPr>
            <a:spLocks noGrp="1" noRot="1" noChangeAspect="1" noChangeArrowheads="1" noTextEdit="1"/>
          </p:cNvSpPr>
          <p:nvPr>
            <p:ph type="sldImg"/>
          </p:nvPr>
        </p:nvSpPr>
        <p:spPr>
          <a:ln/>
        </p:spPr>
      </p:sp>
      <p:sp>
        <p:nvSpPr>
          <p:cNvPr id="211972" name="Rectangle 3"/>
          <p:cNvSpPr>
            <a:spLocks noGrp="1" noChangeArrowheads="1"/>
          </p:cNvSpPr>
          <p:nvPr>
            <p:ph type="body" idx="1"/>
          </p:nvPr>
        </p:nvSpPr>
        <p:spPr>
          <a:noFill/>
        </p:spPr>
        <p:txBody>
          <a:bodyPr/>
          <a:lstStyle/>
          <a:p>
            <a:pPr eaLnBrk="1" hangingPunct="1"/>
            <a:endParaRPr lang="en-GB" altLang="en-US"/>
          </a:p>
        </p:txBody>
      </p:sp>
    </p:spTree>
    <p:extLst>
      <p:ext uri="{BB962C8B-B14F-4D97-AF65-F5344CB8AC3E}">
        <p14:creationId xmlns:p14="http://schemas.microsoft.com/office/powerpoint/2010/main" val="229392574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962F7C46-FADA-4C77-86ED-7A0A996411A8}" type="slidenum">
              <a:rPr lang="en-US" altLang="en-US" sz="1200" smtClean="0"/>
              <a:pPr/>
              <a:t>67</a:t>
            </a:fld>
            <a:endParaRPr lang="en-US" altLang="en-US" sz="1200"/>
          </a:p>
        </p:txBody>
      </p:sp>
      <p:sp>
        <p:nvSpPr>
          <p:cNvPr id="212995" name="Rectangle 2"/>
          <p:cNvSpPr>
            <a:spLocks noGrp="1" noRot="1" noChangeAspect="1" noChangeArrowheads="1" noTextEdit="1"/>
          </p:cNvSpPr>
          <p:nvPr>
            <p:ph type="sldImg"/>
          </p:nvPr>
        </p:nvSpPr>
        <p:spPr>
          <a:ln/>
        </p:spPr>
      </p:sp>
      <p:sp>
        <p:nvSpPr>
          <p:cNvPr id="212996" name="Rectangle 3"/>
          <p:cNvSpPr>
            <a:spLocks noGrp="1" noChangeArrowheads="1"/>
          </p:cNvSpPr>
          <p:nvPr>
            <p:ph type="body" idx="1"/>
          </p:nvPr>
        </p:nvSpPr>
        <p:spPr>
          <a:noFill/>
        </p:spPr>
        <p:txBody>
          <a:bodyPr/>
          <a:lstStyle/>
          <a:p>
            <a:pPr eaLnBrk="1" hangingPunct="1"/>
            <a:endParaRPr lang="en-GB" altLang="en-US"/>
          </a:p>
        </p:txBody>
      </p:sp>
    </p:spTree>
    <p:extLst>
      <p:ext uri="{BB962C8B-B14F-4D97-AF65-F5344CB8AC3E}">
        <p14:creationId xmlns:p14="http://schemas.microsoft.com/office/powerpoint/2010/main" val="371877259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BFC5730E-1B7E-4EB2-B2FA-33DFA664403F}" type="slidenum">
              <a:rPr lang="en-US" altLang="en-US" sz="1200" smtClean="0"/>
              <a:pPr/>
              <a:t>68</a:t>
            </a:fld>
            <a:endParaRPr lang="en-US" altLang="en-US" sz="1200"/>
          </a:p>
        </p:txBody>
      </p:sp>
      <p:sp>
        <p:nvSpPr>
          <p:cNvPr id="214019" name="Rectangle 2"/>
          <p:cNvSpPr>
            <a:spLocks noGrp="1" noRot="1" noChangeAspect="1" noChangeArrowheads="1" noTextEdit="1"/>
          </p:cNvSpPr>
          <p:nvPr>
            <p:ph type="sldImg"/>
          </p:nvPr>
        </p:nvSpPr>
        <p:spPr>
          <a:ln/>
        </p:spPr>
      </p:sp>
      <p:sp>
        <p:nvSpPr>
          <p:cNvPr id="214020" name="Rectangle 3"/>
          <p:cNvSpPr>
            <a:spLocks noGrp="1" noChangeArrowheads="1"/>
          </p:cNvSpPr>
          <p:nvPr>
            <p:ph type="body" idx="1"/>
          </p:nvPr>
        </p:nvSpPr>
        <p:spPr>
          <a:noFill/>
        </p:spPr>
        <p:txBody>
          <a:bodyPr/>
          <a:lstStyle/>
          <a:p>
            <a:pPr eaLnBrk="1" hangingPunct="1"/>
            <a:endParaRPr lang="en-GB" altLang="en-US"/>
          </a:p>
        </p:txBody>
      </p:sp>
    </p:spTree>
    <p:extLst>
      <p:ext uri="{BB962C8B-B14F-4D97-AF65-F5344CB8AC3E}">
        <p14:creationId xmlns:p14="http://schemas.microsoft.com/office/powerpoint/2010/main" val="96528197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83B55361-A6A2-4C21-83E8-8EE20280E9F8}" type="slidenum">
              <a:rPr lang="en-US" altLang="en-US" sz="1200" smtClean="0"/>
              <a:pPr/>
              <a:t>69</a:t>
            </a:fld>
            <a:endParaRPr lang="en-US" altLang="en-US" sz="1200"/>
          </a:p>
        </p:txBody>
      </p:sp>
      <p:sp>
        <p:nvSpPr>
          <p:cNvPr id="215043" name="Rectangle 2"/>
          <p:cNvSpPr>
            <a:spLocks noGrp="1" noRot="1" noChangeAspect="1" noChangeArrowheads="1" noTextEdit="1"/>
          </p:cNvSpPr>
          <p:nvPr>
            <p:ph type="sldImg"/>
          </p:nvPr>
        </p:nvSpPr>
        <p:spPr>
          <a:ln/>
        </p:spPr>
      </p:sp>
      <p:sp>
        <p:nvSpPr>
          <p:cNvPr id="215044" name="Rectangle 3"/>
          <p:cNvSpPr>
            <a:spLocks noGrp="1" noChangeArrowheads="1"/>
          </p:cNvSpPr>
          <p:nvPr>
            <p:ph type="body" idx="1"/>
          </p:nvPr>
        </p:nvSpPr>
        <p:spPr>
          <a:noFill/>
        </p:spPr>
        <p:txBody>
          <a:bodyPr/>
          <a:lstStyle/>
          <a:p>
            <a:pPr eaLnBrk="1" hangingPunct="1"/>
            <a:endParaRPr lang="en-GB" altLang="en-US"/>
          </a:p>
        </p:txBody>
      </p:sp>
    </p:spTree>
    <p:extLst>
      <p:ext uri="{BB962C8B-B14F-4D97-AF65-F5344CB8AC3E}">
        <p14:creationId xmlns:p14="http://schemas.microsoft.com/office/powerpoint/2010/main" val="8193620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F7D8C35C-7AD3-428B-8832-3894D020522B}" type="slidenum">
              <a:rPr lang="en-US" altLang="en-US" sz="1200" smtClean="0"/>
              <a:pPr/>
              <a:t>70</a:t>
            </a:fld>
            <a:endParaRPr lang="en-US" altLang="en-US" sz="1200"/>
          </a:p>
        </p:txBody>
      </p:sp>
      <p:sp>
        <p:nvSpPr>
          <p:cNvPr id="216067" name="Rectangle 2"/>
          <p:cNvSpPr>
            <a:spLocks noGrp="1" noRot="1" noChangeAspect="1" noChangeArrowheads="1" noTextEdit="1"/>
          </p:cNvSpPr>
          <p:nvPr>
            <p:ph type="sldImg"/>
          </p:nvPr>
        </p:nvSpPr>
        <p:spPr>
          <a:ln/>
        </p:spPr>
      </p:sp>
      <p:sp>
        <p:nvSpPr>
          <p:cNvPr id="216068" name="Rectangle 3"/>
          <p:cNvSpPr>
            <a:spLocks noGrp="1" noChangeArrowheads="1"/>
          </p:cNvSpPr>
          <p:nvPr>
            <p:ph type="body" idx="1"/>
          </p:nvPr>
        </p:nvSpPr>
        <p:spPr>
          <a:noFill/>
        </p:spPr>
        <p:txBody>
          <a:bodyPr/>
          <a:lstStyle/>
          <a:p>
            <a:pPr eaLnBrk="1" hangingPunct="1"/>
            <a:endParaRPr lang="en-GB" altLang="en-US"/>
          </a:p>
        </p:txBody>
      </p:sp>
    </p:spTree>
    <p:extLst>
      <p:ext uri="{BB962C8B-B14F-4D97-AF65-F5344CB8AC3E}">
        <p14:creationId xmlns:p14="http://schemas.microsoft.com/office/powerpoint/2010/main" val="247199572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9CF1618C-7778-4C8A-833F-9845CA72236C}" type="slidenum">
              <a:rPr lang="en-US" altLang="en-US" sz="1200" smtClean="0"/>
              <a:pPr/>
              <a:t>71</a:t>
            </a:fld>
            <a:endParaRPr lang="en-US" altLang="en-US" sz="1200"/>
          </a:p>
        </p:txBody>
      </p:sp>
      <p:sp>
        <p:nvSpPr>
          <p:cNvPr id="217091" name="Rectangle 2"/>
          <p:cNvSpPr>
            <a:spLocks noGrp="1" noRot="1" noChangeAspect="1" noChangeArrowheads="1" noTextEdit="1"/>
          </p:cNvSpPr>
          <p:nvPr>
            <p:ph type="sldImg"/>
          </p:nvPr>
        </p:nvSpPr>
        <p:spPr>
          <a:ln/>
        </p:spPr>
      </p:sp>
      <p:sp>
        <p:nvSpPr>
          <p:cNvPr id="217092" name="Rectangle 3"/>
          <p:cNvSpPr>
            <a:spLocks noGrp="1" noChangeArrowheads="1"/>
          </p:cNvSpPr>
          <p:nvPr>
            <p:ph type="body" idx="1"/>
          </p:nvPr>
        </p:nvSpPr>
        <p:spPr>
          <a:noFill/>
        </p:spPr>
        <p:txBody>
          <a:bodyPr/>
          <a:lstStyle/>
          <a:p>
            <a:pPr eaLnBrk="1" hangingPunct="1"/>
            <a:endParaRPr lang="en-GB" altLang="en-US"/>
          </a:p>
        </p:txBody>
      </p:sp>
    </p:spTree>
    <p:extLst>
      <p:ext uri="{BB962C8B-B14F-4D97-AF65-F5344CB8AC3E}">
        <p14:creationId xmlns:p14="http://schemas.microsoft.com/office/powerpoint/2010/main" val="114797109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7E023B90-E6A1-4847-A415-1336FD36C187}" type="slidenum">
              <a:rPr lang="en-US" altLang="en-US" sz="1200" smtClean="0"/>
              <a:pPr/>
              <a:t>72</a:t>
            </a:fld>
            <a:endParaRPr lang="en-US" altLang="en-US" sz="1200"/>
          </a:p>
        </p:txBody>
      </p:sp>
      <p:sp>
        <p:nvSpPr>
          <p:cNvPr id="218115" name="Rectangle 2"/>
          <p:cNvSpPr>
            <a:spLocks noGrp="1" noRot="1" noChangeAspect="1" noChangeArrowheads="1" noTextEdit="1"/>
          </p:cNvSpPr>
          <p:nvPr>
            <p:ph type="sldImg"/>
          </p:nvPr>
        </p:nvSpPr>
        <p:spPr>
          <a:ln/>
        </p:spPr>
      </p:sp>
      <p:sp>
        <p:nvSpPr>
          <p:cNvPr id="218116" name="Rectangle 3"/>
          <p:cNvSpPr>
            <a:spLocks noGrp="1" noChangeArrowheads="1"/>
          </p:cNvSpPr>
          <p:nvPr>
            <p:ph type="body" idx="1"/>
          </p:nvPr>
        </p:nvSpPr>
        <p:spPr>
          <a:noFill/>
        </p:spPr>
        <p:txBody>
          <a:bodyPr/>
          <a:lstStyle/>
          <a:p>
            <a:pPr eaLnBrk="1" hangingPunct="1"/>
            <a:endParaRPr lang="en-GB" altLang="en-US"/>
          </a:p>
        </p:txBody>
      </p:sp>
    </p:spTree>
    <p:extLst>
      <p:ext uri="{BB962C8B-B14F-4D97-AF65-F5344CB8AC3E}">
        <p14:creationId xmlns:p14="http://schemas.microsoft.com/office/powerpoint/2010/main" val="344554834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FC7786C3-763D-4D5A-88F9-B207816B363E}" type="slidenum">
              <a:rPr lang="en-US" altLang="en-US" sz="1200" smtClean="0"/>
              <a:pPr/>
              <a:t>73</a:t>
            </a:fld>
            <a:endParaRPr lang="en-US" altLang="en-US" sz="1200"/>
          </a:p>
        </p:txBody>
      </p:sp>
      <p:sp>
        <p:nvSpPr>
          <p:cNvPr id="219139" name="Rectangle 2"/>
          <p:cNvSpPr>
            <a:spLocks noGrp="1" noRot="1" noChangeAspect="1" noChangeArrowheads="1" noTextEdit="1"/>
          </p:cNvSpPr>
          <p:nvPr>
            <p:ph type="sldImg"/>
          </p:nvPr>
        </p:nvSpPr>
        <p:spPr>
          <a:ln/>
        </p:spPr>
      </p:sp>
      <p:sp>
        <p:nvSpPr>
          <p:cNvPr id="219140" name="Rectangle 3"/>
          <p:cNvSpPr>
            <a:spLocks noGrp="1" noChangeArrowheads="1"/>
          </p:cNvSpPr>
          <p:nvPr>
            <p:ph type="body" idx="1"/>
          </p:nvPr>
        </p:nvSpPr>
        <p:spPr>
          <a:noFill/>
        </p:spPr>
        <p:txBody>
          <a:bodyPr/>
          <a:lstStyle/>
          <a:p>
            <a:pPr eaLnBrk="1" hangingPunct="1"/>
            <a:endParaRPr lang="en-GB" altLang="en-US"/>
          </a:p>
        </p:txBody>
      </p:sp>
    </p:spTree>
    <p:extLst>
      <p:ext uri="{BB962C8B-B14F-4D97-AF65-F5344CB8AC3E}">
        <p14:creationId xmlns:p14="http://schemas.microsoft.com/office/powerpoint/2010/main" val="24020553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DFBFF1C5-A89D-458E-9A16-58F8CFB7D72A}" type="slidenum">
              <a:rPr lang="en-US" altLang="en-US" sz="1200" smtClean="0"/>
              <a:pPr/>
              <a:t>74</a:t>
            </a:fld>
            <a:endParaRPr lang="en-US" altLang="en-US" sz="1200"/>
          </a:p>
        </p:txBody>
      </p:sp>
      <p:sp>
        <p:nvSpPr>
          <p:cNvPr id="220163" name="Rectangle 2"/>
          <p:cNvSpPr>
            <a:spLocks noGrp="1" noRot="1" noChangeAspect="1" noChangeArrowheads="1" noTextEdit="1"/>
          </p:cNvSpPr>
          <p:nvPr>
            <p:ph type="sldImg"/>
          </p:nvPr>
        </p:nvSpPr>
        <p:spPr>
          <a:ln/>
        </p:spPr>
      </p:sp>
      <p:sp>
        <p:nvSpPr>
          <p:cNvPr id="220164" name="Rectangle 3"/>
          <p:cNvSpPr>
            <a:spLocks noGrp="1" noChangeArrowheads="1"/>
          </p:cNvSpPr>
          <p:nvPr>
            <p:ph type="body" idx="1"/>
          </p:nvPr>
        </p:nvSpPr>
        <p:spPr>
          <a:noFill/>
        </p:spPr>
        <p:txBody>
          <a:bodyPr/>
          <a:lstStyle/>
          <a:p>
            <a:pPr eaLnBrk="1" hangingPunct="1"/>
            <a:endParaRPr lang="en-GB" altLang="en-US"/>
          </a:p>
        </p:txBody>
      </p:sp>
    </p:spTree>
    <p:extLst>
      <p:ext uri="{BB962C8B-B14F-4D97-AF65-F5344CB8AC3E}">
        <p14:creationId xmlns:p14="http://schemas.microsoft.com/office/powerpoint/2010/main" val="228363681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2AC0C4DA-8A5D-44E3-B0E2-3A4A822D5025}" type="slidenum">
              <a:rPr lang="en-US" altLang="en-US" sz="1200" smtClean="0"/>
              <a:pPr/>
              <a:t>75</a:t>
            </a:fld>
            <a:endParaRPr lang="en-US" altLang="en-US" sz="1200"/>
          </a:p>
        </p:txBody>
      </p:sp>
      <p:sp>
        <p:nvSpPr>
          <p:cNvPr id="229379" name="Rectangle 2"/>
          <p:cNvSpPr>
            <a:spLocks noGrp="1" noRot="1" noChangeAspect="1" noChangeArrowheads="1" noTextEdit="1"/>
          </p:cNvSpPr>
          <p:nvPr>
            <p:ph type="sldImg"/>
          </p:nvPr>
        </p:nvSpPr>
        <p:spPr>
          <a:ln/>
        </p:spPr>
      </p:sp>
      <p:sp>
        <p:nvSpPr>
          <p:cNvPr id="229380" name="Rectangle 3"/>
          <p:cNvSpPr>
            <a:spLocks noGrp="1" noChangeArrowheads="1"/>
          </p:cNvSpPr>
          <p:nvPr>
            <p:ph type="body" idx="1"/>
          </p:nvPr>
        </p:nvSpPr>
        <p:spPr>
          <a:noFill/>
        </p:spPr>
        <p:txBody>
          <a:bodyPr/>
          <a:lstStyle/>
          <a:p>
            <a:pPr eaLnBrk="1" hangingPunct="1"/>
            <a:endParaRPr lang="en-GB" altLang="en-US"/>
          </a:p>
        </p:txBody>
      </p:sp>
    </p:spTree>
    <p:extLst>
      <p:ext uri="{BB962C8B-B14F-4D97-AF65-F5344CB8AC3E}">
        <p14:creationId xmlns:p14="http://schemas.microsoft.com/office/powerpoint/2010/main" val="3448734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What does the word trespass mean – to enter the property of someone else without their permission.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In 1932 he led a mass trespass to Kinder Scout which is a 636-metre-high moor-covered plateau in the Peak District of Derbyshire. They were asking for </a:t>
            </a:r>
            <a:r>
              <a:rPr lang="en-GB" sz="2000" dirty="0">
                <a:effectLst/>
                <a:latin typeface="Calibri" panose="020F0502020204030204" pitchFamily="34" charset="0"/>
                <a:ea typeface="Calibri" panose="020F0502020204030204" pitchFamily="34" charset="0"/>
                <a:cs typeface="Times New Roman" panose="02020603050405020304" pitchFamily="18" charset="0"/>
              </a:rPr>
              <a:t>‘the right to roam. What do you think this means?    The wanted the right to walk across huge areas of moorland and mountains in Britain that were owned by a small number of landowners who denied them access.  </a:t>
            </a:r>
          </a:p>
          <a:p>
            <a:pPr marL="0" indent="0">
              <a:buNone/>
            </a:pPr>
            <a:endParaRPr lang="en-GB" sz="2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t>It was because of Benny, and the people that followed him, that </a:t>
            </a:r>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17 years later Parliament passed of the National Parks and Access to the Countryside Act in 1949.  Under the Act not only would areas of greatest natural beauty now be protected but people would be encouraged to visit and enjoy them through creating public foot paths and public rights of way including long distance footpaths across private land for ‘open – air recreation’.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Two years later in 1951 the UK’s first National Park (Peak District) – home of Kinder Scout – was announced. It wasn’t until 2011 that SDNP was created.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GB" sz="2000" dirty="0"/>
          </a:p>
        </p:txBody>
      </p:sp>
      <p:sp>
        <p:nvSpPr>
          <p:cNvPr id="4" name="Slide Number Placeholder 3"/>
          <p:cNvSpPr>
            <a:spLocks noGrp="1"/>
          </p:cNvSpPr>
          <p:nvPr>
            <p:ph type="sldNum" sz="quarter" idx="10"/>
          </p:nvPr>
        </p:nvSpPr>
        <p:spPr/>
        <p:txBody>
          <a:bodyPr/>
          <a:lstStyle/>
          <a:p>
            <a:fld id="{03E110C6-1F6A-466C-89D4-B0829C24E47F}" type="slidenum">
              <a:rPr lang="en-GB" smtClean="0"/>
              <a:t>8</a:t>
            </a:fld>
            <a:endParaRPr lang="en-GB"/>
          </a:p>
        </p:txBody>
      </p:sp>
    </p:spTree>
    <p:extLst>
      <p:ext uri="{BB962C8B-B14F-4D97-AF65-F5344CB8AC3E}">
        <p14:creationId xmlns:p14="http://schemas.microsoft.com/office/powerpoint/2010/main" val="427544976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56523918-76E7-43D0-B249-3478537FF6F5}" type="slidenum">
              <a:rPr lang="en-US" altLang="en-US" sz="1200" smtClean="0"/>
              <a:pPr/>
              <a:t>76</a:t>
            </a:fld>
            <a:endParaRPr lang="en-US" altLang="en-US" sz="1200"/>
          </a:p>
        </p:txBody>
      </p:sp>
      <p:sp>
        <p:nvSpPr>
          <p:cNvPr id="231427" name="Rectangle 2"/>
          <p:cNvSpPr>
            <a:spLocks noGrp="1" noRot="1" noChangeAspect="1" noChangeArrowheads="1" noTextEdit="1"/>
          </p:cNvSpPr>
          <p:nvPr>
            <p:ph type="sldImg"/>
          </p:nvPr>
        </p:nvSpPr>
        <p:spPr>
          <a:ln/>
        </p:spPr>
      </p:sp>
      <p:sp>
        <p:nvSpPr>
          <p:cNvPr id="231428" name="Rectangle 3"/>
          <p:cNvSpPr>
            <a:spLocks noGrp="1" noChangeArrowheads="1"/>
          </p:cNvSpPr>
          <p:nvPr>
            <p:ph type="body" idx="1"/>
          </p:nvPr>
        </p:nvSpPr>
        <p:spPr>
          <a:noFill/>
        </p:spPr>
        <p:txBody>
          <a:bodyPr/>
          <a:lstStyle/>
          <a:p>
            <a:pPr eaLnBrk="1" hangingPunct="1"/>
            <a:endParaRPr lang="en-GB" altLang="en-US"/>
          </a:p>
        </p:txBody>
      </p:sp>
    </p:spTree>
    <p:extLst>
      <p:ext uri="{BB962C8B-B14F-4D97-AF65-F5344CB8AC3E}">
        <p14:creationId xmlns:p14="http://schemas.microsoft.com/office/powerpoint/2010/main" val="49048372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42D59BDF-0992-4B63-A3AB-CE6C974B8043}" type="slidenum">
              <a:rPr lang="en-US" altLang="en-US" sz="1200" smtClean="0"/>
              <a:pPr/>
              <a:t>77</a:t>
            </a:fld>
            <a:endParaRPr lang="en-US" altLang="en-US" sz="1200"/>
          </a:p>
        </p:txBody>
      </p:sp>
      <p:sp>
        <p:nvSpPr>
          <p:cNvPr id="235523" name="Rectangle 2"/>
          <p:cNvSpPr>
            <a:spLocks noGrp="1" noRot="1" noChangeAspect="1" noChangeArrowheads="1" noTextEdit="1"/>
          </p:cNvSpPr>
          <p:nvPr>
            <p:ph type="sldImg"/>
          </p:nvPr>
        </p:nvSpPr>
        <p:spPr>
          <a:ln/>
        </p:spPr>
      </p:sp>
      <p:sp>
        <p:nvSpPr>
          <p:cNvPr id="235524" name="Rectangle 3"/>
          <p:cNvSpPr>
            <a:spLocks noGrp="1" noChangeArrowheads="1"/>
          </p:cNvSpPr>
          <p:nvPr>
            <p:ph type="body" idx="1"/>
          </p:nvPr>
        </p:nvSpPr>
        <p:spPr>
          <a:noFill/>
        </p:spPr>
        <p:txBody>
          <a:bodyPr/>
          <a:lstStyle/>
          <a:p>
            <a:pPr eaLnBrk="1" hangingPunct="1"/>
            <a:endParaRPr lang="en-GB" altLang="en-US"/>
          </a:p>
        </p:txBody>
      </p:sp>
    </p:spTree>
    <p:extLst>
      <p:ext uri="{BB962C8B-B14F-4D97-AF65-F5344CB8AC3E}">
        <p14:creationId xmlns:p14="http://schemas.microsoft.com/office/powerpoint/2010/main" val="236298829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A9BEFF2B-9339-4D08-AA4E-51051C910397}" type="slidenum">
              <a:rPr lang="en-US" altLang="en-US" sz="1200" smtClean="0"/>
              <a:pPr/>
              <a:t>78</a:t>
            </a:fld>
            <a:endParaRPr lang="en-US" altLang="en-US" sz="1200"/>
          </a:p>
        </p:txBody>
      </p:sp>
      <p:sp>
        <p:nvSpPr>
          <p:cNvPr id="236547" name="Rectangle 2"/>
          <p:cNvSpPr>
            <a:spLocks noGrp="1" noRot="1" noChangeAspect="1" noChangeArrowheads="1" noTextEdit="1"/>
          </p:cNvSpPr>
          <p:nvPr>
            <p:ph type="sldImg"/>
          </p:nvPr>
        </p:nvSpPr>
        <p:spPr>
          <a:ln/>
        </p:spPr>
      </p:sp>
      <p:sp>
        <p:nvSpPr>
          <p:cNvPr id="236548" name="Rectangle 3"/>
          <p:cNvSpPr>
            <a:spLocks noGrp="1" noChangeArrowheads="1"/>
          </p:cNvSpPr>
          <p:nvPr>
            <p:ph type="body" idx="1"/>
          </p:nvPr>
        </p:nvSpPr>
        <p:spPr>
          <a:noFill/>
        </p:spPr>
        <p:txBody>
          <a:bodyPr/>
          <a:lstStyle/>
          <a:p>
            <a:pPr eaLnBrk="1" hangingPunct="1"/>
            <a:endParaRPr lang="en-GB" altLang="en-US"/>
          </a:p>
        </p:txBody>
      </p:sp>
    </p:spTree>
    <p:extLst>
      <p:ext uri="{BB962C8B-B14F-4D97-AF65-F5344CB8AC3E}">
        <p14:creationId xmlns:p14="http://schemas.microsoft.com/office/powerpoint/2010/main" val="392315066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t>All of these photos were taken within the SDNP. What did you spot? Which thing would you most like to see in real life? </a:t>
            </a:r>
          </a:p>
          <a:p>
            <a:endParaRPr lang="en-GB" altLang="en-US" dirty="0"/>
          </a:p>
          <a:p>
            <a:endParaRPr lang="en-GB" altLang="en-US" dirty="0"/>
          </a:p>
        </p:txBody>
      </p:sp>
      <p:sp>
        <p:nvSpPr>
          <p:cNvPr id="21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000000"/>
                </a:solidFill>
                <a:latin typeface="Arial" panose="020B0604020202020204" pitchFamily="34" charset="0"/>
                <a:ea typeface="Heiti SC Light"/>
                <a:cs typeface="Heiti SC Light"/>
                <a:sym typeface="Arial" panose="020B0604020202020204" pitchFamily="34" charset="0"/>
              </a:defRPr>
            </a:lvl1pPr>
            <a:lvl2pPr marL="742950" indent="-285750">
              <a:defRPr>
                <a:solidFill>
                  <a:srgbClr val="000000"/>
                </a:solidFill>
                <a:latin typeface="Arial" panose="020B0604020202020204" pitchFamily="34" charset="0"/>
                <a:ea typeface="Heiti SC Light"/>
                <a:cs typeface="Heiti SC Light"/>
                <a:sym typeface="Arial" panose="020B0604020202020204" pitchFamily="34" charset="0"/>
              </a:defRPr>
            </a:lvl2pPr>
            <a:lvl3pPr marL="1143000" indent="-228600">
              <a:defRPr>
                <a:solidFill>
                  <a:srgbClr val="000000"/>
                </a:solidFill>
                <a:latin typeface="Arial" panose="020B0604020202020204" pitchFamily="34" charset="0"/>
                <a:ea typeface="Heiti SC Light"/>
                <a:cs typeface="Heiti SC Light"/>
                <a:sym typeface="Arial" panose="020B0604020202020204" pitchFamily="34" charset="0"/>
              </a:defRPr>
            </a:lvl3pPr>
            <a:lvl4pPr marL="1600200" indent="-228600">
              <a:defRPr>
                <a:solidFill>
                  <a:srgbClr val="000000"/>
                </a:solidFill>
                <a:latin typeface="Arial" panose="020B0604020202020204" pitchFamily="34" charset="0"/>
                <a:ea typeface="Heiti SC Light"/>
                <a:cs typeface="Heiti SC Light"/>
                <a:sym typeface="Arial" panose="020B0604020202020204" pitchFamily="34" charset="0"/>
              </a:defRPr>
            </a:lvl4pPr>
            <a:lvl5pPr marL="2057400" indent="-228600">
              <a:defRPr>
                <a:solidFill>
                  <a:srgbClr val="000000"/>
                </a:solidFill>
                <a:latin typeface="Arial" panose="020B0604020202020204" pitchFamily="34" charset="0"/>
                <a:ea typeface="Heiti SC Light"/>
                <a:cs typeface="Heiti SC Light"/>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9pPr>
          </a:lstStyle>
          <a:p>
            <a:fld id="{C64814CC-BC6D-4F83-879F-F1C3089AEDF0}" type="slidenum">
              <a:rPr lang="en-GB" altLang="en-US" smtClean="0"/>
              <a:pPr/>
              <a:t>79</a:t>
            </a:fld>
            <a:endParaRPr lang="en-GB" altLang="en-US"/>
          </a:p>
        </p:txBody>
      </p:sp>
    </p:spTree>
    <p:extLst>
      <p:ext uri="{BB962C8B-B14F-4D97-AF65-F5344CB8AC3E}">
        <p14:creationId xmlns:p14="http://schemas.microsoft.com/office/powerpoint/2010/main" val="53059730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types of things do you think these people might do to look at the National Park? </a:t>
            </a:r>
          </a:p>
          <a:p>
            <a:r>
              <a:rPr lang="en-GB" dirty="0"/>
              <a:t>Why do you think it is important to look after the park? </a:t>
            </a:r>
          </a:p>
        </p:txBody>
      </p:sp>
      <p:sp>
        <p:nvSpPr>
          <p:cNvPr id="4" name="Slide Number Placeholder 3"/>
          <p:cNvSpPr>
            <a:spLocks noGrp="1"/>
          </p:cNvSpPr>
          <p:nvPr>
            <p:ph type="sldNum" sz="quarter" idx="10"/>
          </p:nvPr>
        </p:nvSpPr>
        <p:spPr/>
        <p:txBody>
          <a:bodyPr/>
          <a:lstStyle/>
          <a:p>
            <a:fld id="{03E110C6-1F6A-466C-89D4-B0829C24E47F}" type="slidenum">
              <a:rPr lang="en-GB" smtClean="0"/>
              <a:t>80</a:t>
            </a:fld>
            <a:endParaRPr lang="en-GB"/>
          </a:p>
        </p:txBody>
      </p:sp>
    </p:spTree>
    <p:extLst>
      <p:ext uri="{BB962C8B-B14F-4D97-AF65-F5344CB8AC3E}">
        <p14:creationId xmlns:p14="http://schemas.microsoft.com/office/powerpoint/2010/main" val="261980478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3E110C6-1F6A-466C-89D4-B0829C24E47F}" type="slidenum">
              <a:rPr lang="en-GB" smtClean="0"/>
              <a:t>81</a:t>
            </a:fld>
            <a:endParaRPr lang="en-GB"/>
          </a:p>
        </p:txBody>
      </p:sp>
    </p:spTree>
    <p:extLst>
      <p:ext uri="{BB962C8B-B14F-4D97-AF65-F5344CB8AC3E}">
        <p14:creationId xmlns:p14="http://schemas.microsoft.com/office/powerpoint/2010/main" val="352941803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At the moment, 25% of the National Park is managed for nature</a:t>
            </a:r>
          </a:p>
          <a:p>
            <a:endParaRPr lang="en-GB" dirty="0"/>
          </a:p>
          <a:p>
            <a:r>
              <a:rPr lang="en-GB" dirty="0"/>
              <a:t>Our goal is to increase that to 33% by 2030</a:t>
            </a:r>
          </a:p>
          <a:p>
            <a:endParaRPr lang="en-GB" dirty="0"/>
          </a:p>
          <a:p>
            <a:r>
              <a:rPr lang="en-GB" dirty="0"/>
              <a:t>That is the equivalent of approx. 21,000 football pitches!</a:t>
            </a:r>
          </a:p>
          <a:p>
            <a:endParaRPr lang="en-GB" dirty="0"/>
          </a:p>
          <a:p>
            <a:endParaRPr lang="en-GB" dirty="0"/>
          </a:p>
        </p:txBody>
      </p:sp>
      <p:sp>
        <p:nvSpPr>
          <p:cNvPr id="4" name="Slide Number Placeholder 3"/>
          <p:cNvSpPr>
            <a:spLocks noGrp="1"/>
          </p:cNvSpPr>
          <p:nvPr>
            <p:ph type="sldNum" sz="quarter" idx="10"/>
          </p:nvPr>
        </p:nvSpPr>
        <p:spPr/>
        <p:txBody>
          <a:bodyPr/>
          <a:lstStyle/>
          <a:p>
            <a:fld id="{03E110C6-1F6A-466C-89D4-B0829C24E47F}" type="slidenum">
              <a:rPr lang="en-GB" smtClean="0"/>
              <a:t>82</a:t>
            </a:fld>
            <a:endParaRPr lang="en-GB"/>
          </a:p>
        </p:txBody>
      </p:sp>
    </p:spTree>
    <p:extLst>
      <p:ext uri="{BB962C8B-B14F-4D97-AF65-F5344CB8AC3E}">
        <p14:creationId xmlns:p14="http://schemas.microsoft.com/office/powerpoint/2010/main" val="354671468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3E110C6-1F6A-466C-89D4-B0829C24E47F}" type="slidenum">
              <a:rPr lang="en-GB" smtClean="0"/>
              <a:t>83</a:t>
            </a:fld>
            <a:endParaRPr lang="en-GB"/>
          </a:p>
        </p:txBody>
      </p:sp>
    </p:spTree>
    <p:extLst>
      <p:ext uri="{BB962C8B-B14F-4D97-AF65-F5344CB8AC3E}">
        <p14:creationId xmlns:p14="http://schemas.microsoft.com/office/powerpoint/2010/main" val="12496343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21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000000"/>
                </a:solidFill>
                <a:latin typeface="Arial" panose="020B0604020202020204" pitchFamily="34" charset="0"/>
                <a:ea typeface="Heiti SC Light"/>
                <a:cs typeface="Heiti SC Light"/>
                <a:sym typeface="Arial" panose="020B0604020202020204" pitchFamily="34" charset="0"/>
              </a:defRPr>
            </a:lvl1pPr>
            <a:lvl2pPr marL="742950" indent="-285750">
              <a:defRPr>
                <a:solidFill>
                  <a:srgbClr val="000000"/>
                </a:solidFill>
                <a:latin typeface="Arial" panose="020B0604020202020204" pitchFamily="34" charset="0"/>
                <a:ea typeface="Heiti SC Light"/>
                <a:cs typeface="Heiti SC Light"/>
                <a:sym typeface="Arial" panose="020B0604020202020204" pitchFamily="34" charset="0"/>
              </a:defRPr>
            </a:lvl2pPr>
            <a:lvl3pPr marL="1143000" indent="-228600">
              <a:defRPr>
                <a:solidFill>
                  <a:srgbClr val="000000"/>
                </a:solidFill>
                <a:latin typeface="Arial" panose="020B0604020202020204" pitchFamily="34" charset="0"/>
                <a:ea typeface="Heiti SC Light"/>
                <a:cs typeface="Heiti SC Light"/>
                <a:sym typeface="Arial" panose="020B0604020202020204" pitchFamily="34" charset="0"/>
              </a:defRPr>
            </a:lvl3pPr>
            <a:lvl4pPr marL="1600200" indent="-228600">
              <a:defRPr>
                <a:solidFill>
                  <a:srgbClr val="000000"/>
                </a:solidFill>
                <a:latin typeface="Arial" panose="020B0604020202020204" pitchFamily="34" charset="0"/>
                <a:ea typeface="Heiti SC Light"/>
                <a:cs typeface="Heiti SC Light"/>
                <a:sym typeface="Arial" panose="020B0604020202020204" pitchFamily="34" charset="0"/>
              </a:defRPr>
            </a:lvl4pPr>
            <a:lvl5pPr marL="2057400" indent="-228600">
              <a:defRPr>
                <a:solidFill>
                  <a:srgbClr val="000000"/>
                </a:solidFill>
                <a:latin typeface="Arial" panose="020B0604020202020204" pitchFamily="34" charset="0"/>
                <a:ea typeface="Heiti SC Light"/>
                <a:cs typeface="Heiti SC Light"/>
                <a:sym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9pPr>
          </a:lstStyle>
          <a:p>
            <a:fld id="{C64814CC-BC6D-4F83-879F-F1C3089AEDF0}" type="slidenum">
              <a:rPr lang="en-GB" altLang="en-US" smtClean="0"/>
              <a:pPr/>
              <a:t>9</a:t>
            </a:fld>
            <a:endParaRPr lang="en-GB" altLang="en-US"/>
          </a:p>
        </p:txBody>
      </p:sp>
    </p:spTree>
    <p:extLst>
      <p:ext uri="{BB962C8B-B14F-4D97-AF65-F5344CB8AC3E}">
        <p14:creationId xmlns:p14="http://schemas.microsoft.com/office/powerpoint/2010/main" val="11478546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F8625781-7D0E-4BE1-938A-B8E946D3AD58}" type="slidenum">
              <a:rPr lang="en-US" altLang="en-US" sz="1200" smtClean="0"/>
              <a:pPr/>
              <a:t>10</a:t>
            </a:fld>
            <a:endParaRPr lang="en-US" altLang="en-US" sz="1200"/>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p:spPr>
        <p:txBody>
          <a:bodyPr/>
          <a:lstStyle/>
          <a:p>
            <a:pPr eaLnBrk="1" hangingPunct="1"/>
            <a:endParaRPr lang="en-GB" altLang="en-US"/>
          </a:p>
        </p:txBody>
      </p:sp>
    </p:spTree>
    <p:extLst>
      <p:ext uri="{BB962C8B-B14F-4D97-AF65-F5344CB8AC3E}">
        <p14:creationId xmlns:p14="http://schemas.microsoft.com/office/powerpoint/2010/main" val="11151890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5D9ECB22-0A16-A845-A515-AD9BB03CF468}" type="datetimeFigureOut">
              <a:rPr lang="en-US" smtClean="0"/>
              <a:t>8/19/2024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2CCB58-0C2F-904F-B46F-8F67F173712A}" type="slidenum">
              <a:rPr lang="en-US" smtClean="0"/>
              <a:t>‹#›</a:t>
            </a:fld>
            <a:endParaRPr lang="en-US"/>
          </a:p>
        </p:txBody>
      </p:sp>
    </p:spTree>
    <p:extLst>
      <p:ext uri="{BB962C8B-B14F-4D97-AF65-F5344CB8AC3E}">
        <p14:creationId xmlns:p14="http://schemas.microsoft.com/office/powerpoint/2010/main" val="1307655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5D9ECB22-0A16-A845-A515-AD9BB03CF468}" type="datetimeFigureOut">
              <a:rPr lang="en-US" smtClean="0"/>
              <a:t>8/19/2024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2CCB58-0C2F-904F-B46F-8F67F173712A}" type="slidenum">
              <a:rPr lang="en-US" smtClean="0"/>
              <a:t>‹#›</a:t>
            </a:fld>
            <a:endParaRPr lang="en-US"/>
          </a:p>
        </p:txBody>
      </p:sp>
    </p:spTree>
    <p:extLst>
      <p:ext uri="{BB962C8B-B14F-4D97-AF65-F5344CB8AC3E}">
        <p14:creationId xmlns:p14="http://schemas.microsoft.com/office/powerpoint/2010/main" val="7887948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5D9ECB22-0A16-A845-A515-AD9BB03CF468}" type="datetimeFigureOut">
              <a:rPr lang="en-US" smtClean="0"/>
              <a:t>8/19/2024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2CCB58-0C2F-904F-B46F-8F67F173712A}" type="slidenum">
              <a:rPr lang="en-US" smtClean="0"/>
              <a:t>‹#›</a:t>
            </a:fld>
            <a:endParaRPr lang="en-US"/>
          </a:p>
        </p:txBody>
      </p:sp>
    </p:spTree>
    <p:extLst>
      <p:ext uri="{BB962C8B-B14F-4D97-AF65-F5344CB8AC3E}">
        <p14:creationId xmlns:p14="http://schemas.microsoft.com/office/powerpoint/2010/main" val="38044731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5D9ECB22-0A16-A845-A515-AD9BB03CF468}" type="datetimeFigureOut">
              <a:rPr lang="en-US" smtClean="0"/>
              <a:t>8/19/2024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2CCB58-0C2F-904F-B46F-8F67F173712A}" type="slidenum">
              <a:rPr lang="en-US" smtClean="0"/>
              <a:t>‹#›</a:t>
            </a:fld>
            <a:endParaRPr lang="en-US"/>
          </a:p>
        </p:txBody>
      </p:sp>
    </p:spTree>
    <p:extLst>
      <p:ext uri="{BB962C8B-B14F-4D97-AF65-F5344CB8AC3E}">
        <p14:creationId xmlns:p14="http://schemas.microsoft.com/office/powerpoint/2010/main" val="1460744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5D9ECB22-0A16-A845-A515-AD9BB03CF468}" type="datetimeFigureOut">
              <a:rPr lang="en-US" smtClean="0"/>
              <a:t>8/19/2024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2CCB58-0C2F-904F-B46F-8F67F173712A}" type="slidenum">
              <a:rPr lang="en-US" smtClean="0"/>
              <a:t>‹#›</a:t>
            </a:fld>
            <a:endParaRPr lang="en-US"/>
          </a:p>
        </p:txBody>
      </p:sp>
    </p:spTree>
    <p:extLst>
      <p:ext uri="{BB962C8B-B14F-4D97-AF65-F5344CB8AC3E}">
        <p14:creationId xmlns:p14="http://schemas.microsoft.com/office/powerpoint/2010/main" val="3160461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5D9ECB22-0A16-A845-A515-AD9BB03CF468}" type="datetimeFigureOut">
              <a:rPr lang="en-US" smtClean="0"/>
              <a:t>8/19/2024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2CCB58-0C2F-904F-B46F-8F67F173712A}" type="slidenum">
              <a:rPr lang="en-US" smtClean="0"/>
              <a:t>‹#›</a:t>
            </a:fld>
            <a:endParaRPr lang="en-US"/>
          </a:p>
        </p:txBody>
      </p:sp>
    </p:spTree>
    <p:extLst>
      <p:ext uri="{BB962C8B-B14F-4D97-AF65-F5344CB8AC3E}">
        <p14:creationId xmlns:p14="http://schemas.microsoft.com/office/powerpoint/2010/main" val="466297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5D9ECB22-0A16-A845-A515-AD9BB03CF468}" type="datetimeFigureOut">
              <a:rPr lang="en-US" smtClean="0"/>
              <a:t>8/19/2024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2CCB58-0C2F-904F-B46F-8F67F173712A}" type="slidenum">
              <a:rPr lang="en-US" smtClean="0"/>
              <a:t>‹#›</a:t>
            </a:fld>
            <a:endParaRPr lang="en-US"/>
          </a:p>
        </p:txBody>
      </p:sp>
    </p:spTree>
    <p:extLst>
      <p:ext uri="{BB962C8B-B14F-4D97-AF65-F5344CB8AC3E}">
        <p14:creationId xmlns:p14="http://schemas.microsoft.com/office/powerpoint/2010/main" val="32432446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5D9ECB22-0A16-A845-A515-AD9BB03CF468}" type="datetimeFigureOut">
              <a:rPr lang="en-US" smtClean="0"/>
              <a:t>8/19/2024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2CCB58-0C2F-904F-B46F-8F67F173712A}" type="slidenum">
              <a:rPr lang="en-US" smtClean="0"/>
              <a:t>‹#›</a:t>
            </a:fld>
            <a:endParaRPr lang="en-US"/>
          </a:p>
        </p:txBody>
      </p:sp>
    </p:spTree>
    <p:extLst>
      <p:ext uri="{BB962C8B-B14F-4D97-AF65-F5344CB8AC3E}">
        <p14:creationId xmlns:p14="http://schemas.microsoft.com/office/powerpoint/2010/main" val="20497682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9ECB22-0A16-A845-A515-AD9BB03CF468}" type="datetimeFigureOut">
              <a:rPr lang="en-US" smtClean="0"/>
              <a:t>8/19/2024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2CCB58-0C2F-904F-B46F-8F67F173712A}" type="slidenum">
              <a:rPr lang="en-US" smtClean="0"/>
              <a:t>‹#›</a:t>
            </a:fld>
            <a:endParaRPr lang="en-US"/>
          </a:p>
        </p:txBody>
      </p:sp>
    </p:spTree>
    <p:extLst>
      <p:ext uri="{BB962C8B-B14F-4D97-AF65-F5344CB8AC3E}">
        <p14:creationId xmlns:p14="http://schemas.microsoft.com/office/powerpoint/2010/main" val="19199687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5D9ECB22-0A16-A845-A515-AD9BB03CF468}" type="datetimeFigureOut">
              <a:rPr lang="en-US" smtClean="0"/>
              <a:t>8/19/2024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2CCB58-0C2F-904F-B46F-8F67F173712A}" type="slidenum">
              <a:rPr lang="en-US" smtClean="0"/>
              <a:t>‹#›</a:t>
            </a:fld>
            <a:endParaRPr lang="en-US"/>
          </a:p>
        </p:txBody>
      </p:sp>
    </p:spTree>
    <p:extLst>
      <p:ext uri="{BB962C8B-B14F-4D97-AF65-F5344CB8AC3E}">
        <p14:creationId xmlns:p14="http://schemas.microsoft.com/office/powerpoint/2010/main" val="35008081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5D9ECB22-0A16-A845-A515-AD9BB03CF468}" type="datetimeFigureOut">
              <a:rPr lang="en-US" smtClean="0"/>
              <a:t>8/19/2024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2CCB58-0C2F-904F-B46F-8F67F173712A}" type="slidenum">
              <a:rPr lang="en-US" smtClean="0"/>
              <a:t>‹#›</a:t>
            </a:fld>
            <a:endParaRPr lang="en-US"/>
          </a:p>
        </p:txBody>
      </p:sp>
    </p:spTree>
    <p:extLst>
      <p:ext uri="{BB962C8B-B14F-4D97-AF65-F5344CB8AC3E}">
        <p14:creationId xmlns:p14="http://schemas.microsoft.com/office/powerpoint/2010/main" val="26300027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9ECB22-0A16-A845-A515-AD9BB03CF468}" type="datetimeFigureOut">
              <a:rPr lang="en-US" smtClean="0"/>
              <a:t>8/19/2024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2CCB58-0C2F-904F-B46F-8F67F173712A}" type="slidenum">
              <a:rPr lang="en-US" smtClean="0"/>
              <a:t>‹#›</a:t>
            </a:fld>
            <a:endParaRPr lang="en-US"/>
          </a:p>
        </p:txBody>
      </p:sp>
    </p:spTree>
    <p:extLst>
      <p:ext uri="{BB962C8B-B14F-4D97-AF65-F5344CB8AC3E}">
        <p14:creationId xmlns:p14="http://schemas.microsoft.com/office/powerpoint/2010/main" val="8818179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jpeg"/></Relationships>
</file>

<file path=ppt/slides/_rels/slide6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jpeg"/><Relationship Id="rId7"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2.jpeg"/></Relationships>
</file>

<file path=ppt/slides/_rels/slide7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97.png"/><Relationship Id="rId3" Type="http://schemas.openxmlformats.org/officeDocument/2006/relationships/image" Target="../media/image3.jpeg"/><Relationship Id="rId7" Type="http://schemas.openxmlformats.org/officeDocument/2006/relationships/image" Target="../media/image95.png"/><Relationship Id="rId12" Type="http://schemas.openxmlformats.org/officeDocument/2006/relationships/image" Target="../media/image24.png"/><Relationship Id="rId2" Type="http://schemas.openxmlformats.org/officeDocument/2006/relationships/notesSlide" Target="../notesSlides/notesSlide73.xml"/><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96.png"/><Relationship Id="rId5" Type="http://schemas.openxmlformats.org/officeDocument/2006/relationships/image" Target="../media/image19.png"/><Relationship Id="rId10" Type="http://schemas.openxmlformats.org/officeDocument/2006/relationships/image" Target="../media/image23.png"/><Relationship Id="rId4" Type="http://schemas.openxmlformats.org/officeDocument/2006/relationships/image" Target="../media/image9.png"/><Relationship Id="rId9" Type="http://schemas.openxmlformats.org/officeDocument/2006/relationships/image" Target="../media/image22.png"/><Relationship Id="rId14"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2.jpeg"/></Relationships>
</file>

<file path=ppt/slides/_rels/slide80.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100.png"/><Relationship Id="rId2" Type="http://schemas.openxmlformats.org/officeDocument/2006/relationships/notesSlide" Target="../notesSlides/notesSlide74.xml"/><Relationship Id="rId1" Type="http://schemas.openxmlformats.org/officeDocument/2006/relationships/slideLayout" Target="../slideLayouts/slideLayout1.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2.jpeg"/></Relationships>
</file>

<file path=ppt/slides/_rels/slide8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75.xml"/><Relationship Id="rId1" Type="http://schemas.openxmlformats.org/officeDocument/2006/relationships/slideLayout" Target="../slideLayouts/slideLayout1.xml"/><Relationship Id="rId4" Type="http://schemas.openxmlformats.org/officeDocument/2006/relationships/image" Target="../media/image102.png"/></Relationships>
</file>

<file path=ppt/slides/_rels/slide8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6.xml"/><Relationship Id="rId1" Type="http://schemas.openxmlformats.org/officeDocument/2006/relationships/slideLayout" Target="../slideLayouts/slideLayout1.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8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7.xml"/><Relationship Id="rId1" Type="http://schemas.openxmlformats.org/officeDocument/2006/relationships/slideLayout" Target="../slideLayouts/slideLayout1.xml"/><Relationship Id="rId4" Type="http://schemas.openxmlformats.org/officeDocument/2006/relationships/image" Target="../media/image106.pn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3.jpeg"/><Relationship Id="rId7"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jpeg"/><Relationship Id="rId4" Type="http://schemas.openxmlformats.org/officeDocument/2006/relationships/image" Target="../media/image19.png"/><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6377" y="2296112"/>
            <a:ext cx="9170377" cy="5904093"/>
          </a:xfrm>
          <a:prstGeom prst="rect">
            <a:avLst/>
          </a:prstGeom>
        </p:spPr>
      </p:pic>
      <p:sp>
        <p:nvSpPr>
          <p:cNvPr id="5" name="Title 1"/>
          <p:cNvSpPr txBox="1">
            <a:spLocks/>
          </p:cNvSpPr>
          <p:nvPr/>
        </p:nvSpPr>
        <p:spPr>
          <a:xfrm>
            <a:off x="943929" y="1478268"/>
            <a:ext cx="7229764" cy="142897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3600" dirty="0">
                <a:latin typeface="Gill Sans"/>
                <a:cs typeface="Gill Sans"/>
              </a:rPr>
              <a:t>Introduction to the </a:t>
            </a:r>
          </a:p>
          <a:p>
            <a:r>
              <a:rPr lang="en-GB" sz="3600" dirty="0">
                <a:latin typeface="Gill Sans"/>
                <a:cs typeface="Gill Sans"/>
              </a:rPr>
              <a:t>South Downs National Park</a:t>
            </a:r>
            <a:endParaRPr lang="en-GB" sz="2800" dirty="0">
              <a:latin typeface="Gill Sans"/>
              <a:cs typeface="Gill Sans"/>
            </a:endParaRPr>
          </a:p>
        </p:txBody>
      </p:sp>
      <p:pic>
        <p:nvPicPr>
          <p:cNvPr id="10" name="Picture 9" descr="SD_FINAL LOGO.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99215" y="378500"/>
            <a:ext cx="2019424" cy="599677"/>
          </a:xfrm>
          <a:prstGeom prst="rect">
            <a:avLst/>
          </a:prstGeom>
        </p:spPr>
      </p:pic>
      <p:sp>
        <p:nvSpPr>
          <p:cNvPr id="3" name="TextBox 2">
            <a:extLst>
              <a:ext uri="{FF2B5EF4-FFF2-40B4-BE49-F238E27FC236}">
                <a16:creationId xmlns:a16="http://schemas.microsoft.com/office/drawing/2014/main" id="{03C997F0-602A-6BA5-05EF-CDCB7826AF68}"/>
              </a:ext>
            </a:extLst>
          </p:cNvPr>
          <p:cNvSpPr txBox="1"/>
          <p:nvPr/>
        </p:nvSpPr>
        <p:spPr>
          <a:xfrm>
            <a:off x="1169581" y="2907240"/>
            <a:ext cx="6868633" cy="646331"/>
          </a:xfrm>
          <a:prstGeom prst="rect">
            <a:avLst/>
          </a:prstGeom>
          <a:noFill/>
        </p:spPr>
        <p:txBody>
          <a:bodyPr wrap="square" rtlCol="0">
            <a:spAutoFit/>
          </a:bodyPr>
          <a:lstStyle/>
          <a:p>
            <a:pPr algn="ctr"/>
            <a:r>
              <a:rPr lang="en-GB" dirty="0"/>
              <a:t>Use this PowerPoint to introduce the South Downs National Park in the classroom</a:t>
            </a:r>
          </a:p>
        </p:txBody>
      </p:sp>
    </p:spTree>
    <p:extLst>
      <p:ext uri="{BB962C8B-B14F-4D97-AF65-F5344CB8AC3E}">
        <p14:creationId xmlns:p14="http://schemas.microsoft.com/office/powerpoint/2010/main" val="23622041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4" descr="seven"/>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Oldies50s-LouisArmstrong-whatAWonderfulWorld">
            <a:hlinkClick r:id="" action="ppaction://media"/>
            <a:extLst>
              <a:ext uri="{FF2B5EF4-FFF2-40B4-BE49-F238E27FC236}">
                <a16:creationId xmlns:a16="http://schemas.microsoft.com/office/drawing/2014/main" id="{F1BD7701-F9D3-47F8-9FBC-F4780893CBF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19097" y="224509"/>
            <a:ext cx="487363" cy="487363"/>
          </a:xfrm>
          <a:prstGeom prst="rect">
            <a:avLst/>
          </a:prstGeom>
        </p:spPr>
      </p:pic>
    </p:spTree>
    <p:extLst>
      <p:ext uri="{BB962C8B-B14F-4D97-AF65-F5344CB8AC3E}">
        <p14:creationId xmlns:p14="http://schemas.microsoft.com/office/powerpoint/2010/main" val="4287091889"/>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astbourne- View Towards Belle Tout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4833931"/>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descr="Downland and Snow photocomp201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38288" y="-1455738"/>
            <a:ext cx="12222163" cy="9769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0888190"/>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ommon birds foot trefoil- Lotus corniculatus- QECP A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9286191"/>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Pyramid Orchi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7484075"/>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9" descr="Seven sister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3439719"/>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8" descr="cuckmere2_john_tyl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6430744"/>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hidden="1"/>
          <p:cNvSpPr>
            <a:spLocks noGrp="1" noChangeArrowheads="1"/>
          </p:cNvSpPr>
          <p:nvPr>
            <p:ph type="title"/>
          </p:nvPr>
        </p:nvSpPr>
        <p:spPr/>
        <p:txBody>
          <a:bodyPr/>
          <a:lstStyle/>
          <a:p>
            <a:pPr eaLnBrk="1" hangingPunct="1"/>
            <a:endParaRPr lang="en-GB" altLang="en-US"/>
          </a:p>
        </p:txBody>
      </p:sp>
      <p:sp>
        <p:nvSpPr>
          <p:cNvPr id="10243" name="Rectangle 3" descr="Cows over East Meon, Lower Farm"/>
          <p:cNvSpPr>
            <a:spLocks noGrp="1" noChangeAspect="1" noChangeArrowheads="1"/>
          </p:cNvSpPr>
          <p:nvPr isPhoto="1"/>
        </p:nvSpPr>
        <p:spPr bwMode="auto">
          <a:xfrm>
            <a:off x="0" y="0"/>
            <a:ext cx="9144000" cy="685800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ltLang="en-US"/>
          </a:p>
        </p:txBody>
      </p:sp>
    </p:spTree>
    <p:extLst>
      <p:ext uri="{BB962C8B-B14F-4D97-AF65-F5344CB8AC3E}">
        <p14:creationId xmlns:p14="http://schemas.microsoft.com/office/powerpoint/2010/main" val="240613619"/>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descr="Track with View to Mount Caburn and Lewe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8764751"/>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Old Winchester Hill, Nick Heasma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217025" cy="692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5296501"/>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D_footer_2.jpg"/>
          <p:cNvPicPr>
            <a:picLocks noChangeAspect="1"/>
          </p:cNvPicPr>
          <p:nvPr/>
        </p:nvPicPr>
        <p:blipFill rotWithShape="1">
          <a:blip r:embed="rId3" cstate="screen">
            <a:extLst>
              <a:ext uri="{28A0092B-C50C-407E-A947-70E740481C1C}">
                <a14:useLocalDpi xmlns:a14="http://schemas.microsoft.com/office/drawing/2010/main"/>
              </a:ext>
            </a:extLst>
          </a:blip>
          <a:srcRect l="-1"/>
          <a:stretch/>
        </p:blipFill>
        <p:spPr>
          <a:xfrm>
            <a:off x="0" y="5680316"/>
            <a:ext cx="9144000" cy="1177186"/>
          </a:xfrm>
          <a:prstGeom prst="rect">
            <a:avLst/>
          </a:prstGeom>
        </p:spPr>
      </p:pic>
      <p:sp>
        <p:nvSpPr>
          <p:cNvPr id="2" name="TextBox 1"/>
          <p:cNvSpPr txBox="1"/>
          <p:nvPr/>
        </p:nvSpPr>
        <p:spPr>
          <a:xfrm>
            <a:off x="342574" y="683717"/>
            <a:ext cx="6792984" cy="369332"/>
          </a:xfrm>
          <a:prstGeom prst="rect">
            <a:avLst/>
          </a:prstGeom>
          <a:noFill/>
        </p:spPr>
        <p:txBody>
          <a:bodyPr wrap="square" rtlCol="0">
            <a:spAutoFit/>
          </a:bodyPr>
          <a:lstStyle/>
          <a:p>
            <a:endParaRPr lang="en-US" dirty="0"/>
          </a:p>
        </p:txBody>
      </p:sp>
      <p:sp>
        <p:nvSpPr>
          <p:cNvPr id="7" name="Title 1"/>
          <p:cNvSpPr txBox="1">
            <a:spLocks/>
          </p:cNvSpPr>
          <p:nvPr/>
        </p:nvSpPr>
        <p:spPr>
          <a:xfrm>
            <a:off x="1474555" y="2286000"/>
            <a:ext cx="5969726" cy="1143000"/>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a:latin typeface="Gill Sans"/>
                <a:cs typeface="Gill Sans"/>
              </a:rPr>
              <a:t>What do you think a National Park is? </a:t>
            </a:r>
          </a:p>
        </p:txBody>
      </p:sp>
      <p:pic>
        <p:nvPicPr>
          <p:cNvPr id="13" name="Picture 12" descr="SD_FINAL LOGO.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99215" y="378500"/>
            <a:ext cx="2019424" cy="599677"/>
          </a:xfrm>
          <a:prstGeom prst="rect">
            <a:avLst/>
          </a:prstGeom>
        </p:spPr>
      </p:pic>
    </p:spTree>
    <p:extLst>
      <p:ext uri="{BB962C8B-B14F-4D97-AF65-F5344CB8AC3E}">
        <p14:creationId xmlns:p14="http://schemas.microsoft.com/office/powerpoint/2010/main" val="35180957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descr="Malling Dow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80963"/>
            <a:ext cx="9144000" cy="693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3979306"/>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descr="bee orchid- victoria hum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2652539"/>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descr="Spotted Orchi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4821483"/>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8" descr="Chalk - Devil's Bit Scabious (sdjc)"/>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5082506"/>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 descr="ramp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8260916"/>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descr="Adonis Blu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5932198"/>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descr="chalk hilll blue on fox du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469886"/>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5" descr="Devils Dyk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7243247"/>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4" descr="DSCF003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938"/>
            <a:ext cx="9144000"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7882386"/>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5" descr="Sheep on the SD at Locks Farm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3533010"/>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D_footer_2.jpg"/>
          <p:cNvPicPr>
            <a:picLocks noChangeAspect="1"/>
          </p:cNvPicPr>
          <p:nvPr/>
        </p:nvPicPr>
        <p:blipFill rotWithShape="1">
          <a:blip r:embed="rId3" cstate="screen">
            <a:extLst>
              <a:ext uri="{28A0092B-C50C-407E-A947-70E740481C1C}">
                <a14:useLocalDpi xmlns:a14="http://schemas.microsoft.com/office/drawing/2010/main"/>
              </a:ext>
            </a:extLst>
          </a:blip>
          <a:srcRect l="-1"/>
          <a:stretch/>
        </p:blipFill>
        <p:spPr>
          <a:xfrm>
            <a:off x="37375" y="5680814"/>
            <a:ext cx="9144000" cy="1177186"/>
          </a:xfrm>
          <a:prstGeom prst="rect">
            <a:avLst/>
          </a:prstGeom>
        </p:spPr>
      </p:pic>
      <p:sp>
        <p:nvSpPr>
          <p:cNvPr id="2" name="TextBox 1"/>
          <p:cNvSpPr txBox="1"/>
          <p:nvPr/>
        </p:nvSpPr>
        <p:spPr>
          <a:xfrm>
            <a:off x="342574" y="683717"/>
            <a:ext cx="6792984" cy="369332"/>
          </a:xfrm>
          <a:prstGeom prst="rect">
            <a:avLst/>
          </a:prstGeom>
          <a:noFill/>
        </p:spPr>
        <p:txBody>
          <a:bodyPr wrap="square" rtlCol="0">
            <a:spAutoFit/>
          </a:bodyPr>
          <a:lstStyle/>
          <a:p>
            <a:endParaRPr lang="en-US" dirty="0"/>
          </a:p>
        </p:txBody>
      </p:sp>
      <p:sp>
        <p:nvSpPr>
          <p:cNvPr id="7" name="Title 1"/>
          <p:cNvSpPr txBox="1">
            <a:spLocks/>
          </p:cNvSpPr>
          <p:nvPr/>
        </p:nvSpPr>
        <p:spPr>
          <a:xfrm>
            <a:off x="457199" y="64559"/>
            <a:ext cx="5823527"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dirty="0">
                <a:latin typeface="Gill Sans"/>
                <a:cs typeface="Gill Sans"/>
              </a:rPr>
              <a:t>What are National Parks?</a:t>
            </a:r>
          </a:p>
        </p:txBody>
      </p:sp>
      <p:sp>
        <p:nvSpPr>
          <p:cNvPr id="9" name="Content Placeholder 2"/>
          <p:cNvSpPr>
            <a:spLocks noGrp="1"/>
          </p:cNvSpPr>
          <p:nvPr/>
        </p:nvSpPr>
        <p:spPr>
          <a:xfrm>
            <a:off x="457199" y="1534516"/>
            <a:ext cx="3237346" cy="1089166"/>
          </a:xfrm>
          <a:prstGeom prst="rect">
            <a:avLst/>
          </a:prstGeom>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000" dirty="0"/>
              <a:t>They are areas of protected countryside that everyone can visit and enjoy</a:t>
            </a:r>
          </a:p>
        </p:txBody>
      </p:sp>
      <p:pic>
        <p:nvPicPr>
          <p:cNvPr id="16" name="Picture 15" descr="SD_FINAL LOGO.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99215" y="378500"/>
            <a:ext cx="2019424" cy="599677"/>
          </a:xfrm>
          <a:prstGeom prst="rect">
            <a:avLst/>
          </a:prstGeom>
        </p:spPr>
      </p:pic>
      <p:sp>
        <p:nvSpPr>
          <p:cNvPr id="17" name="Content Placeholder 2"/>
          <p:cNvSpPr>
            <a:spLocks noGrp="1"/>
          </p:cNvSpPr>
          <p:nvPr/>
        </p:nvSpPr>
        <p:spPr>
          <a:xfrm>
            <a:off x="5011690" y="4535076"/>
            <a:ext cx="3633545" cy="1277114"/>
          </a:xfrm>
          <a:prstGeom prst="rect">
            <a:avLst/>
          </a:prstGeom>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000" dirty="0"/>
              <a:t>The South Downs is mostly a  farmed environment where people live, work and shape the landscape</a:t>
            </a:r>
          </a:p>
        </p:txBody>
      </p:sp>
      <p:pic>
        <p:nvPicPr>
          <p:cNvPr id="11" name="Picture 10"/>
          <p:cNvPicPr>
            <a:picLocks noChangeAspect="1"/>
          </p:cNvPicPr>
          <p:nvPr/>
        </p:nvPicPr>
        <p:blipFill>
          <a:blip r:embed="rId5"/>
          <a:stretch>
            <a:fillRect/>
          </a:stretch>
        </p:blipFill>
        <p:spPr>
          <a:xfrm>
            <a:off x="573737" y="2863307"/>
            <a:ext cx="3610336" cy="2708953"/>
          </a:xfrm>
          <a:prstGeom prst="rect">
            <a:avLst/>
          </a:prstGeom>
        </p:spPr>
      </p:pic>
      <p:pic>
        <p:nvPicPr>
          <p:cNvPr id="18" name="Picture 17"/>
          <p:cNvPicPr>
            <a:picLocks noChangeAspect="1"/>
          </p:cNvPicPr>
          <p:nvPr/>
        </p:nvPicPr>
        <p:blipFill>
          <a:blip r:embed="rId6"/>
          <a:stretch>
            <a:fillRect/>
          </a:stretch>
        </p:blipFill>
        <p:spPr>
          <a:xfrm>
            <a:off x="5011690" y="1628721"/>
            <a:ext cx="3619433" cy="2714575"/>
          </a:xfrm>
          <a:prstGeom prst="rect">
            <a:avLst/>
          </a:prstGeom>
          <a:ln>
            <a:solidFill>
              <a:schemeClr val="tx1"/>
            </a:solidFill>
          </a:ln>
        </p:spPr>
      </p:pic>
    </p:spTree>
    <p:extLst>
      <p:ext uri="{BB962C8B-B14F-4D97-AF65-F5344CB8AC3E}">
        <p14:creationId xmlns:p14="http://schemas.microsoft.com/office/powerpoint/2010/main" val="29319339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Chanctonbury R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5340539"/>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descr="cissbur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4113698"/>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4" descr="amberly wildbrooks- victoria hum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9186103"/>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4" descr="bladderwort- neil fletch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3888010"/>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3" descr="amberley wildbrooks (J"/>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9379302"/>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4" descr="amberley- ©Gerry Gaviga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7438999"/>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4" descr="wrj2-93 downs from amberley wild brook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3471738"/>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4" descr="ebernoe glade mark monk-terr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1320873"/>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4" descr="poceline fungu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0122133"/>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4" descr="yellow stagshorn fungi- richard cobde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390836"/>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D_footer_2.jpg"/>
          <p:cNvPicPr>
            <a:picLocks noChangeAspect="1"/>
          </p:cNvPicPr>
          <p:nvPr/>
        </p:nvPicPr>
        <p:blipFill rotWithShape="1">
          <a:blip r:embed="rId3" cstate="screen">
            <a:extLst>
              <a:ext uri="{28A0092B-C50C-407E-A947-70E740481C1C}">
                <a14:useLocalDpi xmlns:a14="http://schemas.microsoft.com/office/drawing/2010/main"/>
              </a:ext>
            </a:extLst>
          </a:blip>
          <a:srcRect l="-1"/>
          <a:stretch/>
        </p:blipFill>
        <p:spPr>
          <a:xfrm>
            <a:off x="0" y="5680316"/>
            <a:ext cx="9144000" cy="1177186"/>
          </a:xfrm>
          <a:prstGeom prst="rect">
            <a:avLst/>
          </a:prstGeom>
        </p:spPr>
      </p:pic>
      <p:sp>
        <p:nvSpPr>
          <p:cNvPr id="2" name="TextBox 1"/>
          <p:cNvSpPr txBox="1"/>
          <p:nvPr/>
        </p:nvSpPr>
        <p:spPr>
          <a:xfrm>
            <a:off x="342574" y="683717"/>
            <a:ext cx="6792984" cy="369332"/>
          </a:xfrm>
          <a:prstGeom prst="rect">
            <a:avLst/>
          </a:prstGeom>
          <a:noFill/>
        </p:spPr>
        <p:txBody>
          <a:bodyPr wrap="square" rtlCol="0">
            <a:spAutoFit/>
          </a:bodyPr>
          <a:lstStyle/>
          <a:p>
            <a:endParaRPr lang="en-US" dirty="0"/>
          </a:p>
        </p:txBody>
      </p:sp>
      <p:sp>
        <p:nvSpPr>
          <p:cNvPr id="7" name="Title 1"/>
          <p:cNvSpPr txBox="1">
            <a:spLocks/>
          </p:cNvSpPr>
          <p:nvPr/>
        </p:nvSpPr>
        <p:spPr>
          <a:xfrm>
            <a:off x="342574" y="106838"/>
            <a:ext cx="5969726"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dirty="0">
                <a:latin typeface="Gill Sans"/>
                <a:cs typeface="Gill Sans"/>
              </a:rPr>
              <a:t>South Downs National Park</a:t>
            </a:r>
          </a:p>
        </p:txBody>
      </p:sp>
      <p:pic>
        <p:nvPicPr>
          <p:cNvPr id="5" name="Picture 4"/>
          <p:cNvPicPr>
            <a:picLocks noChangeAspect="1"/>
          </p:cNvPicPr>
          <p:nvPr/>
        </p:nvPicPr>
        <p:blipFill>
          <a:blip r:embed="rId4"/>
          <a:stretch>
            <a:fillRect/>
          </a:stretch>
        </p:blipFill>
        <p:spPr>
          <a:xfrm>
            <a:off x="0" y="1775513"/>
            <a:ext cx="9144000" cy="3789461"/>
          </a:xfrm>
          <a:prstGeom prst="rect">
            <a:avLst/>
          </a:prstGeom>
        </p:spPr>
      </p:pic>
      <p:pic>
        <p:nvPicPr>
          <p:cNvPr id="13" name="Picture 12" descr="SD_FINAL LOGO.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99215" y="378500"/>
            <a:ext cx="2019424" cy="599677"/>
          </a:xfrm>
          <a:prstGeom prst="rect">
            <a:avLst/>
          </a:prstGeom>
        </p:spPr>
      </p:pic>
    </p:spTree>
    <p:extLst>
      <p:ext uri="{BB962C8B-B14F-4D97-AF65-F5344CB8AC3E}">
        <p14:creationId xmlns:p14="http://schemas.microsoft.com/office/powerpoint/2010/main" val="40676804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4" descr="ebernoe oak- mark monk-terr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3497051"/>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4" descr="sussex cattle- mark monk-terr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5376041"/>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4" descr="Wide angle Kingle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4825710"/>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6" descr="sophi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2055850"/>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4" descr="Devils Jump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3150575"/>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4" descr="Kingley va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7069896"/>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hidden="1"/>
          <p:cNvSpPr>
            <a:spLocks noGrp="1" noChangeArrowheads="1"/>
          </p:cNvSpPr>
          <p:nvPr>
            <p:ph type="title"/>
          </p:nvPr>
        </p:nvSpPr>
        <p:spPr/>
        <p:txBody>
          <a:bodyPr/>
          <a:lstStyle/>
          <a:p>
            <a:pPr eaLnBrk="1" hangingPunct="1"/>
            <a:endParaRPr lang="en-GB" altLang="en-US"/>
          </a:p>
        </p:txBody>
      </p:sp>
      <p:sp>
        <p:nvSpPr>
          <p:cNvPr id="70659" name="Rectangle 3"/>
          <p:cNvSpPr>
            <a:spLocks noGrp="1" noChangeAspect="1" noChangeArrowheads="1"/>
          </p:cNvSpPr>
          <p:nvPr isPhoto="1"/>
        </p:nvSpPr>
        <p:spPr bwMode="auto">
          <a:xfrm>
            <a:off x="0" y="0"/>
            <a:ext cx="9144000" cy="685800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ltLang="en-US"/>
          </a:p>
        </p:txBody>
      </p:sp>
    </p:spTree>
    <p:extLst>
      <p:ext uri="{BB962C8B-B14F-4D97-AF65-F5344CB8AC3E}">
        <p14:creationId xmlns:p14="http://schemas.microsoft.com/office/powerpoint/2010/main" val="2270879335"/>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4" descr="farm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938"/>
            <a:ext cx="9144000"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534178"/>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hidden="1"/>
          <p:cNvSpPr>
            <a:spLocks noGrp="1" noChangeArrowheads="1"/>
          </p:cNvSpPr>
          <p:nvPr>
            <p:ph type="title"/>
          </p:nvPr>
        </p:nvSpPr>
        <p:spPr/>
        <p:txBody>
          <a:bodyPr/>
          <a:lstStyle/>
          <a:p>
            <a:pPr eaLnBrk="1" hangingPunct="1"/>
            <a:endParaRPr lang="en-GB" altLang="en-US"/>
          </a:p>
        </p:txBody>
      </p:sp>
      <p:sp>
        <p:nvSpPr>
          <p:cNvPr id="73731" name="Rectangle 3" descr="Tree at Sunset photocomp2011"/>
          <p:cNvSpPr>
            <a:spLocks noGrp="1" noChangeAspect="1" noChangeArrowheads="1"/>
          </p:cNvSpPr>
          <p:nvPr isPhoto="1"/>
        </p:nvSpPr>
        <p:spPr bwMode="auto">
          <a:xfrm>
            <a:off x="0" y="0"/>
            <a:ext cx="9144000" cy="685800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ltLang="en-US"/>
          </a:p>
        </p:txBody>
      </p:sp>
    </p:spTree>
    <p:extLst>
      <p:ext uri="{BB962C8B-B14F-4D97-AF65-F5344CB8AC3E}">
        <p14:creationId xmlns:p14="http://schemas.microsoft.com/office/powerpoint/2010/main" val="3980445281"/>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4" descr="west dean woods- mark monk-terr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4842564"/>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8" name="Picture 9" descr="SD_footer_2.jp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5891213"/>
            <a:ext cx="9144000" cy="96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descr="Map of the UK showing National Park locatio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92578">
            <a:off x="2697162" y="702467"/>
            <a:ext cx="3344862" cy="5281613"/>
          </a:xfrm>
          <a:prstGeom prst="rect">
            <a:avLst/>
          </a:prstGeom>
          <a:noFill/>
        </p:spPr>
      </p:pic>
      <p:pic>
        <p:nvPicPr>
          <p:cNvPr id="8" name="Picture 12" descr="Map of the UK showing National Park locatio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92578">
            <a:off x="2697162" y="702467"/>
            <a:ext cx="3344862" cy="5281613"/>
          </a:xfrm>
          <a:prstGeom prst="rect">
            <a:avLst/>
          </a:prstGeom>
          <a:noFill/>
        </p:spPr>
      </p:pic>
      <p:sp>
        <p:nvSpPr>
          <p:cNvPr id="9" name="Rectangle 4"/>
          <p:cNvSpPr>
            <a:spLocks noChangeArrowheads="1"/>
          </p:cNvSpPr>
          <p:nvPr/>
        </p:nvSpPr>
        <p:spPr bwMode="auto">
          <a:xfrm>
            <a:off x="828618" y="1636926"/>
            <a:ext cx="1819529" cy="584775"/>
          </a:xfrm>
          <a:prstGeom prst="rect">
            <a:avLst/>
          </a:prstGeom>
          <a:noFill/>
          <a:ln w="9525">
            <a:noFill/>
            <a:miter lim="800000"/>
            <a:headEnd/>
            <a:tailEnd/>
          </a:ln>
        </p:spPr>
        <p:txBody>
          <a:bodyPr wrap="square" anchor="ctr">
            <a:spAutoFit/>
          </a:bodyPr>
          <a:lstStyle/>
          <a:p>
            <a:r>
              <a:rPr lang="en-GB" sz="1600" dirty="0">
                <a:solidFill>
                  <a:srgbClr val="75822C"/>
                </a:solidFill>
                <a:latin typeface="Gill Sans"/>
              </a:rPr>
              <a:t>Loch Lomond and the Trossachs</a:t>
            </a:r>
            <a:endParaRPr lang="en-US" sz="1600" dirty="0">
              <a:solidFill>
                <a:srgbClr val="75822C"/>
              </a:solidFill>
              <a:latin typeface="Gill Sans"/>
            </a:endParaRPr>
          </a:p>
        </p:txBody>
      </p:sp>
      <p:sp>
        <p:nvSpPr>
          <p:cNvPr id="10" name="Rectangle 4"/>
          <p:cNvSpPr>
            <a:spLocks noChangeArrowheads="1"/>
          </p:cNvSpPr>
          <p:nvPr/>
        </p:nvSpPr>
        <p:spPr bwMode="auto">
          <a:xfrm>
            <a:off x="5002611" y="2185918"/>
            <a:ext cx="4109243" cy="338554"/>
          </a:xfrm>
          <a:prstGeom prst="rect">
            <a:avLst/>
          </a:prstGeom>
          <a:noFill/>
          <a:ln w="9525">
            <a:noFill/>
            <a:miter lim="800000"/>
            <a:headEnd/>
            <a:tailEnd/>
          </a:ln>
        </p:spPr>
        <p:txBody>
          <a:bodyPr wrap="square" anchor="ctr">
            <a:spAutoFit/>
          </a:bodyPr>
          <a:lstStyle/>
          <a:p>
            <a:r>
              <a:rPr lang="en-GB" sz="1600" dirty="0">
                <a:solidFill>
                  <a:srgbClr val="75822C"/>
                </a:solidFill>
                <a:latin typeface="Gill Sans"/>
              </a:rPr>
              <a:t>Northumberland</a:t>
            </a:r>
            <a:endParaRPr lang="en-US" sz="1600" dirty="0">
              <a:solidFill>
                <a:srgbClr val="75822C"/>
              </a:solidFill>
              <a:latin typeface="Gill Sans"/>
            </a:endParaRPr>
          </a:p>
        </p:txBody>
      </p:sp>
      <p:sp>
        <p:nvSpPr>
          <p:cNvPr id="11" name="Rectangle 4"/>
          <p:cNvSpPr>
            <a:spLocks noChangeArrowheads="1"/>
          </p:cNvSpPr>
          <p:nvPr/>
        </p:nvSpPr>
        <p:spPr bwMode="auto">
          <a:xfrm>
            <a:off x="1789113" y="2653645"/>
            <a:ext cx="1679574" cy="338554"/>
          </a:xfrm>
          <a:prstGeom prst="rect">
            <a:avLst/>
          </a:prstGeom>
          <a:noFill/>
          <a:ln w="9525">
            <a:noFill/>
            <a:miter lim="800000"/>
            <a:headEnd/>
            <a:tailEnd/>
          </a:ln>
        </p:spPr>
        <p:txBody>
          <a:bodyPr wrap="square" anchor="ctr">
            <a:spAutoFit/>
          </a:bodyPr>
          <a:lstStyle/>
          <a:p>
            <a:r>
              <a:rPr lang="en-GB" sz="1600" dirty="0">
                <a:solidFill>
                  <a:srgbClr val="75822C"/>
                </a:solidFill>
                <a:latin typeface="Gill Sans"/>
              </a:rPr>
              <a:t>Lake District</a:t>
            </a:r>
            <a:endParaRPr lang="en-US" sz="1600" dirty="0">
              <a:solidFill>
                <a:srgbClr val="75822C"/>
              </a:solidFill>
              <a:latin typeface="Gill Sans"/>
            </a:endParaRPr>
          </a:p>
        </p:txBody>
      </p:sp>
      <p:sp>
        <p:nvSpPr>
          <p:cNvPr id="12" name="Rectangle 4"/>
          <p:cNvSpPr>
            <a:spLocks noChangeArrowheads="1"/>
          </p:cNvSpPr>
          <p:nvPr/>
        </p:nvSpPr>
        <p:spPr bwMode="auto">
          <a:xfrm>
            <a:off x="2458441" y="3476385"/>
            <a:ext cx="1679574" cy="338554"/>
          </a:xfrm>
          <a:prstGeom prst="rect">
            <a:avLst/>
          </a:prstGeom>
          <a:noFill/>
          <a:ln w="9525">
            <a:noFill/>
            <a:miter lim="800000"/>
            <a:headEnd/>
            <a:tailEnd/>
          </a:ln>
        </p:spPr>
        <p:txBody>
          <a:bodyPr wrap="square" anchor="ctr">
            <a:spAutoFit/>
          </a:bodyPr>
          <a:lstStyle/>
          <a:p>
            <a:r>
              <a:rPr lang="en-GB" sz="1600" dirty="0">
                <a:solidFill>
                  <a:srgbClr val="75822C"/>
                </a:solidFill>
                <a:latin typeface="Gill Sans"/>
              </a:rPr>
              <a:t>Yorkshire Dales</a:t>
            </a:r>
            <a:endParaRPr lang="en-US" sz="1600" dirty="0">
              <a:solidFill>
                <a:srgbClr val="75822C"/>
              </a:solidFill>
              <a:latin typeface="Gill Sans"/>
            </a:endParaRPr>
          </a:p>
        </p:txBody>
      </p:sp>
      <p:sp>
        <p:nvSpPr>
          <p:cNvPr id="13" name="Rectangle 4"/>
          <p:cNvSpPr>
            <a:spLocks noChangeArrowheads="1"/>
          </p:cNvSpPr>
          <p:nvPr/>
        </p:nvSpPr>
        <p:spPr bwMode="auto">
          <a:xfrm>
            <a:off x="5417967" y="2684674"/>
            <a:ext cx="1980065" cy="338554"/>
          </a:xfrm>
          <a:prstGeom prst="rect">
            <a:avLst/>
          </a:prstGeom>
          <a:noFill/>
          <a:ln w="9525">
            <a:noFill/>
            <a:miter lim="800000"/>
            <a:headEnd/>
            <a:tailEnd/>
          </a:ln>
        </p:spPr>
        <p:txBody>
          <a:bodyPr wrap="square" anchor="ctr">
            <a:spAutoFit/>
          </a:bodyPr>
          <a:lstStyle/>
          <a:p>
            <a:r>
              <a:rPr lang="en-GB" sz="1600" dirty="0">
                <a:solidFill>
                  <a:srgbClr val="75822C"/>
                </a:solidFill>
                <a:latin typeface="Gill Sans"/>
              </a:rPr>
              <a:t>North York Moors</a:t>
            </a:r>
            <a:endParaRPr lang="en-US" sz="1600" dirty="0">
              <a:solidFill>
                <a:srgbClr val="75822C"/>
              </a:solidFill>
              <a:latin typeface="Gill Sans"/>
            </a:endParaRPr>
          </a:p>
        </p:txBody>
      </p:sp>
      <p:sp>
        <p:nvSpPr>
          <p:cNvPr id="14" name="Rectangle 4"/>
          <p:cNvSpPr>
            <a:spLocks noChangeArrowheads="1"/>
          </p:cNvSpPr>
          <p:nvPr/>
        </p:nvSpPr>
        <p:spPr bwMode="auto">
          <a:xfrm>
            <a:off x="5835254" y="3326277"/>
            <a:ext cx="1679574" cy="338554"/>
          </a:xfrm>
          <a:prstGeom prst="rect">
            <a:avLst/>
          </a:prstGeom>
          <a:noFill/>
          <a:ln w="9525">
            <a:noFill/>
            <a:miter lim="800000"/>
            <a:headEnd/>
            <a:tailEnd/>
          </a:ln>
        </p:spPr>
        <p:txBody>
          <a:bodyPr wrap="square" anchor="ctr">
            <a:spAutoFit/>
          </a:bodyPr>
          <a:lstStyle/>
          <a:p>
            <a:r>
              <a:rPr lang="en-GB" sz="1600" dirty="0">
                <a:solidFill>
                  <a:srgbClr val="75822C"/>
                </a:solidFill>
                <a:latin typeface="Gill Sans"/>
              </a:rPr>
              <a:t>Peak District</a:t>
            </a:r>
            <a:endParaRPr lang="en-US" sz="1600" dirty="0">
              <a:solidFill>
                <a:srgbClr val="75822C"/>
              </a:solidFill>
              <a:latin typeface="Gill Sans"/>
            </a:endParaRPr>
          </a:p>
        </p:txBody>
      </p:sp>
      <p:sp>
        <p:nvSpPr>
          <p:cNvPr id="15" name="Rectangle 4"/>
          <p:cNvSpPr>
            <a:spLocks noChangeArrowheads="1"/>
          </p:cNvSpPr>
          <p:nvPr/>
        </p:nvSpPr>
        <p:spPr bwMode="auto">
          <a:xfrm>
            <a:off x="6470195" y="3890268"/>
            <a:ext cx="1679574" cy="338554"/>
          </a:xfrm>
          <a:prstGeom prst="rect">
            <a:avLst/>
          </a:prstGeom>
          <a:noFill/>
          <a:ln w="9525">
            <a:noFill/>
            <a:miter lim="800000"/>
            <a:headEnd/>
            <a:tailEnd/>
          </a:ln>
        </p:spPr>
        <p:txBody>
          <a:bodyPr wrap="square" anchor="ctr">
            <a:spAutoFit/>
          </a:bodyPr>
          <a:lstStyle/>
          <a:p>
            <a:r>
              <a:rPr lang="en-GB" sz="1600" dirty="0">
                <a:solidFill>
                  <a:srgbClr val="75822C"/>
                </a:solidFill>
                <a:latin typeface="Gill Sans"/>
              </a:rPr>
              <a:t>Broads</a:t>
            </a:r>
            <a:endParaRPr lang="en-US" sz="1600" dirty="0">
              <a:solidFill>
                <a:srgbClr val="75822C"/>
              </a:solidFill>
              <a:latin typeface="Gill Sans"/>
            </a:endParaRPr>
          </a:p>
        </p:txBody>
      </p:sp>
      <p:sp>
        <p:nvSpPr>
          <p:cNvPr id="16" name="Rectangle 4"/>
          <p:cNvSpPr>
            <a:spLocks noChangeArrowheads="1"/>
          </p:cNvSpPr>
          <p:nvPr/>
        </p:nvSpPr>
        <p:spPr bwMode="auto">
          <a:xfrm>
            <a:off x="2473721" y="4012922"/>
            <a:ext cx="1679574" cy="338554"/>
          </a:xfrm>
          <a:prstGeom prst="rect">
            <a:avLst/>
          </a:prstGeom>
          <a:noFill/>
          <a:ln w="9525">
            <a:noFill/>
            <a:miter lim="800000"/>
            <a:headEnd/>
            <a:tailEnd/>
          </a:ln>
        </p:spPr>
        <p:txBody>
          <a:bodyPr wrap="square" anchor="ctr">
            <a:spAutoFit/>
          </a:bodyPr>
          <a:lstStyle/>
          <a:p>
            <a:r>
              <a:rPr lang="en-GB" sz="1600" dirty="0">
                <a:solidFill>
                  <a:srgbClr val="75822C"/>
                </a:solidFill>
                <a:latin typeface="Gill Sans"/>
              </a:rPr>
              <a:t>Snowdonia</a:t>
            </a:r>
            <a:endParaRPr lang="en-US" sz="1600" dirty="0">
              <a:solidFill>
                <a:srgbClr val="75822C"/>
              </a:solidFill>
              <a:latin typeface="Gill Sans"/>
            </a:endParaRPr>
          </a:p>
        </p:txBody>
      </p:sp>
      <p:sp>
        <p:nvSpPr>
          <p:cNvPr id="17" name="Rectangle 4"/>
          <p:cNvSpPr>
            <a:spLocks noChangeArrowheads="1"/>
          </p:cNvSpPr>
          <p:nvPr/>
        </p:nvSpPr>
        <p:spPr bwMode="auto">
          <a:xfrm>
            <a:off x="1422203" y="4538281"/>
            <a:ext cx="2209998" cy="338554"/>
          </a:xfrm>
          <a:prstGeom prst="rect">
            <a:avLst/>
          </a:prstGeom>
          <a:noFill/>
          <a:ln w="9525">
            <a:noFill/>
            <a:miter lim="800000"/>
            <a:headEnd/>
            <a:tailEnd/>
          </a:ln>
        </p:spPr>
        <p:txBody>
          <a:bodyPr wrap="square" anchor="ctr">
            <a:spAutoFit/>
          </a:bodyPr>
          <a:lstStyle/>
          <a:p>
            <a:r>
              <a:rPr lang="en-GB" sz="1600" dirty="0">
                <a:solidFill>
                  <a:srgbClr val="75822C"/>
                </a:solidFill>
                <a:latin typeface="Gill Sans"/>
              </a:rPr>
              <a:t>Pembrokeshire Coast</a:t>
            </a:r>
            <a:endParaRPr lang="en-US" sz="1600" dirty="0">
              <a:solidFill>
                <a:srgbClr val="75822C"/>
              </a:solidFill>
              <a:latin typeface="Gill Sans"/>
            </a:endParaRPr>
          </a:p>
        </p:txBody>
      </p:sp>
      <p:sp>
        <p:nvSpPr>
          <p:cNvPr id="18" name="Rectangle 4"/>
          <p:cNvSpPr>
            <a:spLocks noChangeArrowheads="1"/>
          </p:cNvSpPr>
          <p:nvPr/>
        </p:nvSpPr>
        <p:spPr bwMode="auto">
          <a:xfrm>
            <a:off x="2374900" y="5093038"/>
            <a:ext cx="1679574" cy="338554"/>
          </a:xfrm>
          <a:prstGeom prst="rect">
            <a:avLst/>
          </a:prstGeom>
          <a:noFill/>
          <a:ln w="9525">
            <a:noFill/>
            <a:miter lim="800000"/>
            <a:headEnd/>
            <a:tailEnd/>
          </a:ln>
        </p:spPr>
        <p:txBody>
          <a:bodyPr wrap="square" anchor="ctr">
            <a:spAutoFit/>
          </a:bodyPr>
          <a:lstStyle/>
          <a:p>
            <a:r>
              <a:rPr lang="en-GB" sz="1600" dirty="0">
                <a:solidFill>
                  <a:srgbClr val="75822C"/>
                </a:solidFill>
                <a:latin typeface="Gill Sans"/>
              </a:rPr>
              <a:t>Brecon Beacons</a:t>
            </a:r>
            <a:endParaRPr lang="en-US" sz="1600" dirty="0">
              <a:solidFill>
                <a:srgbClr val="75822C"/>
              </a:solidFill>
              <a:latin typeface="Gill Sans"/>
            </a:endParaRPr>
          </a:p>
        </p:txBody>
      </p:sp>
      <p:sp>
        <p:nvSpPr>
          <p:cNvPr id="19" name="Rectangle 4"/>
          <p:cNvSpPr>
            <a:spLocks noChangeArrowheads="1"/>
          </p:cNvSpPr>
          <p:nvPr/>
        </p:nvSpPr>
        <p:spPr bwMode="auto">
          <a:xfrm>
            <a:off x="6127294" y="5135315"/>
            <a:ext cx="1679574" cy="338554"/>
          </a:xfrm>
          <a:prstGeom prst="rect">
            <a:avLst/>
          </a:prstGeom>
          <a:noFill/>
          <a:ln w="9525">
            <a:noFill/>
            <a:miter lim="800000"/>
            <a:headEnd/>
            <a:tailEnd/>
          </a:ln>
        </p:spPr>
        <p:txBody>
          <a:bodyPr wrap="square" anchor="ctr">
            <a:spAutoFit/>
          </a:bodyPr>
          <a:lstStyle/>
          <a:p>
            <a:r>
              <a:rPr lang="en-GB" sz="1600" dirty="0">
                <a:solidFill>
                  <a:srgbClr val="75822C"/>
                </a:solidFill>
                <a:latin typeface="Gill Sans"/>
              </a:rPr>
              <a:t>South Downs</a:t>
            </a:r>
            <a:endParaRPr lang="en-US" sz="1600" dirty="0">
              <a:solidFill>
                <a:srgbClr val="75822C"/>
              </a:solidFill>
              <a:latin typeface="Gill Sans"/>
            </a:endParaRPr>
          </a:p>
        </p:txBody>
      </p:sp>
      <p:sp>
        <p:nvSpPr>
          <p:cNvPr id="20" name="Rectangle 4"/>
          <p:cNvSpPr>
            <a:spLocks noChangeArrowheads="1"/>
          </p:cNvSpPr>
          <p:nvPr/>
        </p:nvSpPr>
        <p:spPr bwMode="auto">
          <a:xfrm>
            <a:off x="5203825" y="5535589"/>
            <a:ext cx="1679574" cy="338554"/>
          </a:xfrm>
          <a:prstGeom prst="rect">
            <a:avLst/>
          </a:prstGeom>
          <a:noFill/>
          <a:ln w="9525">
            <a:noFill/>
            <a:miter lim="800000"/>
            <a:headEnd/>
            <a:tailEnd/>
          </a:ln>
        </p:spPr>
        <p:txBody>
          <a:bodyPr wrap="square" anchor="ctr">
            <a:spAutoFit/>
          </a:bodyPr>
          <a:lstStyle/>
          <a:p>
            <a:r>
              <a:rPr lang="en-GB" sz="1600" dirty="0">
                <a:solidFill>
                  <a:srgbClr val="75822C"/>
                </a:solidFill>
                <a:latin typeface="Gill Sans"/>
              </a:rPr>
              <a:t>New Forest</a:t>
            </a:r>
            <a:endParaRPr lang="en-US" sz="1600" dirty="0">
              <a:solidFill>
                <a:srgbClr val="75822C"/>
              </a:solidFill>
              <a:latin typeface="Gill Sans"/>
            </a:endParaRPr>
          </a:p>
        </p:txBody>
      </p:sp>
      <p:sp>
        <p:nvSpPr>
          <p:cNvPr id="21" name="Rectangle 4"/>
          <p:cNvSpPr>
            <a:spLocks noChangeArrowheads="1"/>
          </p:cNvSpPr>
          <p:nvPr/>
        </p:nvSpPr>
        <p:spPr bwMode="auto">
          <a:xfrm>
            <a:off x="3034108" y="5457330"/>
            <a:ext cx="1679574" cy="338554"/>
          </a:xfrm>
          <a:prstGeom prst="rect">
            <a:avLst/>
          </a:prstGeom>
          <a:noFill/>
          <a:ln w="9525">
            <a:noFill/>
            <a:miter lim="800000"/>
            <a:headEnd/>
            <a:tailEnd/>
          </a:ln>
        </p:spPr>
        <p:txBody>
          <a:bodyPr wrap="square" anchor="ctr">
            <a:spAutoFit/>
          </a:bodyPr>
          <a:lstStyle/>
          <a:p>
            <a:r>
              <a:rPr lang="en-GB" sz="1600" dirty="0">
                <a:solidFill>
                  <a:srgbClr val="75822C"/>
                </a:solidFill>
                <a:latin typeface="Gill Sans"/>
              </a:rPr>
              <a:t>Exmoor</a:t>
            </a:r>
            <a:endParaRPr lang="en-US" sz="1600" dirty="0">
              <a:solidFill>
                <a:srgbClr val="75822C"/>
              </a:solidFill>
              <a:latin typeface="Gill Sans"/>
            </a:endParaRPr>
          </a:p>
        </p:txBody>
      </p:sp>
      <p:sp>
        <p:nvSpPr>
          <p:cNvPr id="22" name="Rectangle 4"/>
          <p:cNvSpPr>
            <a:spLocks noChangeArrowheads="1"/>
          </p:cNvSpPr>
          <p:nvPr/>
        </p:nvSpPr>
        <p:spPr bwMode="auto">
          <a:xfrm>
            <a:off x="4369594" y="1341507"/>
            <a:ext cx="3398837" cy="338554"/>
          </a:xfrm>
          <a:prstGeom prst="rect">
            <a:avLst/>
          </a:prstGeom>
          <a:noFill/>
          <a:ln w="9525">
            <a:noFill/>
            <a:miter lim="800000"/>
            <a:headEnd/>
            <a:tailEnd/>
          </a:ln>
        </p:spPr>
        <p:txBody>
          <a:bodyPr anchor="ctr">
            <a:spAutoFit/>
          </a:bodyPr>
          <a:lstStyle/>
          <a:p>
            <a:r>
              <a:rPr lang="en-GB" sz="1600" dirty="0">
                <a:solidFill>
                  <a:srgbClr val="75822C"/>
                </a:solidFill>
                <a:latin typeface="Gill Sans"/>
              </a:rPr>
              <a:t>Cairngorms</a:t>
            </a:r>
            <a:endParaRPr lang="en-US" dirty="0">
              <a:solidFill>
                <a:srgbClr val="75822C"/>
              </a:solidFill>
              <a:latin typeface="Gill Sans"/>
            </a:endParaRPr>
          </a:p>
        </p:txBody>
      </p:sp>
      <p:sp>
        <p:nvSpPr>
          <p:cNvPr id="23" name="Rectangle 4"/>
          <p:cNvSpPr>
            <a:spLocks noChangeArrowheads="1"/>
          </p:cNvSpPr>
          <p:nvPr/>
        </p:nvSpPr>
        <p:spPr bwMode="auto">
          <a:xfrm>
            <a:off x="4277887" y="5808864"/>
            <a:ext cx="1679574" cy="338554"/>
          </a:xfrm>
          <a:prstGeom prst="rect">
            <a:avLst/>
          </a:prstGeom>
          <a:noFill/>
          <a:ln w="9525">
            <a:noFill/>
            <a:miter lim="800000"/>
            <a:headEnd/>
            <a:tailEnd/>
          </a:ln>
        </p:spPr>
        <p:txBody>
          <a:bodyPr wrap="square" anchor="ctr">
            <a:spAutoFit/>
          </a:bodyPr>
          <a:lstStyle/>
          <a:p>
            <a:r>
              <a:rPr lang="en-GB" sz="1600" dirty="0">
                <a:solidFill>
                  <a:srgbClr val="75822C"/>
                </a:solidFill>
                <a:latin typeface="Gill Sans"/>
              </a:rPr>
              <a:t>Dartmoor</a:t>
            </a:r>
            <a:endParaRPr lang="en-US" sz="1600" dirty="0">
              <a:solidFill>
                <a:srgbClr val="75822C"/>
              </a:solidFill>
              <a:latin typeface="Gill Sans"/>
            </a:endParaRPr>
          </a:p>
        </p:txBody>
      </p:sp>
      <p:grpSp>
        <p:nvGrpSpPr>
          <p:cNvPr id="24" name="Group 23"/>
          <p:cNvGrpSpPr/>
          <p:nvPr/>
        </p:nvGrpSpPr>
        <p:grpSpPr>
          <a:xfrm>
            <a:off x="2374900" y="1510784"/>
            <a:ext cx="4095295" cy="4380237"/>
            <a:chOff x="2374900" y="1510784"/>
            <a:chExt cx="4095295" cy="4380237"/>
          </a:xfrm>
        </p:grpSpPr>
        <p:cxnSp>
          <p:nvCxnSpPr>
            <p:cNvPr id="25" name="Straight Arrow Connector 24"/>
            <p:cNvCxnSpPr/>
            <p:nvPr/>
          </p:nvCxnSpPr>
          <p:spPr>
            <a:xfrm flipH="1">
              <a:off x="4054474" y="1510784"/>
              <a:ext cx="315120" cy="16927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H="1">
              <a:off x="4539855" y="2355195"/>
              <a:ext cx="462756" cy="29845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2374900" y="2032000"/>
              <a:ext cx="1065608" cy="28309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a:off x="3034108" y="2822922"/>
              <a:ext cx="1020366" cy="35195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H="1">
              <a:off x="5177575" y="2853951"/>
              <a:ext cx="240392" cy="32093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V="1">
              <a:off x="4021532" y="3505581"/>
              <a:ext cx="517526" cy="16013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3632200" y="4182199"/>
              <a:ext cx="422274"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3468687" y="4804837"/>
              <a:ext cx="341708" cy="16927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H="1">
              <a:off x="6127294" y="4059545"/>
              <a:ext cx="342901"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flipH="1">
              <a:off x="5835254" y="5262315"/>
              <a:ext cx="292040"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flipH="1" flipV="1">
              <a:off x="5089525" y="5304592"/>
              <a:ext cx="240392" cy="32201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flipH="1" flipV="1">
              <a:off x="4369593" y="5638800"/>
              <a:ext cx="202408" cy="25222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flipV="1">
              <a:off x="3908821" y="4974114"/>
              <a:ext cx="460773" cy="16120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flipV="1">
              <a:off x="3810395" y="5304592"/>
              <a:ext cx="559198" cy="27923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flipH="1">
              <a:off x="4914900" y="3505581"/>
              <a:ext cx="920354" cy="38061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40" name="Title 1"/>
          <p:cNvSpPr txBox="1">
            <a:spLocks/>
          </p:cNvSpPr>
          <p:nvPr/>
        </p:nvSpPr>
        <p:spPr bwMode="auto">
          <a:xfrm>
            <a:off x="411558" y="285085"/>
            <a:ext cx="69945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a:solidFill>
                  <a:srgbClr val="000000"/>
                </a:solidFill>
                <a:latin typeface="Arial" panose="020B0604020202020204" pitchFamily="34" charset="0"/>
                <a:ea typeface="Heiti SC Light"/>
                <a:cs typeface="Heiti SC Light"/>
                <a:sym typeface="Arial" panose="020B0604020202020204" pitchFamily="34" charset="0"/>
              </a:defRPr>
            </a:lvl1pPr>
            <a:lvl2pPr marL="742950" indent="-285750" defTabSz="457200">
              <a:defRPr>
                <a:solidFill>
                  <a:srgbClr val="000000"/>
                </a:solidFill>
                <a:latin typeface="Arial" panose="020B0604020202020204" pitchFamily="34" charset="0"/>
                <a:ea typeface="Heiti SC Light"/>
                <a:cs typeface="Heiti SC Light"/>
                <a:sym typeface="Arial" panose="020B0604020202020204" pitchFamily="34" charset="0"/>
              </a:defRPr>
            </a:lvl2pPr>
            <a:lvl3pPr marL="1143000" indent="-228600" defTabSz="457200">
              <a:defRPr>
                <a:solidFill>
                  <a:srgbClr val="000000"/>
                </a:solidFill>
                <a:latin typeface="Arial" panose="020B0604020202020204" pitchFamily="34" charset="0"/>
                <a:ea typeface="Heiti SC Light"/>
                <a:cs typeface="Heiti SC Light"/>
                <a:sym typeface="Arial" panose="020B0604020202020204" pitchFamily="34" charset="0"/>
              </a:defRPr>
            </a:lvl3pPr>
            <a:lvl4pPr marL="1600200" indent="-228600" defTabSz="457200">
              <a:defRPr>
                <a:solidFill>
                  <a:srgbClr val="000000"/>
                </a:solidFill>
                <a:latin typeface="Arial" panose="020B0604020202020204" pitchFamily="34" charset="0"/>
                <a:ea typeface="Heiti SC Light"/>
                <a:cs typeface="Heiti SC Light"/>
                <a:sym typeface="Arial" panose="020B0604020202020204" pitchFamily="34" charset="0"/>
              </a:defRPr>
            </a:lvl4pPr>
            <a:lvl5pPr marL="2057400" indent="-228600" defTabSz="457200">
              <a:defRPr>
                <a:solidFill>
                  <a:srgbClr val="000000"/>
                </a:solidFill>
                <a:latin typeface="Arial" panose="020B0604020202020204" pitchFamily="34" charset="0"/>
                <a:ea typeface="Heiti SC Light"/>
                <a:cs typeface="Heiti SC Light"/>
                <a:sym typeface="Arial" panose="020B0604020202020204" pitchFamily="34" charset="0"/>
              </a:defRPr>
            </a:lvl5pPr>
            <a:lvl6pPr marL="2514600" indent="-228600" defTabSz="4572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6pPr>
            <a:lvl7pPr marL="2971800" indent="-228600" defTabSz="4572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7pPr>
            <a:lvl8pPr marL="3429000" indent="-228600" defTabSz="4572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8pPr>
            <a:lvl9pPr marL="3886200" indent="-228600" defTabSz="457200" eaLnBrk="0" fontAlgn="base" hangingPunct="0">
              <a:spcBef>
                <a:spcPct val="0"/>
              </a:spcBef>
              <a:spcAft>
                <a:spcPct val="0"/>
              </a:spcAft>
              <a:defRPr>
                <a:solidFill>
                  <a:srgbClr val="000000"/>
                </a:solidFill>
                <a:latin typeface="Arial" panose="020B0604020202020204" pitchFamily="34" charset="0"/>
                <a:ea typeface="Heiti SC Light"/>
                <a:cs typeface="Heiti SC Light"/>
                <a:sym typeface="Arial" panose="020B0604020202020204" pitchFamily="34" charset="0"/>
              </a:defRPr>
            </a:lvl9pPr>
          </a:lstStyle>
          <a:p>
            <a:pPr eaLnBrk="1" hangingPunct="1"/>
            <a:r>
              <a:rPr lang="en-US" altLang="en-US" sz="2800" dirty="0">
                <a:solidFill>
                  <a:schemeClr val="tx1"/>
                </a:solidFill>
                <a:latin typeface="Gill Sans"/>
                <a:ea typeface="Gill Sans"/>
                <a:cs typeface="Gill Sans"/>
              </a:rPr>
              <a:t>Family of National Parks</a:t>
            </a:r>
          </a:p>
        </p:txBody>
      </p:sp>
      <p:pic>
        <p:nvPicPr>
          <p:cNvPr id="41" name="Picture 40"/>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7149830" y="406719"/>
            <a:ext cx="1566276" cy="654626"/>
          </a:xfrm>
          <a:prstGeom prst="rect">
            <a:avLst/>
          </a:prstGeom>
        </p:spPr>
      </p:pic>
    </p:spTree>
    <p:extLst>
      <p:ext uri="{BB962C8B-B14F-4D97-AF65-F5344CB8AC3E}">
        <p14:creationId xmlns:p14="http://schemas.microsoft.com/office/powerpoint/2010/main" val="1503490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4" descr="wild daffodils- mark monk-terr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4499522"/>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4" descr="031 Blackdown 07 Geoff Hamilt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3532528"/>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4" descr="030 Blackdown 07 Geoff Hamilt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302734"/>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6" descr="033 Blackdown 07 Geoff Hamilt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6024122"/>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4" descr="Panoram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7154151"/>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4" descr="Rotunda - May 08 - G Hamilton - 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0245938"/>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5" descr="Petworth Hse067 J Miller 0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0546687"/>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4" descr="Deer in Petworth Park - Tim Coo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3333207"/>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4" descr="Cowdra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1590650"/>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4" descr="River Rother Adhurst Estat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5852020"/>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D_footer_2.jpg"/>
          <p:cNvPicPr>
            <a:picLocks noChangeAspect="1"/>
          </p:cNvPicPr>
          <p:nvPr/>
        </p:nvPicPr>
        <p:blipFill rotWithShape="1">
          <a:blip r:embed="rId3" cstate="screen">
            <a:extLst>
              <a:ext uri="{28A0092B-C50C-407E-A947-70E740481C1C}">
                <a14:useLocalDpi xmlns:a14="http://schemas.microsoft.com/office/drawing/2010/main"/>
              </a:ext>
            </a:extLst>
          </a:blip>
          <a:srcRect l="-1"/>
          <a:stretch/>
        </p:blipFill>
        <p:spPr>
          <a:xfrm>
            <a:off x="0" y="5680316"/>
            <a:ext cx="9144000" cy="1177186"/>
          </a:xfrm>
          <a:prstGeom prst="rect">
            <a:avLst/>
          </a:prstGeom>
        </p:spPr>
      </p:pic>
      <p:sp>
        <p:nvSpPr>
          <p:cNvPr id="2" name="TextBox 1"/>
          <p:cNvSpPr txBox="1"/>
          <p:nvPr/>
        </p:nvSpPr>
        <p:spPr>
          <a:xfrm>
            <a:off x="342574" y="683717"/>
            <a:ext cx="6792984" cy="369332"/>
          </a:xfrm>
          <a:prstGeom prst="rect">
            <a:avLst/>
          </a:prstGeom>
          <a:noFill/>
        </p:spPr>
        <p:txBody>
          <a:bodyPr wrap="square" rtlCol="0">
            <a:spAutoFit/>
          </a:bodyPr>
          <a:lstStyle/>
          <a:p>
            <a:endParaRPr lang="en-US" dirty="0"/>
          </a:p>
        </p:txBody>
      </p:sp>
      <p:sp>
        <p:nvSpPr>
          <p:cNvPr id="7" name="Title 1"/>
          <p:cNvSpPr txBox="1">
            <a:spLocks/>
          </p:cNvSpPr>
          <p:nvPr/>
        </p:nvSpPr>
        <p:spPr>
          <a:xfrm>
            <a:off x="124403" y="786766"/>
            <a:ext cx="6792984"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dirty="0">
                <a:latin typeface="Gill Sans"/>
                <a:cs typeface="Gill Sans"/>
              </a:rPr>
              <a:t>Why are National Parks important? </a:t>
            </a:r>
          </a:p>
        </p:txBody>
      </p:sp>
      <p:pic>
        <p:nvPicPr>
          <p:cNvPr id="16" name="Picture 15" descr="SD_FINAL LOGO.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99215" y="378500"/>
            <a:ext cx="2019424" cy="599677"/>
          </a:xfrm>
          <a:prstGeom prst="rect">
            <a:avLst/>
          </a:prstGeom>
        </p:spPr>
      </p:pic>
      <p:sp>
        <p:nvSpPr>
          <p:cNvPr id="3" name="TextBox 2">
            <a:extLst>
              <a:ext uri="{FF2B5EF4-FFF2-40B4-BE49-F238E27FC236}">
                <a16:creationId xmlns:a16="http://schemas.microsoft.com/office/drawing/2014/main" id="{48A0060B-F530-9883-B669-6878FAD42801}"/>
              </a:ext>
            </a:extLst>
          </p:cNvPr>
          <p:cNvSpPr txBox="1"/>
          <p:nvPr/>
        </p:nvSpPr>
        <p:spPr>
          <a:xfrm>
            <a:off x="545911" y="1745100"/>
            <a:ext cx="7710986" cy="369332"/>
          </a:xfrm>
          <a:prstGeom prst="rect">
            <a:avLst/>
          </a:prstGeom>
          <a:noFill/>
        </p:spPr>
        <p:txBody>
          <a:bodyPr wrap="square" rtlCol="0">
            <a:spAutoFit/>
          </a:bodyPr>
          <a:lstStyle/>
          <a:p>
            <a:r>
              <a:rPr lang="en-GB" dirty="0">
                <a:solidFill>
                  <a:schemeClr val="accent1"/>
                </a:solidFill>
              </a:rPr>
              <a:t>Each of the National Parks has something which makes them unique and special. </a:t>
            </a:r>
          </a:p>
        </p:txBody>
      </p:sp>
      <p:sp>
        <p:nvSpPr>
          <p:cNvPr id="10" name="TextBox 9">
            <a:extLst>
              <a:ext uri="{FF2B5EF4-FFF2-40B4-BE49-F238E27FC236}">
                <a16:creationId xmlns:a16="http://schemas.microsoft.com/office/drawing/2014/main" id="{19B1382A-4A7E-B50E-66A4-9CADD2841B75}"/>
              </a:ext>
            </a:extLst>
          </p:cNvPr>
          <p:cNvSpPr txBox="1"/>
          <p:nvPr/>
        </p:nvSpPr>
        <p:spPr>
          <a:xfrm>
            <a:off x="124403" y="5033985"/>
            <a:ext cx="8842176" cy="646331"/>
          </a:xfrm>
          <a:prstGeom prst="rect">
            <a:avLst/>
          </a:prstGeom>
          <a:noFill/>
        </p:spPr>
        <p:txBody>
          <a:bodyPr wrap="square">
            <a:spAutoFit/>
          </a:bodyPr>
          <a:lstStyle/>
          <a:p>
            <a:pPr algn="ctr"/>
            <a:r>
              <a:rPr lang="en-GB" b="0" i="0" dirty="0">
                <a:solidFill>
                  <a:schemeClr val="accent1"/>
                </a:solidFill>
                <a:effectLst/>
                <a:latin typeface="Martel Sans"/>
              </a:rPr>
              <a:t>Each national park is responsible for conserving the special qualities of their area so they can be enjoyed by all living things in the future. </a:t>
            </a:r>
            <a:endParaRPr lang="en-GB" dirty="0">
              <a:solidFill>
                <a:schemeClr val="accent1"/>
              </a:solidFill>
            </a:endParaRPr>
          </a:p>
        </p:txBody>
      </p:sp>
      <p:pic>
        <p:nvPicPr>
          <p:cNvPr id="12" name="Picture 11">
            <a:extLst>
              <a:ext uri="{FF2B5EF4-FFF2-40B4-BE49-F238E27FC236}">
                <a16:creationId xmlns:a16="http://schemas.microsoft.com/office/drawing/2014/main" id="{78EF0161-3F71-D959-BEDD-4DEE82299743}"/>
              </a:ext>
            </a:extLst>
          </p:cNvPr>
          <p:cNvPicPr>
            <a:picLocks noChangeAspect="1"/>
          </p:cNvPicPr>
          <p:nvPr/>
        </p:nvPicPr>
        <p:blipFill>
          <a:blip r:embed="rId5"/>
          <a:stretch>
            <a:fillRect/>
          </a:stretch>
        </p:blipFill>
        <p:spPr>
          <a:xfrm>
            <a:off x="248665" y="2269443"/>
            <a:ext cx="2947916" cy="982639"/>
          </a:xfrm>
          <a:prstGeom prst="rect">
            <a:avLst/>
          </a:prstGeom>
        </p:spPr>
      </p:pic>
      <p:sp>
        <p:nvSpPr>
          <p:cNvPr id="13" name="TextBox 12">
            <a:extLst>
              <a:ext uri="{FF2B5EF4-FFF2-40B4-BE49-F238E27FC236}">
                <a16:creationId xmlns:a16="http://schemas.microsoft.com/office/drawing/2014/main" id="{B0246949-456C-FF83-CC6C-34086423B84D}"/>
              </a:ext>
            </a:extLst>
          </p:cNvPr>
          <p:cNvSpPr txBox="1"/>
          <p:nvPr/>
        </p:nvSpPr>
        <p:spPr>
          <a:xfrm>
            <a:off x="248665" y="3360229"/>
            <a:ext cx="2947916" cy="1200329"/>
          </a:xfrm>
          <a:prstGeom prst="rect">
            <a:avLst/>
          </a:prstGeom>
          <a:noFill/>
        </p:spPr>
        <p:txBody>
          <a:bodyPr wrap="square" rtlCol="0">
            <a:spAutoFit/>
          </a:bodyPr>
          <a:lstStyle/>
          <a:p>
            <a:pPr algn="ctr"/>
            <a:r>
              <a:rPr lang="en-GB" dirty="0"/>
              <a:t>If you were to stand on your table, you would be above most of the Norfolk Broads National Park. </a:t>
            </a:r>
          </a:p>
        </p:txBody>
      </p:sp>
      <p:pic>
        <p:nvPicPr>
          <p:cNvPr id="14" name="Picture 13">
            <a:extLst>
              <a:ext uri="{FF2B5EF4-FFF2-40B4-BE49-F238E27FC236}">
                <a16:creationId xmlns:a16="http://schemas.microsoft.com/office/drawing/2014/main" id="{80660F75-4731-DE21-EDA5-DFCDC5806F6E}"/>
              </a:ext>
            </a:extLst>
          </p:cNvPr>
          <p:cNvPicPr>
            <a:picLocks noChangeAspect="1"/>
          </p:cNvPicPr>
          <p:nvPr/>
        </p:nvPicPr>
        <p:blipFill>
          <a:blip r:embed="rId6"/>
          <a:stretch>
            <a:fillRect/>
          </a:stretch>
        </p:blipFill>
        <p:spPr>
          <a:xfrm>
            <a:off x="3689996" y="2127987"/>
            <a:ext cx="2257425" cy="1500188"/>
          </a:xfrm>
          <a:prstGeom prst="rect">
            <a:avLst/>
          </a:prstGeom>
        </p:spPr>
      </p:pic>
      <p:sp>
        <p:nvSpPr>
          <p:cNvPr id="15" name="TextBox 14">
            <a:extLst>
              <a:ext uri="{FF2B5EF4-FFF2-40B4-BE49-F238E27FC236}">
                <a16:creationId xmlns:a16="http://schemas.microsoft.com/office/drawing/2014/main" id="{702D932F-638B-FDA4-D865-A0FC2D019E00}"/>
              </a:ext>
            </a:extLst>
          </p:cNvPr>
          <p:cNvSpPr txBox="1"/>
          <p:nvPr/>
        </p:nvSpPr>
        <p:spPr>
          <a:xfrm>
            <a:off x="3344750" y="3674341"/>
            <a:ext cx="2947916" cy="1200329"/>
          </a:xfrm>
          <a:prstGeom prst="rect">
            <a:avLst/>
          </a:prstGeom>
          <a:noFill/>
        </p:spPr>
        <p:txBody>
          <a:bodyPr wrap="square" rtlCol="0">
            <a:spAutoFit/>
          </a:bodyPr>
          <a:lstStyle/>
          <a:p>
            <a:pPr algn="ctr"/>
            <a:r>
              <a:rPr lang="en-GB" dirty="0"/>
              <a:t>The New Forest is not new or a forest. In fact, we have more trees in the South Downs National Park. </a:t>
            </a:r>
          </a:p>
        </p:txBody>
      </p:sp>
      <p:pic>
        <p:nvPicPr>
          <p:cNvPr id="18" name="Picture 17">
            <a:extLst>
              <a:ext uri="{FF2B5EF4-FFF2-40B4-BE49-F238E27FC236}">
                <a16:creationId xmlns:a16="http://schemas.microsoft.com/office/drawing/2014/main" id="{24F78F80-54E2-089A-D267-CBA330D9F2A8}"/>
              </a:ext>
            </a:extLst>
          </p:cNvPr>
          <p:cNvPicPr>
            <a:picLocks noChangeAspect="1"/>
          </p:cNvPicPr>
          <p:nvPr/>
        </p:nvPicPr>
        <p:blipFill>
          <a:blip r:embed="rId7"/>
          <a:stretch>
            <a:fillRect/>
          </a:stretch>
        </p:blipFill>
        <p:spPr>
          <a:xfrm>
            <a:off x="6505706" y="2150386"/>
            <a:ext cx="2257425" cy="1512438"/>
          </a:xfrm>
          <a:prstGeom prst="rect">
            <a:avLst/>
          </a:prstGeom>
        </p:spPr>
      </p:pic>
      <p:sp>
        <p:nvSpPr>
          <p:cNvPr id="19" name="TextBox 18">
            <a:extLst>
              <a:ext uri="{FF2B5EF4-FFF2-40B4-BE49-F238E27FC236}">
                <a16:creationId xmlns:a16="http://schemas.microsoft.com/office/drawing/2014/main" id="{516D65E8-9893-0264-9A9D-A78FFE473A82}"/>
              </a:ext>
            </a:extLst>
          </p:cNvPr>
          <p:cNvSpPr txBox="1"/>
          <p:nvPr/>
        </p:nvSpPr>
        <p:spPr>
          <a:xfrm>
            <a:off x="6373502" y="3748592"/>
            <a:ext cx="2521831" cy="923330"/>
          </a:xfrm>
          <a:prstGeom prst="rect">
            <a:avLst/>
          </a:prstGeom>
          <a:noFill/>
        </p:spPr>
        <p:txBody>
          <a:bodyPr wrap="square" rtlCol="0">
            <a:spAutoFit/>
          </a:bodyPr>
          <a:lstStyle/>
          <a:p>
            <a:pPr algn="ctr"/>
            <a:r>
              <a:rPr lang="en-GB" dirty="0"/>
              <a:t>The Brecon Beacon National Park is used by the Army for training</a:t>
            </a:r>
          </a:p>
        </p:txBody>
      </p:sp>
    </p:spTree>
    <p:extLst>
      <p:ext uri="{BB962C8B-B14F-4D97-AF65-F5344CB8AC3E}">
        <p14:creationId xmlns:p14="http://schemas.microsoft.com/office/powerpoint/2010/main" val="7388047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4" descr="Upper Rother Ramson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8238689"/>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4" descr="iping common (sdjc)"/>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1752738"/>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4" descr="silver studded blu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3745911"/>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6" descr="SSB G Lyon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3958845"/>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4" descr="common lizard- patrick rop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336454"/>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4" descr="ADDERS "/>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7551360"/>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4" descr="dartford warbler- dave kilbe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5475084"/>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4" descr="british white- steadha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062678"/>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4" descr="round-leaved sundew- graeme lyon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1939898"/>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4" descr="Natterjack toad- woolmer forest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351946"/>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D_footer_2.jpg"/>
          <p:cNvPicPr>
            <a:picLocks noChangeAspect="1"/>
          </p:cNvPicPr>
          <p:nvPr/>
        </p:nvPicPr>
        <p:blipFill rotWithShape="1">
          <a:blip r:embed="rId3" cstate="screen">
            <a:extLst>
              <a:ext uri="{28A0092B-C50C-407E-A947-70E740481C1C}">
                <a14:useLocalDpi xmlns:a14="http://schemas.microsoft.com/office/drawing/2010/main"/>
              </a:ext>
            </a:extLst>
          </a:blip>
          <a:srcRect l="-1"/>
          <a:stretch/>
        </p:blipFill>
        <p:spPr>
          <a:xfrm>
            <a:off x="0" y="5680316"/>
            <a:ext cx="9144000" cy="1177186"/>
          </a:xfrm>
          <a:prstGeom prst="rect">
            <a:avLst/>
          </a:prstGeom>
        </p:spPr>
      </p:pic>
      <p:sp>
        <p:nvSpPr>
          <p:cNvPr id="2" name="TextBox 1"/>
          <p:cNvSpPr txBox="1"/>
          <p:nvPr/>
        </p:nvSpPr>
        <p:spPr>
          <a:xfrm>
            <a:off x="-93769" y="447151"/>
            <a:ext cx="6792984" cy="369332"/>
          </a:xfrm>
          <a:prstGeom prst="rect">
            <a:avLst/>
          </a:prstGeom>
          <a:noFill/>
        </p:spPr>
        <p:txBody>
          <a:bodyPr wrap="square" rtlCol="0">
            <a:spAutoFit/>
          </a:bodyPr>
          <a:lstStyle/>
          <a:p>
            <a:endParaRPr lang="en-US" dirty="0"/>
          </a:p>
        </p:txBody>
      </p:sp>
      <p:sp>
        <p:nvSpPr>
          <p:cNvPr id="7" name="Title 1"/>
          <p:cNvSpPr txBox="1">
            <a:spLocks/>
          </p:cNvSpPr>
          <p:nvPr/>
        </p:nvSpPr>
        <p:spPr>
          <a:xfrm>
            <a:off x="457199" y="103243"/>
            <a:ext cx="5823527"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dirty="0">
                <a:latin typeface="Gill Sans"/>
                <a:cs typeface="Gill Sans"/>
              </a:rPr>
              <a:t>How were they created?</a:t>
            </a:r>
          </a:p>
        </p:txBody>
      </p:sp>
      <p:sp>
        <p:nvSpPr>
          <p:cNvPr id="9" name="Content Placeholder 2"/>
          <p:cNvSpPr>
            <a:spLocks noGrp="1"/>
          </p:cNvSpPr>
          <p:nvPr/>
        </p:nvSpPr>
        <p:spPr>
          <a:xfrm>
            <a:off x="2692860" y="3758387"/>
            <a:ext cx="3930074" cy="2490551"/>
          </a:xfrm>
          <a:prstGeom prst="rect">
            <a:avLst/>
          </a:prstGeom>
          <a:ln>
            <a:no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1800" dirty="0"/>
              <a:t>‘We ramblers, after a hard week’s work in smoky towns and cities, go out rambling for relaxation, a breath of fresh air, a little sunshine.  But we find when we go out that the finest rambling country is closed to us’.  </a:t>
            </a:r>
          </a:p>
          <a:p>
            <a:pPr marL="0" indent="0">
              <a:buNone/>
            </a:pPr>
            <a:r>
              <a:rPr lang="en-GB" sz="1800" dirty="0"/>
              <a:t>Benny Rothman 1932</a:t>
            </a:r>
          </a:p>
        </p:txBody>
      </p:sp>
      <p:pic>
        <p:nvPicPr>
          <p:cNvPr id="16" name="Picture 15" descr="SD_FINAL LOGO.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99215" y="378500"/>
            <a:ext cx="2019424" cy="599677"/>
          </a:xfrm>
          <a:prstGeom prst="rect">
            <a:avLst/>
          </a:prstGeom>
        </p:spPr>
      </p:pic>
      <p:pic>
        <p:nvPicPr>
          <p:cNvPr id="17" name="Picture 16" descr="Image result for benny rothman quote"/>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54570" y="1278553"/>
            <a:ext cx="2736377" cy="2351815"/>
          </a:xfrm>
          <a:prstGeom prst="rect">
            <a:avLst/>
          </a:prstGeom>
          <a:noFill/>
          <a:ln>
            <a:solidFill>
              <a:schemeClr val="tx1"/>
            </a:solidFill>
          </a:ln>
        </p:spPr>
      </p:pic>
      <p:pic>
        <p:nvPicPr>
          <p:cNvPr id="18" name="Picture 17" descr="Image result for manchester england slums 1930s"/>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06096" y="4046966"/>
            <a:ext cx="2316663" cy="1380429"/>
          </a:xfrm>
          <a:prstGeom prst="rect">
            <a:avLst/>
          </a:prstGeom>
          <a:noFill/>
          <a:ln>
            <a:solidFill>
              <a:schemeClr val="tx1"/>
            </a:solidFill>
          </a:ln>
        </p:spPr>
      </p:pic>
      <p:pic>
        <p:nvPicPr>
          <p:cNvPr id="19" name="Picture 18" descr="http://harvardurbanforum.org/wp-content/uploads/2019/04/manchester-housing.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793035" y="4092048"/>
            <a:ext cx="2026728" cy="1380428"/>
          </a:xfrm>
          <a:prstGeom prst="rect">
            <a:avLst/>
          </a:prstGeom>
          <a:noFill/>
          <a:ln>
            <a:solidFill>
              <a:schemeClr val="tx1"/>
            </a:solidFill>
          </a:ln>
        </p:spPr>
      </p:pic>
      <p:pic>
        <p:nvPicPr>
          <p:cNvPr id="3" name="Picture 2">
            <a:extLst>
              <a:ext uri="{FF2B5EF4-FFF2-40B4-BE49-F238E27FC236}">
                <a16:creationId xmlns:a16="http://schemas.microsoft.com/office/drawing/2014/main" id="{4895DA4D-E1D1-F75B-DE53-AB157F4A9BD8}"/>
              </a:ext>
            </a:extLst>
          </p:cNvPr>
          <p:cNvPicPr>
            <a:picLocks noChangeAspect="1"/>
          </p:cNvPicPr>
          <p:nvPr/>
        </p:nvPicPr>
        <p:blipFill>
          <a:blip r:embed="rId8"/>
          <a:stretch>
            <a:fillRect/>
          </a:stretch>
        </p:blipFill>
        <p:spPr>
          <a:xfrm>
            <a:off x="4743289" y="1246243"/>
            <a:ext cx="3499959" cy="2281619"/>
          </a:xfrm>
          <a:prstGeom prst="rect">
            <a:avLst/>
          </a:prstGeom>
          <a:ln>
            <a:solidFill>
              <a:schemeClr val="tx1"/>
            </a:solidFill>
          </a:ln>
        </p:spPr>
      </p:pic>
    </p:spTree>
    <p:extLst>
      <p:ext uri="{BB962C8B-B14F-4D97-AF65-F5344CB8AC3E}">
        <p14:creationId xmlns:p14="http://schemas.microsoft.com/office/powerpoint/2010/main" val="113973609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4" descr="Woolm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6583625"/>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4" descr="nightjar- neil fletch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9429902"/>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4" descr="Sunken Lane Selborn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5149909"/>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4" descr="Purple empero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9054618"/>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4" descr="Stoner Hil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217646"/>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4" descr="RMEON crowfoot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4737172"/>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4" descr="River Itchen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5256292"/>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4" descr="Mercury to Butser along the Down- Wint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4770404"/>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4" descr="Beacon Hill NNR- across Meon Valley towards Old Winchester Hill NN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3917911"/>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D_footer_2.jpg">
            <a:extLst>
              <a:ext uri="{FF2B5EF4-FFF2-40B4-BE49-F238E27FC236}">
                <a16:creationId xmlns:a16="http://schemas.microsoft.com/office/drawing/2014/main" id="{D98E3141-E9B2-94EE-6D9C-1799B11BFAC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
          <a:stretch/>
        </p:blipFill>
        <p:spPr>
          <a:xfrm>
            <a:off x="0" y="5680316"/>
            <a:ext cx="9144000" cy="1177186"/>
          </a:xfrm>
          <a:prstGeom prst="rect">
            <a:avLst/>
          </a:prstGeom>
        </p:spPr>
      </p:pic>
      <p:grpSp>
        <p:nvGrpSpPr>
          <p:cNvPr id="2" name="Group 1">
            <a:extLst>
              <a:ext uri="{FF2B5EF4-FFF2-40B4-BE49-F238E27FC236}">
                <a16:creationId xmlns:a16="http://schemas.microsoft.com/office/drawing/2014/main" id="{BA278F08-89D1-DDA9-087F-AEA482FAD7C7}"/>
              </a:ext>
            </a:extLst>
          </p:cNvPr>
          <p:cNvGrpSpPr/>
          <p:nvPr/>
        </p:nvGrpSpPr>
        <p:grpSpPr>
          <a:xfrm>
            <a:off x="486902" y="1102776"/>
            <a:ext cx="8170196" cy="4652447"/>
            <a:chOff x="344912" y="188843"/>
            <a:chExt cx="8371194" cy="6346995"/>
          </a:xfrm>
        </p:grpSpPr>
        <p:pic>
          <p:nvPicPr>
            <p:cNvPr id="7" name="Picture 6"/>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149830" y="406719"/>
              <a:ext cx="1566276" cy="654626"/>
            </a:xfrm>
            <a:prstGeom prst="rect">
              <a:avLst/>
            </a:prstGeom>
          </p:spPr>
        </p:pic>
        <p:pic>
          <p:nvPicPr>
            <p:cNvPr id="4" name="Picture 3"/>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070873" y="4545902"/>
              <a:ext cx="2645233" cy="1983924"/>
            </a:xfrm>
            <a:prstGeom prst="rect">
              <a:avLst/>
            </a:prstGeom>
            <a:ln>
              <a:solidFill>
                <a:schemeClr val="tx1"/>
              </a:solidFill>
            </a:ln>
          </p:spPr>
        </p:pic>
        <p:pic>
          <p:nvPicPr>
            <p:cNvPr id="5" name="Picture 4"/>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44912" y="4551033"/>
              <a:ext cx="2631551" cy="1973663"/>
            </a:xfrm>
            <a:prstGeom prst="rect">
              <a:avLst/>
            </a:prstGeom>
            <a:ln>
              <a:solidFill>
                <a:schemeClr val="tx1"/>
              </a:solidFill>
            </a:ln>
          </p:spPr>
        </p:pic>
        <p:pic>
          <p:nvPicPr>
            <p:cNvPr id="9" name="Picture 8"/>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3217831" y="188843"/>
              <a:ext cx="2645233" cy="1978648"/>
            </a:xfrm>
            <a:prstGeom prst="rect">
              <a:avLst/>
            </a:prstGeom>
            <a:ln>
              <a:solidFill>
                <a:schemeClr val="tx1"/>
              </a:solidFill>
            </a:ln>
          </p:spPr>
        </p:pic>
        <p:pic>
          <p:nvPicPr>
            <p:cNvPr id="10" name="Picture 9"/>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6090698" y="188843"/>
              <a:ext cx="2625408" cy="1969056"/>
            </a:xfrm>
            <a:prstGeom prst="rect">
              <a:avLst/>
            </a:prstGeom>
            <a:ln>
              <a:solidFill>
                <a:schemeClr val="tx1"/>
              </a:solidFill>
            </a:ln>
          </p:spPr>
        </p:pic>
        <p:pic>
          <p:nvPicPr>
            <p:cNvPr id="11" name="Picture 10"/>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352844" y="2372912"/>
              <a:ext cx="2623620" cy="1967715"/>
            </a:xfrm>
            <a:prstGeom prst="rect">
              <a:avLst/>
            </a:prstGeom>
            <a:ln>
              <a:solidFill>
                <a:schemeClr val="tx1"/>
              </a:solidFill>
            </a:ln>
          </p:spPr>
        </p:pic>
        <p:pic>
          <p:nvPicPr>
            <p:cNvPr id="12" name="Picture 11"/>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6104430" y="2387899"/>
              <a:ext cx="2611676" cy="1958757"/>
            </a:xfrm>
            <a:prstGeom prst="rect">
              <a:avLst/>
            </a:prstGeom>
            <a:ln>
              <a:solidFill>
                <a:schemeClr val="tx1"/>
              </a:solidFill>
            </a:ln>
          </p:spPr>
        </p:pic>
        <p:pic>
          <p:nvPicPr>
            <p:cNvPr id="13" name="Picture 12"/>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3238628" y="2387899"/>
              <a:ext cx="2603637" cy="1952728"/>
            </a:xfrm>
            <a:prstGeom prst="rect">
              <a:avLst/>
            </a:prstGeom>
            <a:ln>
              <a:solidFill>
                <a:schemeClr val="tx1"/>
              </a:solidFill>
            </a:ln>
          </p:spPr>
        </p:pic>
        <p:pic>
          <p:nvPicPr>
            <p:cNvPr id="14" name="Picture 13"/>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3217831" y="4551033"/>
              <a:ext cx="2645233" cy="1984805"/>
            </a:xfrm>
            <a:prstGeom prst="rect">
              <a:avLst/>
            </a:prstGeom>
          </p:spPr>
        </p:pic>
        <p:pic>
          <p:nvPicPr>
            <p:cNvPr id="15" name="Picture 14"/>
            <p:cNvPicPr>
              <a:picLocks noChangeAspect="1"/>
            </p:cNvPicPr>
            <p:nvPr/>
          </p:nvPicPr>
          <p:blipFill rotWithShape="1">
            <a:blip r:embed="rId13" cstate="email">
              <a:extLst>
                <a:ext uri="{28A0092B-C50C-407E-A947-70E740481C1C}">
                  <a14:useLocalDpi xmlns:a14="http://schemas.microsoft.com/office/drawing/2010/main" val="0"/>
                </a:ext>
              </a:extLst>
            </a:blip>
            <a:srcRect/>
            <a:stretch/>
          </p:blipFill>
          <p:spPr>
            <a:xfrm>
              <a:off x="344912" y="188843"/>
              <a:ext cx="2650215" cy="1980102"/>
            </a:xfrm>
            <a:prstGeom prst="rect">
              <a:avLst/>
            </a:prstGeom>
            <a:ln>
              <a:solidFill>
                <a:schemeClr val="tx1"/>
              </a:solidFill>
            </a:ln>
          </p:spPr>
        </p:pic>
      </p:grpSp>
      <p:sp>
        <p:nvSpPr>
          <p:cNvPr id="6" name="Title 1">
            <a:extLst>
              <a:ext uri="{FF2B5EF4-FFF2-40B4-BE49-F238E27FC236}">
                <a16:creationId xmlns:a16="http://schemas.microsoft.com/office/drawing/2014/main" id="{83275936-11CA-BE93-4766-CC05883210EF}"/>
              </a:ext>
            </a:extLst>
          </p:cNvPr>
          <p:cNvSpPr txBox="1">
            <a:spLocks/>
          </p:cNvSpPr>
          <p:nvPr/>
        </p:nvSpPr>
        <p:spPr>
          <a:xfrm>
            <a:off x="342574" y="106838"/>
            <a:ext cx="5969726"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dirty="0">
                <a:latin typeface="Gill Sans"/>
                <a:cs typeface="Gill Sans"/>
              </a:rPr>
              <a:t>What did you spot? </a:t>
            </a:r>
          </a:p>
        </p:txBody>
      </p:sp>
      <p:pic>
        <p:nvPicPr>
          <p:cNvPr id="8" name="Picture 7" descr="SD_FINAL LOGO.jpg">
            <a:extLst>
              <a:ext uri="{FF2B5EF4-FFF2-40B4-BE49-F238E27FC236}">
                <a16:creationId xmlns:a16="http://schemas.microsoft.com/office/drawing/2014/main" id="{787E2AAF-69F3-F19A-F9FD-2D5669244CC1}"/>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699215" y="378500"/>
            <a:ext cx="2019424" cy="599677"/>
          </a:xfrm>
          <a:prstGeom prst="rect">
            <a:avLst/>
          </a:prstGeom>
        </p:spPr>
      </p:pic>
    </p:spTree>
    <p:extLst>
      <p:ext uri="{BB962C8B-B14F-4D97-AF65-F5344CB8AC3E}">
        <p14:creationId xmlns:p14="http://schemas.microsoft.com/office/powerpoint/2010/main" val="34614396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D_footer_2.jpg"/>
          <p:cNvPicPr>
            <a:picLocks noChangeAspect="1"/>
          </p:cNvPicPr>
          <p:nvPr/>
        </p:nvPicPr>
        <p:blipFill rotWithShape="1">
          <a:blip r:embed="rId3" cstate="screen">
            <a:extLst>
              <a:ext uri="{28A0092B-C50C-407E-A947-70E740481C1C}">
                <a14:useLocalDpi xmlns:a14="http://schemas.microsoft.com/office/drawing/2010/main"/>
              </a:ext>
            </a:extLst>
          </a:blip>
          <a:srcRect l="-1"/>
          <a:stretch/>
        </p:blipFill>
        <p:spPr>
          <a:xfrm>
            <a:off x="0" y="5680316"/>
            <a:ext cx="9144000" cy="1177186"/>
          </a:xfrm>
          <a:prstGeom prst="rect">
            <a:avLst/>
          </a:prstGeom>
        </p:spPr>
      </p:pic>
      <p:sp>
        <p:nvSpPr>
          <p:cNvPr id="2" name="TextBox 1"/>
          <p:cNvSpPr txBox="1"/>
          <p:nvPr/>
        </p:nvSpPr>
        <p:spPr>
          <a:xfrm>
            <a:off x="342574" y="683717"/>
            <a:ext cx="6792984" cy="369332"/>
          </a:xfrm>
          <a:prstGeom prst="rect">
            <a:avLst/>
          </a:prstGeom>
          <a:noFill/>
        </p:spPr>
        <p:txBody>
          <a:bodyPr wrap="square" rtlCol="0">
            <a:spAutoFit/>
          </a:bodyPr>
          <a:lstStyle/>
          <a:p>
            <a:endParaRPr lang="en-US" dirty="0"/>
          </a:p>
        </p:txBody>
      </p:sp>
      <p:sp>
        <p:nvSpPr>
          <p:cNvPr id="7" name="Title 1"/>
          <p:cNvSpPr txBox="1">
            <a:spLocks/>
          </p:cNvSpPr>
          <p:nvPr/>
        </p:nvSpPr>
        <p:spPr>
          <a:xfrm>
            <a:off x="457199" y="481549"/>
            <a:ext cx="5823527" cy="1143000"/>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dirty="0">
                <a:latin typeface="Gill Sans"/>
                <a:cs typeface="Gill Sans"/>
              </a:rPr>
              <a:t>Mass Trespass</a:t>
            </a:r>
          </a:p>
          <a:p>
            <a:pPr algn="l"/>
            <a:r>
              <a:rPr lang="en-US" sz="3600" dirty="0">
                <a:latin typeface="Gill Sans"/>
                <a:cs typeface="Gill Sans"/>
              </a:rPr>
              <a:t>Kinder Scout, Peak District</a:t>
            </a:r>
          </a:p>
        </p:txBody>
      </p:sp>
      <p:pic>
        <p:nvPicPr>
          <p:cNvPr id="16" name="Picture 15" descr="SD_FINAL LOGO.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99215" y="378500"/>
            <a:ext cx="2019424" cy="599677"/>
          </a:xfrm>
          <a:prstGeom prst="rect">
            <a:avLst/>
          </a:prstGeom>
        </p:spPr>
      </p:pic>
      <p:pic>
        <p:nvPicPr>
          <p:cNvPr id="3" name="Picture 2" descr="Image result for kinder scout peak district national park">
            <a:extLst>
              <a:ext uri="{FF2B5EF4-FFF2-40B4-BE49-F238E27FC236}">
                <a16:creationId xmlns:a16="http://schemas.microsoft.com/office/drawing/2014/main" id="{0A4A34FA-19F1-BBE1-F896-CC096BD2811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13972" y="2531027"/>
            <a:ext cx="4987454" cy="3224161"/>
          </a:xfrm>
          <a:prstGeom prst="rect">
            <a:avLst/>
          </a:prstGeom>
          <a:noFill/>
          <a:ln>
            <a:solidFill>
              <a:schemeClr val="tx1"/>
            </a:solidFill>
          </a:ln>
        </p:spPr>
      </p:pic>
      <p:pic>
        <p:nvPicPr>
          <p:cNvPr id="10" name="Picture 9" descr="Image result for benny rothman quote"/>
          <p:cNvPicPr/>
          <p:nvPr/>
        </p:nvPicPr>
        <p:blipFill>
          <a:blip r:embed="rId6">
            <a:extLst>
              <a:ext uri="{28A0092B-C50C-407E-A947-70E740481C1C}">
                <a14:useLocalDpi xmlns:a14="http://schemas.microsoft.com/office/drawing/2010/main" val="0"/>
              </a:ext>
            </a:extLst>
          </a:blip>
          <a:srcRect/>
          <a:stretch>
            <a:fillRect/>
          </a:stretch>
        </p:blipFill>
        <p:spPr bwMode="auto">
          <a:xfrm>
            <a:off x="623928" y="1786337"/>
            <a:ext cx="4393199" cy="3072266"/>
          </a:xfrm>
          <a:prstGeom prst="rect">
            <a:avLst/>
          </a:prstGeom>
          <a:noFill/>
          <a:ln>
            <a:solidFill>
              <a:schemeClr val="tx1"/>
            </a:solidFill>
          </a:ln>
        </p:spPr>
      </p:pic>
      <p:sp>
        <p:nvSpPr>
          <p:cNvPr id="6" name="TextBox 5">
            <a:extLst>
              <a:ext uri="{FF2B5EF4-FFF2-40B4-BE49-F238E27FC236}">
                <a16:creationId xmlns:a16="http://schemas.microsoft.com/office/drawing/2014/main" id="{6058791A-7F8C-761E-6723-1538AD300FD1}"/>
              </a:ext>
            </a:extLst>
          </p:cNvPr>
          <p:cNvSpPr txBox="1"/>
          <p:nvPr/>
        </p:nvSpPr>
        <p:spPr>
          <a:xfrm>
            <a:off x="102358" y="5020391"/>
            <a:ext cx="3369040" cy="646331"/>
          </a:xfrm>
          <a:prstGeom prst="rect">
            <a:avLst/>
          </a:prstGeom>
          <a:noFill/>
        </p:spPr>
        <p:txBody>
          <a:bodyPr wrap="square">
            <a:spAutoFit/>
          </a:bodyPr>
          <a:lstStyle/>
          <a:p>
            <a:pPr algn="ctr"/>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National Parks and Access to the Countryside Act in 1949</a:t>
            </a:r>
            <a:endParaRPr lang="en-GB" dirty="0"/>
          </a:p>
        </p:txBody>
      </p:sp>
    </p:spTree>
    <p:extLst>
      <p:ext uri="{BB962C8B-B14F-4D97-AF65-F5344CB8AC3E}">
        <p14:creationId xmlns:p14="http://schemas.microsoft.com/office/powerpoint/2010/main" val="149053427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D_footer_2.jpg"/>
          <p:cNvPicPr>
            <a:picLocks noChangeAspect="1"/>
          </p:cNvPicPr>
          <p:nvPr/>
        </p:nvPicPr>
        <p:blipFill rotWithShape="1">
          <a:blip r:embed="rId3" cstate="screen">
            <a:extLst>
              <a:ext uri="{28A0092B-C50C-407E-A947-70E740481C1C}">
                <a14:useLocalDpi xmlns:a14="http://schemas.microsoft.com/office/drawing/2010/main"/>
              </a:ext>
            </a:extLst>
          </a:blip>
          <a:srcRect l="-1"/>
          <a:stretch/>
        </p:blipFill>
        <p:spPr>
          <a:xfrm>
            <a:off x="0" y="5680316"/>
            <a:ext cx="9144000" cy="1177186"/>
          </a:xfrm>
          <a:prstGeom prst="rect">
            <a:avLst/>
          </a:prstGeom>
        </p:spPr>
      </p:pic>
      <p:sp>
        <p:nvSpPr>
          <p:cNvPr id="2" name="TextBox 1"/>
          <p:cNvSpPr txBox="1"/>
          <p:nvPr/>
        </p:nvSpPr>
        <p:spPr>
          <a:xfrm>
            <a:off x="342574" y="683717"/>
            <a:ext cx="6792984" cy="369332"/>
          </a:xfrm>
          <a:prstGeom prst="rect">
            <a:avLst/>
          </a:prstGeom>
          <a:noFill/>
        </p:spPr>
        <p:txBody>
          <a:bodyPr wrap="square" rtlCol="0">
            <a:spAutoFit/>
          </a:bodyPr>
          <a:lstStyle/>
          <a:p>
            <a:endParaRPr lang="en-US" dirty="0"/>
          </a:p>
        </p:txBody>
      </p:sp>
      <p:sp>
        <p:nvSpPr>
          <p:cNvPr id="7" name="Title 1"/>
          <p:cNvSpPr txBox="1">
            <a:spLocks/>
          </p:cNvSpPr>
          <p:nvPr/>
        </p:nvSpPr>
        <p:spPr>
          <a:xfrm>
            <a:off x="293504" y="320140"/>
            <a:ext cx="6792984" cy="1143000"/>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dirty="0">
                <a:latin typeface="Gill Sans"/>
                <a:cs typeface="Gill Sans"/>
              </a:rPr>
              <a:t>Who looks after the National Parks? </a:t>
            </a:r>
          </a:p>
        </p:txBody>
      </p:sp>
      <p:pic>
        <p:nvPicPr>
          <p:cNvPr id="16" name="Picture 15" descr="SD_FINAL LOGO.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99215" y="378500"/>
            <a:ext cx="2019424" cy="599677"/>
          </a:xfrm>
          <a:prstGeom prst="rect">
            <a:avLst/>
          </a:prstGeom>
        </p:spPr>
      </p:pic>
      <p:pic>
        <p:nvPicPr>
          <p:cNvPr id="3" name="Picture 2">
            <a:extLst>
              <a:ext uri="{FF2B5EF4-FFF2-40B4-BE49-F238E27FC236}">
                <a16:creationId xmlns:a16="http://schemas.microsoft.com/office/drawing/2014/main" id="{05290BE0-3AFA-8095-BB58-8F5F8494097B}"/>
              </a:ext>
            </a:extLst>
          </p:cNvPr>
          <p:cNvPicPr>
            <a:picLocks noChangeAspect="1"/>
          </p:cNvPicPr>
          <p:nvPr/>
        </p:nvPicPr>
        <p:blipFill>
          <a:blip r:embed="rId5"/>
          <a:stretch>
            <a:fillRect/>
          </a:stretch>
        </p:blipFill>
        <p:spPr>
          <a:xfrm>
            <a:off x="342574" y="1768356"/>
            <a:ext cx="2301602" cy="1534401"/>
          </a:xfrm>
          <a:prstGeom prst="rect">
            <a:avLst/>
          </a:prstGeom>
        </p:spPr>
      </p:pic>
      <p:pic>
        <p:nvPicPr>
          <p:cNvPr id="5" name="Picture 4">
            <a:extLst>
              <a:ext uri="{FF2B5EF4-FFF2-40B4-BE49-F238E27FC236}">
                <a16:creationId xmlns:a16="http://schemas.microsoft.com/office/drawing/2014/main" id="{6820C1F0-5C3D-82C3-8591-7ED57B73B815}"/>
              </a:ext>
            </a:extLst>
          </p:cNvPr>
          <p:cNvPicPr>
            <a:picLocks noChangeAspect="1"/>
          </p:cNvPicPr>
          <p:nvPr/>
        </p:nvPicPr>
        <p:blipFill>
          <a:blip r:embed="rId6"/>
          <a:stretch>
            <a:fillRect/>
          </a:stretch>
        </p:blipFill>
        <p:spPr>
          <a:xfrm>
            <a:off x="3307079" y="1741058"/>
            <a:ext cx="2301602" cy="1534401"/>
          </a:xfrm>
          <a:prstGeom prst="rect">
            <a:avLst/>
          </a:prstGeom>
        </p:spPr>
      </p:pic>
      <p:sp>
        <p:nvSpPr>
          <p:cNvPr id="6" name="TextBox 5">
            <a:extLst>
              <a:ext uri="{FF2B5EF4-FFF2-40B4-BE49-F238E27FC236}">
                <a16:creationId xmlns:a16="http://schemas.microsoft.com/office/drawing/2014/main" id="{C7A8E5C7-AB06-269F-C107-925B9993AC44}"/>
              </a:ext>
            </a:extLst>
          </p:cNvPr>
          <p:cNvSpPr txBox="1"/>
          <p:nvPr/>
        </p:nvSpPr>
        <p:spPr>
          <a:xfrm>
            <a:off x="293504" y="3352790"/>
            <a:ext cx="2301602" cy="400110"/>
          </a:xfrm>
          <a:prstGeom prst="rect">
            <a:avLst/>
          </a:prstGeom>
          <a:noFill/>
        </p:spPr>
        <p:txBody>
          <a:bodyPr wrap="square" rtlCol="0">
            <a:spAutoFit/>
          </a:bodyPr>
          <a:lstStyle/>
          <a:p>
            <a:pPr algn="ctr"/>
            <a:r>
              <a:rPr lang="en-GB" sz="2000" b="1" dirty="0"/>
              <a:t>Rangers</a:t>
            </a:r>
            <a:endParaRPr lang="en-GB" b="1" dirty="0"/>
          </a:p>
        </p:txBody>
      </p:sp>
      <p:sp>
        <p:nvSpPr>
          <p:cNvPr id="8" name="TextBox 7">
            <a:extLst>
              <a:ext uri="{FF2B5EF4-FFF2-40B4-BE49-F238E27FC236}">
                <a16:creationId xmlns:a16="http://schemas.microsoft.com/office/drawing/2014/main" id="{B7817D51-12AC-373D-E467-2CBB77C627C8}"/>
              </a:ext>
            </a:extLst>
          </p:cNvPr>
          <p:cNvSpPr txBox="1"/>
          <p:nvPr/>
        </p:nvSpPr>
        <p:spPr>
          <a:xfrm>
            <a:off x="3282544" y="3316170"/>
            <a:ext cx="2301602" cy="400110"/>
          </a:xfrm>
          <a:prstGeom prst="rect">
            <a:avLst/>
          </a:prstGeom>
          <a:noFill/>
        </p:spPr>
        <p:txBody>
          <a:bodyPr wrap="square" rtlCol="0">
            <a:spAutoFit/>
          </a:bodyPr>
          <a:lstStyle/>
          <a:p>
            <a:pPr algn="ctr"/>
            <a:r>
              <a:rPr lang="en-GB" sz="2000" b="1" dirty="0"/>
              <a:t>Volunteers</a:t>
            </a:r>
            <a:endParaRPr lang="en-GB" b="1" dirty="0"/>
          </a:p>
        </p:txBody>
      </p:sp>
      <p:pic>
        <p:nvPicPr>
          <p:cNvPr id="9" name="Picture 8">
            <a:extLst>
              <a:ext uri="{FF2B5EF4-FFF2-40B4-BE49-F238E27FC236}">
                <a16:creationId xmlns:a16="http://schemas.microsoft.com/office/drawing/2014/main" id="{7CB4F94A-2714-CC3C-7BC2-69B764C213FA}"/>
              </a:ext>
            </a:extLst>
          </p:cNvPr>
          <p:cNvPicPr>
            <a:picLocks noChangeAspect="1"/>
          </p:cNvPicPr>
          <p:nvPr/>
        </p:nvPicPr>
        <p:blipFill>
          <a:blip r:embed="rId7"/>
          <a:stretch>
            <a:fillRect/>
          </a:stretch>
        </p:blipFill>
        <p:spPr>
          <a:xfrm>
            <a:off x="6271585" y="1741058"/>
            <a:ext cx="2301601" cy="1534401"/>
          </a:xfrm>
          <a:prstGeom prst="rect">
            <a:avLst/>
          </a:prstGeom>
        </p:spPr>
      </p:pic>
      <p:sp>
        <p:nvSpPr>
          <p:cNvPr id="10" name="TextBox 9">
            <a:extLst>
              <a:ext uri="{FF2B5EF4-FFF2-40B4-BE49-F238E27FC236}">
                <a16:creationId xmlns:a16="http://schemas.microsoft.com/office/drawing/2014/main" id="{CCC64FD1-8A67-14C8-E842-FD67B62DF325}"/>
              </a:ext>
            </a:extLst>
          </p:cNvPr>
          <p:cNvSpPr txBox="1"/>
          <p:nvPr/>
        </p:nvSpPr>
        <p:spPr>
          <a:xfrm>
            <a:off x="6271584" y="3352790"/>
            <a:ext cx="2301602" cy="400110"/>
          </a:xfrm>
          <a:prstGeom prst="rect">
            <a:avLst/>
          </a:prstGeom>
          <a:noFill/>
        </p:spPr>
        <p:txBody>
          <a:bodyPr wrap="square" rtlCol="0">
            <a:spAutoFit/>
          </a:bodyPr>
          <a:lstStyle/>
          <a:p>
            <a:pPr algn="ctr"/>
            <a:r>
              <a:rPr lang="en-GB" sz="2000" b="1" dirty="0"/>
              <a:t>YOU!</a:t>
            </a:r>
            <a:endParaRPr lang="en-GB" b="1" dirty="0"/>
          </a:p>
        </p:txBody>
      </p:sp>
      <p:sp>
        <p:nvSpPr>
          <p:cNvPr id="11" name="TextBox 10">
            <a:extLst>
              <a:ext uri="{FF2B5EF4-FFF2-40B4-BE49-F238E27FC236}">
                <a16:creationId xmlns:a16="http://schemas.microsoft.com/office/drawing/2014/main" id="{57CACB73-AEB7-4BC7-81B8-A769A589D7EE}"/>
              </a:ext>
            </a:extLst>
          </p:cNvPr>
          <p:cNvSpPr txBox="1"/>
          <p:nvPr/>
        </p:nvSpPr>
        <p:spPr>
          <a:xfrm>
            <a:off x="342574" y="4203510"/>
            <a:ext cx="8514823" cy="1200329"/>
          </a:xfrm>
          <a:prstGeom prst="rect">
            <a:avLst/>
          </a:prstGeom>
          <a:noFill/>
        </p:spPr>
        <p:txBody>
          <a:bodyPr wrap="square" rtlCol="0">
            <a:spAutoFit/>
          </a:bodyPr>
          <a:lstStyle/>
          <a:p>
            <a:pPr algn="ctr"/>
            <a:r>
              <a:rPr lang="en-GB" sz="2400" dirty="0">
                <a:solidFill>
                  <a:schemeClr val="accent1"/>
                </a:solidFill>
              </a:rPr>
              <a:t>What might you be able to do to support the land, wildlife and history that exists in the South Downs National Park for years to come? </a:t>
            </a:r>
          </a:p>
        </p:txBody>
      </p:sp>
    </p:spTree>
    <p:extLst>
      <p:ext uri="{BB962C8B-B14F-4D97-AF65-F5344CB8AC3E}">
        <p14:creationId xmlns:p14="http://schemas.microsoft.com/office/powerpoint/2010/main" val="246642781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2574" y="683717"/>
            <a:ext cx="6792984" cy="369332"/>
          </a:xfrm>
          <a:prstGeom prst="rect">
            <a:avLst/>
          </a:prstGeom>
          <a:noFill/>
        </p:spPr>
        <p:txBody>
          <a:bodyPr wrap="square" rtlCol="0">
            <a:spAutoFit/>
          </a:bodyPr>
          <a:lstStyle/>
          <a:p>
            <a:endParaRPr lang="en-US" dirty="0"/>
          </a:p>
        </p:txBody>
      </p:sp>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182" y="-73891"/>
            <a:ext cx="9180946" cy="6931891"/>
          </a:xfrm>
          <a:prstGeom prst="rect">
            <a:avLst/>
          </a:prstGeom>
        </p:spPr>
      </p:pic>
      <p:pic>
        <p:nvPicPr>
          <p:cNvPr id="3" name="Picture 2"/>
          <p:cNvPicPr>
            <a:picLocks noChangeAspect="1"/>
          </p:cNvPicPr>
          <p:nvPr/>
        </p:nvPicPr>
        <p:blipFill>
          <a:blip r:embed="rId4"/>
          <a:stretch>
            <a:fillRect/>
          </a:stretch>
        </p:blipFill>
        <p:spPr>
          <a:xfrm rot="20719368">
            <a:off x="677043" y="2401456"/>
            <a:ext cx="7226221" cy="2263953"/>
          </a:xfrm>
          <a:prstGeom prst="rect">
            <a:avLst/>
          </a:prstGeom>
        </p:spPr>
      </p:pic>
    </p:spTree>
    <p:extLst>
      <p:ext uri="{BB962C8B-B14F-4D97-AF65-F5344CB8AC3E}">
        <p14:creationId xmlns:p14="http://schemas.microsoft.com/office/powerpoint/2010/main" val="3750054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D_footer_2.jpg"/>
          <p:cNvPicPr>
            <a:picLocks noChangeAspect="1"/>
          </p:cNvPicPr>
          <p:nvPr/>
        </p:nvPicPr>
        <p:blipFill rotWithShape="1">
          <a:blip r:embed="rId3" cstate="screen">
            <a:extLst>
              <a:ext uri="{28A0092B-C50C-407E-A947-70E740481C1C}">
                <a14:useLocalDpi xmlns:a14="http://schemas.microsoft.com/office/drawing/2010/main"/>
              </a:ext>
            </a:extLst>
          </a:blip>
          <a:srcRect l="-1"/>
          <a:stretch/>
        </p:blipFill>
        <p:spPr>
          <a:xfrm>
            <a:off x="0" y="5680316"/>
            <a:ext cx="9144000" cy="1177186"/>
          </a:xfrm>
          <a:prstGeom prst="rect">
            <a:avLst/>
          </a:prstGeom>
        </p:spPr>
      </p:pic>
      <p:sp>
        <p:nvSpPr>
          <p:cNvPr id="2" name="TextBox 1"/>
          <p:cNvSpPr txBox="1"/>
          <p:nvPr/>
        </p:nvSpPr>
        <p:spPr>
          <a:xfrm>
            <a:off x="342574" y="683717"/>
            <a:ext cx="6792984" cy="369332"/>
          </a:xfrm>
          <a:prstGeom prst="rect">
            <a:avLst/>
          </a:prstGeom>
          <a:noFill/>
        </p:spPr>
        <p:txBody>
          <a:bodyPr wrap="square" rtlCol="0">
            <a:spAutoFit/>
          </a:bodyPr>
          <a:lstStyle/>
          <a:p>
            <a:endParaRPr lang="en-US" dirty="0"/>
          </a:p>
        </p:txBody>
      </p:sp>
      <p:sp>
        <p:nvSpPr>
          <p:cNvPr id="7" name="Title 1"/>
          <p:cNvSpPr txBox="1">
            <a:spLocks/>
          </p:cNvSpPr>
          <p:nvPr/>
        </p:nvSpPr>
        <p:spPr>
          <a:xfrm>
            <a:off x="457199" y="332656"/>
            <a:ext cx="5601855" cy="1143000"/>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dirty="0">
                <a:latin typeface="Gill Sans"/>
                <a:cs typeface="Gill Sans"/>
              </a:rPr>
              <a:t>We want nature everywhere, for everyone!</a:t>
            </a:r>
          </a:p>
        </p:txBody>
      </p:sp>
      <p:sp>
        <p:nvSpPr>
          <p:cNvPr id="9" name="Content Placeholder 2"/>
          <p:cNvSpPr>
            <a:spLocks noGrp="1"/>
          </p:cNvSpPr>
          <p:nvPr/>
        </p:nvSpPr>
        <p:spPr>
          <a:xfrm>
            <a:off x="457198" y="1404110"/>
            <a:ext cx="4783017" cy="4416398"/>
          </a:xfrm>
          <a:prstGeom prst="rect">
            <a:avLst/>
          </a:prstGeom>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GB" sz="1600" kern="1200" dirty="0">
              <a:cs typeface="Gill Sans"/>
            </a:endParaRPr>
          </a:p>
          <a:p>
            <a:pPr marL="0" indent="0">
              <a:buNone/>
            </a:pPr>
            <a:endParaRPr lang="en-GB" sz="1600" kern="1200" dirty="0">
              <a:solidFill>
                <a:schemeClr val="accent3">
                  <a:lumMod val="50000"/>
                </a:schemeClr>
              </a:solidFill>
            </a:endParaRPr>
          </a:p>
        </p:txBody>
      </p:sp>
      <p:pic>
        <p:nvPicPr>
          <p:cNvPr id="8" name="Picture 7"/>
          <p:cNvPicPr>
            <a:picLocks noChangeAspect="1"/>
          </p:cNvPicPr>
          <p:nvPr/>
        </p:nvPicPr>
        <p:blipFill>
          <a:blip r:embed="rId4"/>
          <a:stretch>
            <a:fillRect/>
          </a:stretch>
        </p:blipFill>
        <p:spPr>
          <a:xfrm>
            <a:off x="6541829" y="199043"/>
            <a:ext cx="2341067" cy="969348"/>
          </a:xfrm>
          <a:prstGeom prst="rect">
            <a:avLst/>
          </a:prstGeom>
        </p:spPr>
      </p:pic>
      <p:grpSp>
        <p:nvGrpSpPr>
          <p:cNvPr id="11" name="Group 10"/>
          <p:cNvGrpSpPr/>
          <p:nvPr/>
        </p:nvGrpSpPr>
        <p:grpSpPr>
          <a:xfrm>
            <a:off x="4087957" y="3914710"/>
            <a:ext cx="4514850" cy="1590075"/>
            <a:chOff x="4087957" y="3914710"/>
            <a:chExt cx="4514850" cy="1590075"/>
          </a:xfrm>
        </p:grpSpPr>
        <p:pic>
          <p:nvPicPr>
            <p:cNvPr id="5" name="Picture 4"/>
            <p:cNvPicPr>
              <a:picLocks noChangeAspect="1"/>
            </p:cNvPicPr>
            <p:nvPr/>
          </p:nvPicPr>
          <p:blipFill>
            <a:blip r:embed="rId5"/>
            <a:stretch>
              <a:fillRect/>
            </a:stretch>
          </p:blipFill>
          <p:spPr>
            <a:xfrm>
              <a:off x="4087957" y="4409410"/>
              <a:ext cx="4514850" cy="1095375"/>
            </a:xfrm>
            <a:prstGeom prst="rect">
              <a:avLst/>
            </a:prstGeom>
          </p:spPr>
        </p:pic>
        <p:sp>
          <p:nvSpPr>
            <p:cNvPr id="6" name="TextBox 5"/>
            <p:cNvSpPr txBox="1"/>
            <p:nvPr/>
          </p:nvSpPr>
          <p:spPr>
            <a:xfrm>
              <a:off x="5134706" y="3914710"/>
              <a:ext cx="2946400" cy="369332"/>
            </a:xfrm>
            <a:prstGeom prst="rect">
              <a:avLst/>
            </a:prstGeom>
            <a:noFill/>
          </p:spPr>
          <p:txBody>
            <a:bodyPr wrap="square" rtlCol="0">
              <a:spAutoFit/>
            </a:bodyPr>
            <a:lstStyle/>
            <a:p>
              <a:r>
                <a:rPr lang="en-GB" dirty="0"/>
                <a:t>21,000 football pitches!</a:t>
              </a:r>
            </a:p>
          </p:txBody>
        </p:sp>
      </p:grpSp>
      <p:pic>
        <p:nvPicPr>
          <p:cNvPr id="10"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2365" y="1803076"/>
            <a:ext cx="6151419" cy="1936104"/>
          </a:xfrm>
          <a:prstGeom prst="rect">
            <a:avLst/>
          </a:prstGeom>
        </p:spPr>
      </p:pic>
    </p:spTree>
    <p:extLst>
      <p:ext uri="{BB962C8B-B14F-4D97-AF65-F5344CB8AC3E}">
        <p14:creationId xmlns:p14="http://schemas.microsoft.com/office/powerpoint/2010/main" val="2286515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324803"/>
            <a:ext cx="9144000" cy="5887111"/>
          </a:xfrm>
          <a:prstGeom prst="rect">
            <a:avLst/>
          </a:prstGeom>
        </p:spPr>
      </p:pic>
      <p:sp>
        <p:nvSpPr>
          <p:cNvPr id="2" name="TextBox 1"/>
          <p:cNvSpPr txBox="1"/>
          <p:nvPr/>
        </p:nvSpPr>
        <p:spPr>
          <a:xfrm>
            <a:off x="342574" y="683717"/>
            <a:ext cx="6792984" cy="369332"/>
          </a:xfrm>
          <a:prstGeom prst="rect">
            <a:avLst/>
          </a:prstGeom>
          <a:noFill/>
        </p:spPr>
        <p:txBody>
          <a:bodyPr wrap="square" rtlCol="0">
            <a:spAutoFit/>
          </a:bodyPr>
          <a:lstStyle/>
          <a:p>
            <a:endParaRPr lang="en-US" dirty="0"/>
          </a:p>
        </p:txBody>
      </p:sp>
      <p:sp>
        <p:nvSpPr>
          <p:cNvPr id="7" name="Title 1"/>
          <p:cNvSpPr txBox="1">
            <a:spLocks/>
          </p:cNvSpPr>
          <p:nvPr/>
        </p:nvSpPr>
        <p:spPr>
          <a:xfrm>
            <a:off x="2675031" y="1557930"/>
            <a:ext cx="4042846" cy="152309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6000" dirty="0">
                <a:latin typeface="Gill Sans"/>
                <a:cs typeface="Gill Sans"/>
              </a:rPr>
              <a:t>Thank you!</a:t>
            </a:r>
          </a:p>
        </p:txBody>
      </p:sp>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05800" y="176808"/>
            <a:ext cx="2338200" cy="969498"/>
          </a:xfrm>
          <a:prstGeom prst="rect">
            <a:avLst/>
          </a:prstGeom>
        </p:spPr>
      </p:pic>
    </p:spTree>
    <p:extLst>
      <p:ext uri="{BB962C8B-B14F-4D97-AF65-F5344CB8AC3E}">
        <p14:creationId xmlns:p14="http://schemas.microsoft.com/office/powerpoint/2010/main" val="3146216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D_footer_2.jpg">
            <a:extLst>
              <a:ext uri="{FF2B5EF4-FFF2-40B4-BE49-F238E27FC236}">
                <a16:creationId xmlns:a16="http://schemas.microsoft.com/office/drawing/2014/main" id="{D98E3141-E9B2-94EE-6D9C-1799B11BFAC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
          <a:stretch/>
        </p:blipFill>
        <p:spPr>
          <a:xfrm>
            <a:off x="0" y="5680316"/>
            <a:ext cx="9144000" cy="1177186"/>
          </a:xfrm>
          <a:prstGeom prst="rect">
            <a:avLst/>
          </a:prstGeom>
        </p:spPr>
      </p:pic>
      <p:grpSp>
        <p:nvGrpSpPr>
          <p:cNvPr id="2" name="Group 1">
            <a:extLst>
              <a:ext uri="{FF2B5EF4-FFF2-40B4-BE49-F238E27FC236}">
                <a16:creationId xmlns:a16="http://schemas.microsoft.com/office/drawing/2014/main" id="{BA278F08-89D1-DDA9-087F-AEA482FAD7C7}"/>
              </a:ext>
            </a:extLst>
          </p:cNvPr>
          <p:cNvGrpSpPr/>
          <p:nvPr/>
        </p:nvGrpSpPr>
        <p:grpSpPr>
          <a:xfrm>
            <a:off x="486902" y="2686741"/>
            <a:ext cx="8170196" cy="3068480"/>
            <a:chOff x="344912" y="2349733"/>
            <a:chExt cx="8371194" cy="4186105"/>
          </a:xfrm>
        </p:grpSpPr>
        <p:pic>
          <p:nvPicPr>
            <p:cNvPr id="4" name="Picture 3"/>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070873" y="4545902"/>
              <a:ext cx="2645233" cy="1983924"/>
            </a:xfrm>
            <a:prstGeom prst="rect">
              <a:avLst/>
            </a:prstGeom>
            <a:ln>
              <a:solidFill>
                <a:schemeClr val="tx1"/>
              </a:solidFill>
            </a:ln>
          </p:spPr>
        </p:pic>
        <p:pic>
          <p:nvPicPr>
            <p:cNvPr id="5" name="Picture 4"/>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44912" y="4551033"/>
              <a:ext cx="2631551" cy="1973663"/>
            </a:xfrm>
            <a:prstGeom prst="rect">
              <a:avLst/>
            </a:prstGeom>
            <a:ln>
              <a:solidFill>
                <a:schemeClr val="tx1"/>
              </a:solidFill>
            </a:ln>
          </p:spPr>
        </p:pic>
        <p:pic>
          <p:nvPicPr>
            <p:cNvPr id="10" name="Picture 9"/>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255328" y="2349733"/>
              <a:ext cx="2625408" cy="1969056"/>
            </a:xfrm>
            <a:prstGeom prst="rect">
              <a:avLst/>
            </a:prstGeom>
            <a:ln>
              <a:solidFill>
                <a:schemeClr val="tx1"/>
              </a:solidFill>
            </a:ln>
          </p:spPr>
        </p:pic>
        <p:pic>
          <p:nvPicPr>
            <p:cNvPr id="11" name="Picture 10"/>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352844" y="2372912"/>
              <a:ext cx="2623620" cy="1967715"/>
            </a:xfrm>
            <a:prstGeom prst="rect">
              <a:avLst/>
            </a:prstGeom>
            <a:ln>
              <a:solidFill>
                <a:schemeClr val="tx1"/>
              </a:solidFill>
            </a:ln>
          </p:spPr>
        </p:pic>
        <p:pic>
          <p:nvPicPr>
            <p:cNvPr id="12" name="Picture 11"/>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6104430" y="2387899"/>
              <a:ext cx="2611676" cy="1958757"/>
            </a:xfrm>
            <a:prstGeom prst="rect">
              <a:avLst/>
            </a:prstGeom>
            <a:ln>
              <a:solidFill>
                <a:schemeClr val="tx1"/>
              </a:solidFill>
            </a:ln>
          </p:spPr>
        </p:pic>
        <p:pic>
          <p:nvPicPr>
            <p:cNvPr id="14" name="Picture 13"/>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3217831" y="4551033"/>
              <a:ext cx="2645233" cy="1984805"/>
            </a:xfrm>
            <a:prstGeom prst="rect">
              <a:avLst/>
            </a:prstGeom>
          </p:spPr>
        </p:pic>
      </p:grpSp>
      <p:sp>
        <p:nvSpPr>
          <p:cNvPr id="6" name="Title 1">
            <a:extLst>
              <a:ext uri="{FF2B5EF4-FFF2-40B4-BE49-F238E27FC236}">
                <a16:creationId xmlns:a16="http://schemas.microsoft.com/office/drawing/2014/main" id="{83275936-11CA-BE93-4766-CC05883210EF}"/>
              </a:ext>
            </a:extLst>
          </p:cNvPr>
          <p:cNvSpPr txBox="1">
            <a:spLocks/>
          </p:cNvSpPr>
          <p:nvPr/>
        </p:nvSpPr>
        <p:spPr>
          <a:xfrm>
            <a:off x="342574" y="1181790"/>
            <a:ext cx="8801426" cy="1143000"/>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a:latin typeface="Gill Sans"/>
                <a:cs typeface="Gill Sans"/>
              </a:rPr>
              <a:t>Lets find out more about the SDNP – can you spot three things to tell me about? </a:t>
            </a:r>
          </a:p>
        </p:txBody>
      </p:sp>
      <p:pic>
        <p:nvPicPr>
          <p:cNvPr id="8" name="Picture 7" descr="SD_FINAL LOGO.jpg">
            <a:extLst>
              <a:ext uri="{FF2B5EF4-FFF2-40B4-BE49-F238E27FC236}">
                <a16:creationId xmlns:a16="http://schemas.microsoft.com/office/drawing/2014/main" id="{787E2AAF-69F3-F19A-F9FD-2D5669244CC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699215" y="378500"/>
            <a:ext cx="2019424" cy="599677"/>
          </a:xfrm>
          <a:prstGeom prst="rect">
            <a:avLst/>
          </a:prstGeom>
        </p:spPr>
      </p:pic>
    </p:spTree>
    <p:extLst>
      <p:ext uri="{BB962C8B-B14F-4D97-AF65-F5344CB8AC3E}">
        <p14:creationId xmlns:p14="http://schemas.microsoft.com/office/powerpoint/2010/main" val="30957656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1294</TotalTime>
  <Words>1200</Words>
  <Application>Microsoft Office PowerPoint</Application>
  <PresentationFormat>On-screen Show (4:3)</PresentationFormat>
  <Paragraphs>166</Paragraphs>
  <Slides>83</Slides>
  <Notes>77</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83</vt:i4>
      </vt:variant>
    </vt:vector>
  </HeadingPairs>
  <TitlesOfParts>
    <vt:vector size="90" baseType="lpstr">
      <vt:lpstr>Arial</vt:lpstr>
      <vt:lpstr>Cabin</vt:lpstr>
      <vt:lpstr>Calibri</vt:lpstr>
      <vt:lpstr>Gill Sans</vt:lpstr>
      <vt:lpstr>Gill Sans MT</vt:lpstr>
      <vt:lpstr>Martel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South Downs National Park Authority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Stephen Sibbald</dc:creator>
  <cp:lastModifiedBy>Emma Bruce</cp:lastModifiedBy>
  <cp:revision>180</cp:revision>
  <dcterms:created xsi:type="dcterms:W3CDTF">2014-10-09T08:15:51Z</dcterms:created>
  <dcterms:modified xsi:type="dcterms:W3CDTF">2024-08-19T09:52:49Z</dcterms:modified>
</cp:coreProperties>
</file>