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96" r:id="rId3"/>
    <p:sldId id="293" r:id="rId4"/>
    <p:sldId id="292" r:id="rId5"/>
    <p:sldId id="295" r:id="rId6"/>
    <p:sldId id="294" r:id="rId7"/>
    <p:sldId id="297" r:id="rId8"/>
    <p:sldId id="274" r:id="rId9"/>
    <p:sldId id="300" r:id="rId10"/>
    <p:sldId id="303" r:id="rId11"/>
    <p:sldId id="302" r:id="rId12"/>
    <p:sldId id="304" r:id="rId13"/>
    <p:sldId id="275" r:id="rId14"/>
    <p:sldId id="263" r:id="rId15"/>
    <p:sldId id="276" r:id="rId16"/>
    <p:sldId id="305" r:id="rId17"/>
    <p:sldId id="287" r:id="rId18"/>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DBDB"/>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87" d="100"/>
          <a:sy n="87" d="100"/>
        </p:scale>
        <p:origin x="103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CB8E1B57-3157-42B6-80FE-F18FA4E7377F}" type="datetimeFigureOut">
              <a:rPr lang="en-GB" smtClean="0"/>
              <a:t>16/07/2019</a:t>
            </a:fld>
            <a:endParaRPr lang="en-GB"/>
          </a:p>
        </p:txBody>
      </p:sp>
      <p:sp>
        <p:nvSpPr>
          <p:cNvPr id="4" name="Slide Image Placeholder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4FFB481-C236-461E-AC42-DD87F43BEA41}" type="slidenum">
              <a:rPr lang="en-GB" smtClean="0"/>
              <a:t>‹#›</a:t>
            </a:fld>
            <a:endParaRPr lang="en-GB"/>
          </a:p>
        </p:txBody>
      </p:sp>
    </p:spTree>
    <p:extLst>
      <p:ext uri="{BB962C8B-B14F-4D97-AF65-F5344CB8AC3E}">
        <p14:creationId xmlns:p14="http://schemas.microsoft.com/office/powerpoint/2010/main" val="34011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279525"/>
            <a:ext cx="4606925" cy="34544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FFB481-C236-461E-AC42-DD87F43BEA41}" type="slidenum">
              <a:rPr lang="en-GB" smtClean="0"/>
              <a:t>10</a:t>
            </a:fld>
            <a:endParaRPr lang="en-GB"/>
          </a:p>
        </p:txBody>
      </p:sp>
    </p:spTree>
    <p:extLst>
      <p:ext uri="{BB962C8B-B14F-4D97-AF65-F5344CB8AC3E}">
        <p14:creationId xmlns:p14="http://schemas.microsoft.com/office/powerpoint/2010/main" val="3836561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279525"/>
            <a:ext cx="4606925" cy="34544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FFB481-C236-461E-AC42-DD87F43BEA41}" type="slidenum">
              <a:rPr lang="en-GB" smtClean="0"/>
              <a:t>13</a:t>
            </a:fld>
            <a:endParaRPr lang="en-GB"/>
          </a:p>
        </p:txBody>
      </p:sp>
    </p:spTree>
    <p:extLst>
      <p:ext uri="{BB962C8B-B14F-4D97-AF65-F5344CB8AC3E}">
        <p14:creationId xmlns:p14="http://schemas.microsoft.com/office/powerpoint/2010/main" val="1387576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279525"/>
            <a:ext cx="4606925" cy="3454400"/>
          </a:xfrm>
        </p:spPr>
      </p:sp>
      <p:sp>
        <p:nvSpPr>
          <p:cNvPr id="3" name="Notes Placeholder 2"/>
          <p:cNvSpPr>
            <a:spLocks noGrp="1"/>
          </p:cNvSpPr>
          <p:nvPr>
            <p:ph type="body" idx="1"/>
          </p:nvPr>
        </p:nvSpPr>
        <p:spPr/>
        <p:txBody>
          <a:bodyPr/>
          <a:lstStyle/>
          <a:p>
            <a:pPr defTabSz="990478">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94FFB481-C236-461E-AC42-DD87F43BEA41}" type="slidenum">
              <a:rPr lang="en-GB" smtClean="0"/>
              <a:t>16</a:t>
            </a:fld>
            <a:endParaRPr lang="en-GB"/>
          </a:p>
        </p:txBody>
      </p:sp>
    </p:spTree>
    <p:extLst>
      <p:ext uri="{BB962C8B-B14F-4D97-AF65-F5344CB8AC3E}">
        <p14:creationId xmlns:p14="http://schemas.microsoft.com/office/powerpoint/2010/main" val="740742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1A376EA-EE3C-4042-A61C-B05AC29B8F75}" type="datetimeFigureOut">
              <a:rPr lang="en-GB" smtClean="0"/>
              <a:t>16/07/2019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5883F1-C316-4599-9C7B-771F9D363758}" type="slidenum">
              <a:rPr lang="en-GB" smtClean="0"/>
              <a:t>‹#›</a:t>
            </a:fld>
            <a:endParaRPr lang="en-GB"/>
          </a:p>
        </p:txBody>
      </p:sp>
    </p:spTree>
    <p:extLst>
      <p:ext uri="{BB962C8B-B14F-4D97-AF65-F5344CB8AC3E}">
        <p14:creationId xmlns:p14="http://schemas.microsoft.com/office/powerpoint/2010/main" val="133524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A376EA-EE3C-4042-A61C-B05AC29B8F75}" type="datetimeFigureOut">
              <a:rPr lang="en-GB" smtClean="0"/>
              <a:t>16/07/2019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5883F1-C316-4599-9C7B-771F9D363758}" type="slidenum">
              <a:rPr lang="en-GB" smtClean="0"/>
              <a:t>‹#›</a:t>
            </a:fld>
            <a:endParaRPr lang="en-GB"/>
          </a:p>
        </p:txBody>
      </p:sp>
    </p:spTree>
    <p:extLst>
      <p:ext uri="{BB962C8B-B14F-4D97-AF65-F5344CB8AC3E}">
        <p14:creationId xmlns:p14="http://schemas.microsoft.com/office/powerpoint/2010/main" val="1999525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A376EA-EE3C-4042-A61C-B05AC29B8F75}" type="datetimeFigureOut">
              <a:rPr lang="en-GB" smtClean="0"/>
              <a:t>16/07/2019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5883F1-C316-4599-9C7B-771F9D363758}" type="slidenum">
              <a:rPr lang="en-GB" smtClean="0"/>
              <a:t>‹#›</a:t>
            </a:fld>
            <a:endParaRPr lang="en-GB"/>
          </a:p>
        </p:txBody>
      </p:sp>
    </p:spTree>
    <p:extLst>
      <p:ext uri="{BB962C8B-B14F-4D97-AF65-F5344CB8AC3E}">
        <p14:creationId xmlns:p14="http://schemas.microsoft.com/office/powerpoint/2010/main" val="772449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A376EA-EE3C-4042-A61C-B05AC29B8F75}" type="datetimeFigureOut">
              <a:rPr lang="en-GB" smtClean="0"/>
              <a:t>16/07/2019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5883F1-C316-4599-9C7B-771F9D363758}" type="slidenum">
              <a:rPr lang="en-GB" smtClean="0"/>
              <a:t>‹#›</a:t>
            </a:fld>
            <a:endParaRPr lang="en-GB"/>
          </a:p>
        </p:txBody>
      </p:sp>
    </p:spTree>
    <p:extLst>
      <p:ext uri="{BB962C8B-B14F-4D97-AF65-F5344CB8AC3E}">
        <p14:creationId xmlns:p14="http://schemas.microsoft.com/office/powerpoint/2010/main" val="743239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A376EA-EE3C-4042-A61C-B05AC29B8F75}" type="datetimeFigureOut">
              <a:rPr lang="en-GB" smtClean="0"/>
              <a:t>16/07/2019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5883F1-C316-4599-9C7B-771F9D363758}" type="slidenum">
              <a:rPr lang="en-GB" smtClean="0"/>
              <a:t>‹#›</a:t>
            </a:fld>
            <a:endParaRPr lang="en-GB"/>
          </a:p>
        </p:txBody>
      </p:sp>
    </p:spTree>
    <p:extLst>
      <p:ext uri="{BB962C8B-B14F-4D97-AF65-F5344CB8AC3E}">
        <p14:creationId xmlns:p14="http://schemas.microsoft.com/office/powerpoint/2010/main" val="3987336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1A376EA-EE3C-4042-A61C-B05AC29B8F75}" type="datetimeFigureOut">
              <a:rPr lang="en-GB" smtClean="0"/>
              <a:t>16/07/2019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5883F1-C316-4599-9C7B-771F9D363758}" type="slidenum">
              <a:rPr lang="en-GB" smtClean="0"/>
              <a:t>‹#›</a:t>
            </a:fld>
            <a:endParaRPr lang="en-GB"/>
          </a:p>
        </p:txBody>
      </p:sp>
    </p:spTree>
    <p:extLst>
      <p:ext uri="{BB962C8B-B14F-4D97-AF65-F5344CB8AC3E}">
        <p14:creationId xmlns:p14="http://schemas.microsoft.com/office/powerpoint/2010/main" val="240227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1A376EA-EE3C-4042-A61C-B05AC29B8F75}" type="datetimeFigureOut">
              <a:rPr lang="en-GB" smtClean="0"/>
              <a:t>16/07/2019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D5883F1-C316-4599-9C7B-771F9D363758}" type="slidenum">
              <a:rPr lang="en-GB" smtClean="0"/>
              <a:t>‹#›</a:t>
            </a:fld>
            <a:endParaRPr lang="en-GB"/>
          </a:p>
        </p:txBody>
      </p:sp>
    </p:spTree>
    <p:extLst>
      <p:ext uri="{BB962C8B-B14F-4D97-AF65-F5344CB8AC3E}">
        <p14:creationId xmlns:p14="http://schemas.microsoft.com/office/powerpoint/2010/main" val="952494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A376EA-EE3C-4042-A61C-B05AC29B8F75}" type="datetimeFigureOut">
              <a:rPr lang="en-GB" smtClean="0"/>
              <a:t>16/07/2019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D5883F1-C316-4599-9C7B-771F9D363758}" type="slidenum">
              <a:rPr lang="en-GB" smtClean="0"/>
              <a:t>‹#›</a:t>
            </a:fld>
            <a:endParaRPr lang="en-GB"/>
          </a:p>
        </p:txBody>
      </p:sp>
    </p:spTree>
    <p:extLst>
      <p:ext uri="{BB962C8B-B14F-4D97-AF65-F5344CB8AC3E}">
        <p14:creationId xmlns:p14="http://schemas.microsoft.com/office/powerpoint/2010/main" val="2573339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A376EA-EE3C-4042-A61C-B05AC29B8F75}" type="datetimeFigureOut">
              <a:rPr lang="en-GB" smtClean="0"/>
              <a:t>16/07/2019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D5883F1-C316-4599-9C7B-771F9D363758}" type="slidenum">
              <a:rPr lang="en-GB" smtClean="0"/>
              <a:t>‹#›</a:t>
            </a:fld>
            <a:endParaRPr lang="en-GB"/>
          </a:p>
        </p:txBody>
      </p:sp>
    </p:spTree>
    <p:extLst>
      <p:ext uri="{BB962C8B-B14F-4D97-AF65-F5344CB8AC3E}">
        <p14:creationId xmlns:p14="http://schemas.microsoft.com/office/powerpoint/2010/main" val="30692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A376EA-EE3C-4042-A61C-B05AC29B8F75}" type="datetimeFigureOut">
              <a:rPr lang="en-GB" smtClean="0"/>
              <a:t>16/07/2019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5883F1-C316-4599-9C7B-771F9D363758}" type="slidenum">
              <a:rPr lang="en-GB" smtClean="0"/>
              <a:t>‹#›</a:t>
            </a:fld>
            <a:endParaRPr lang="en-GB"/>
          </a:p>
        </p:txBody>
      </p:sp>
    </p:spTree>
    <p:extLst>
      <p:ext uri="{BB962C8B-B14F-4D97-AF65-F5344CB8AC3E}">
        <p14:creationId xmlns:p14="http://schemas.microsoft.com/office/powerpoint/2010/main" val="2627948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A376EA-EE3C-4042-A61C-B05AC29B8F75}" type="datetimeFigureOut">
              <a:rPr lang="en-GB" smtClean="0"/>
              <a:t>16/07/2019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5883F1-C316-4599-9C7B-771F9D363758}" type="slidenum">
              <a:rPr lang="en-GB" smtClean="0"/>
              <a:t>‹#›</a:t>
            </a:fld>
            <a:endParaRPr lang="en-GB"/>
          </a:p>
        </p:txBody>
      </p:sp>
    </p:spTree>
    <p:extLst>
      <p:ext uri="{BB962C8B-B14F-4D97-AF65-F5344CB8AC3E}">
        <p14:creationId xmlns:p14="http://schemas.microsoft.com/office/powerpoint/2010/main" val="423946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A376EA-EE3C-4042-A61C-B05AC29B8F75}" type="datetimeFigureOut">
              <a:rPr lang="en-GB" smtClean="0"/>
              <a:t>16/07/2019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883F1-C316-4599-9C7B-771F9D363758}" type="slidenum">
              <a:rPr lang="en-GB" smtClean="0"/>
              <a:t>‹#›</a:t>
            </a:fld>
            <a:endParaRPr lang="en-GB"/>
          </a:p>
        </p:txBody>
      </p:sp>
    </p:spTree>
    <p:extLst>
      <p:ext uri="{BB962C8B-B14F-4D97-AF65-F5344CB8AC3E}">
        <p14:creationId xmlns:p14="http://schemas.microsoft.com/office/powerpoint/2010/main" val="4055710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mailto:Susie.howells@southdowns.gov.u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10" Type="http://schemas.openxmlformats.org/officeDocument/2006/relationships/image" Target="../media/image4.png"/><Relationship Id="rId4" Type="http://schemas.openxmlformats.org/officeDocument/2006/relationships/image" Target="../media/image11.jp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shai.gilad@naturalengland.org.uk" TargetMode="Externa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8847" y="2475224"/>
            <a:ext cx="3960159" cy="1109483"/>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700" b="1" dirty="0">
                <a:solidFill>
                  <a:schemeClr val="accent1">
                    <a:lumMod val="50000"/>
                  </a:schemeClr>
                </a:solidFill>
                <a:cs typeface="Gill Sans"/>
              </a:rPr>
              <a:t>Brighton Chalk Management Partnership:</a:t>
            </a:r>
          </a:p>
          <a:p>
            <a:r>
              <a:rPr lang="en-GB" sz="2700" b="1" dirty="0">
                <a:solidFill>
                  <a:schemeClr val="accent1">
                    <a:lumMod val="50000"/>
                  </a:schemeClr>
                </a:solidFill>
                <a:cs typeface="Gill Sans"/>
              </a:rPr>
              <a:t>Brighton ChaMP for Water</a:t>
            </a:r>
          </a:p>
          <a:p>
            <a:endParaRPr lang="en-GB" sz="2700" b="1" dirty="0">
              <a:solidFill>
                <a:schemeClr val="accent1">
                  <a:lumMod val="50000"/>
                </a:schemeClr>
              </a:solidFill>
              <a:cs typeface="Gill Sans"/>
            </a:endParaRPr>
          </a:p>
          <a:p>
            <a:r>
              <a:rPr lang="en-GB" sz="2250" b="1" dirty="0">
                <a:solidFill>
                  <a:schemeClr val="accent1">
                    <a:lumMod val="50000"/>
                  </a:schemeClr>
                </a:solidFill>
                <a:cs typeface="Gill Sans"/>
              </a:rPr>
              <a:t>Aimee Felus, Project Manager</a:t>
            </a:r>
          </a:p>
          <a:p>
            <a:r>
              <a:rPr lang="en-GB" sz="2250" b="1" dirty="0">
                <a:solidFill>
                  <a:schemeClr val="accent1">
                    <a:lumMod val="50000"/>
                  </a:schemeClr>
                </a:solidFill>
                <a:cs typeface="Gill Sans"/>
              </a:rPr>
              <a:t>aimee.felus@southdowns.gov.uk</a:t>
            </a: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b="7981"/>
          <a:stretch/>
        </p:blipFill>
        <p:spPr>
          <a:xfrm>
            <a:off x="0" y="415567"/>
            <a:ext cx="9144000" cy="5606927"/>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36"/>
            <a:ext cx="9142351" cy="1339671"/>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84" y="6022494"/>
            <a:ext cx="9093616" cy="642711"/>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42523426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39259" y="1611965"/>
            <a:ext cx="3435755" cy="1910154"/>
          </a:xfrm>
          <a:prstGeom prst="rect">
            <a:avLst/>
          </a:prstGeom>
        </p:spPr>
      </p:pic>
      <p:pic>
        <p:nvPicPr>
          <p:cNvPr id="6" name="Picture 5"/>
          <p:cNvPicPr>
            <a:picLocks noChangeAspect="1"/>
          </p:cNvPicPr>
          <p:nvPr/>
        </p:nvPicPr>
        <p:blipFill>
          <a:blip r:embed="rId4"/>
          <a:stretch>
            <a:fillRect/>
          </a:stretch>
        </p:blipFill>
        <p:spPr>
          <a:xfrm>
            <a:off x="174515" y="1718518"/>
            <a:ext cx="3664744" cy="4242686"/>
          </a:xfrm>
          <a:prstGeom prst="rect">
            <a:avLst/>
          </a:prstGeom>
        </p:spPr>
      </p:pic>
      <p:pic>
        <p:nvPicPr>
          <p:cNvPr id="2" name="Picture 1"/>
          <p:cNvPicPr>
            <a:picLocks noChangeAspect="1"/>
          </p:cNvPicPr>
          <p:nvPr/>
        </p:nvPicPr>
        <p:blipFill>
          <a:blip r:embed="rId5"/>
          <a:stretch>
            <a:fillRect/>
          </a:stretch>
        </p:blipFill>
        <p:spPr>
          <a:xfrm>
            <a:off x="3807223" y="3625134"/>
            <a:ext cx="3313928" cy="2643464"/>
          </a:xfrm>
          <a:prstGeom prst="rect">
            <a:avLst/>
          </a:prstGeom>
        </p:spPr>
      </p:pic>
      <p:sp>
        <p:nvSpPr>
          <p:cNvPr id="10" name="TextBox 9"/>
          <p:cNvSpPr txBox="1"/>
          <p:nvPr/>
        </p:nvSpPr>
        <p:spPr>
          <a:xfrm>
            <a:off x="7121150" y="1669462"/>
            <a:ext cx="1908325" cy="4291742"/>
          </a:xfrm>
          <a:prstGeom prst="roundRect">
            <a:avLst/>
          </a:prstGeom>
          <a:solidFill>
            <a:srgbClr val="DBDBDB">
              <a:alpha val="85098"/>
            </a:srgb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200" dirty="0">
                <a:solidFill>
                  <a:schemeClr val="tx1"/>
                </a:solidFill>
              </a:rPr>
              <a:t>It’s possible to calculate the period of time since groundwater fell as rain.  This is known as ‘aging’ waters.  There is a great range in the age of water abstracted from boreholes in the Brighton chalk block, from less than a year to 100+ years. </a:t>
            </a:r>
          </a:p>
          <a:p>
            <a:endParaRPr lang="en-GB" sz="1200" dirty="0">
              <a:solidFill>
                <a:schemeClr val="tx1"/>
              </a:solidFill>
            </a:endParaRPr>
          </a:p>
          <a:p>
            <a:r>
              <a:rPr lang="en-GB" sz="1200" dirty="0">
                <a:solidFill>
                  <a:schemeClr val="tx1"/>
                </a:solidFill>
              </a:rPr>
              <a:t>Looking at the percentage of water of a given age pumped from a borehole is a good indication of how much karst is in that area.  If there is a lot of ‘young’ water, there is a lot of karst in that area.</a:t>
            </a:r>
          </a:p>
          <a:p>
            <a:endParaRPr lang="en-GB" sz="1050" dirty="0">
              <a:solidFill>
                <a:schemeClr val="tx1"/>
              </a:solidFill>
              <a:latin typeface="Gill Sans MT" panose="020B0502020104020203" pitchFamily="34" charset="0"/>
            </a:endParaRPr>
          </a:p>
        </p:txBody>
      </p:sp>
      <p:sp>
        <p:nvSpPr>
          <p:cNvPr id="8" name="TextBox 7"/>
          <p:cNvSpPr txBox="1"/>
          <p:nvPr/>
        </p:nvSpPr>
        <p:spPr>
          <a:xfrm>
            <a:off x="174514" y="672029"/>
            <a:ext cx="8806987" cy="919401"/>
          </a:xfrm>
          <a:prstGeom prst="roundRect">
            <a:avLst/>
          </a:prstGeom>
          <a:solidFill>
            <a:srgbClr val="DBDBDB">
              <a:alpha val="85098"/>
            </a:srgb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200" dirty="0">
                <a:solidFill>
                  <a:schemeClr val="tx1"/>
                </a:solidFill>
              </a:rPr>
              <a:t>An important consideration for ChaMP is the nature of the chalk, as this will help us determine priority areas which are more vulnerable than others. Chalk is made from calcium carbonate and does have some filtration capability for certain pollutants.  However it’s not just one homogeneous block of rock, i</a:t>
            </a:r>
            <a:r>
              <a:rPr lang="en-GB" sz="1200" dirty="0"/>
              <a:t>t also has karst features.  These are fractures, swallow holes and openings which allow rapid transmission of water and any pollutants into the aquifer.</a:t>
            </a:r>
            <a:r>
              <a:rPr lang="en-GB" sz="1200" dirty="0">
                <a:solidFill>
                  <a:schemeClr val="tx1"/>
                </a:solidFill>
              </a:rPr>
              <a:t>  </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32495495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6250" y="857250"/>
            <a:ext cx="8191500" cy="5143500"/>
          </a:xfrm>
          <a:prstGeom prst="rect">
            <a:avLst/>
          </a:prstGeom>
        </p:spPr>
      </p:pic>
      <p:sp>
        <p:nvSpPr>
          <p:cNvPr id="6" name="TextBox 5"/>
          <p:cNvSpPr txBox="1"/>
          <p:nvPr/>
        </p:nvSpPr>
        <p:spPr>
          <a:xfrm>
            <a:off x="709710" y="1050751"/>
            <a:ext cx="7724580" cy="715089"/>
          </a:xfrm>
          <a:prstGeom prst="roundRect">
            <a:avLst/>
          </a:prstGeom>
          <a:solidFill>
            <a:srgbClr val="DBDBDB">
              <a:alpha val="85098"/>
            </a:srgb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200" dirty="0"/>
              <a:t>Karst is not well mapped in the Brighton chalk block.  ChaMP is hoping to work with research organisations and  universities to improve this knowledge and allow us to better understand where the most vulnerable areas are.  This would allow us to target interventions even more effectively.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4193768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793" cy="6058425"/>
          </a:xfrm>
          <a:prstGeom prst="rect">
            <a:avLst/>
          </a:prstGeom>
        </p:spPr>
      </p:pic>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2803858" y="3411252"/>
            <a:ext cx="3616036" cy="240237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40091"/>
            <a:ext cx="3111059" cy="207353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918985"/>
            <a:ext cx="3049413" cy="204882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9412" y="925622"/>
            <a:ext cx="3063283" cy="2042189"/>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3091" t="3432" r="2170" b="8737"/>
          <a:stretch/>
        </p:blipFill>
        <p:spPr>
          <a:xfrm>
            <a:off x="6098824" y="909306"/>
            <a:ext cx="3031304" cy="206818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2543" y="3746985"/>
            <a:ext cx="3099968" cy="2066645"/>
          </a:xfrm>
          <a:prstGeom prst="rect">
            <a:avLst/>
          </a:prstGeom>
        </p:spPr>
      </p:pic>
      <p:sp>
        <p:nvSpPr>
          <p:cNvPr id="12" name="TextBox 11"/>
          <p:cNvSpPr txBox="1"/>
          <p:nvPr/>
        </p:nvSpPr>
        <p:spPr>
          <a:xfrm>
            <a:off x="1168184" y="3091565"/>
            <a:ext cx="6808424" cy="510778"/>
          </a:xfrm>
          <a:prstGeom prst="roundRect">
            <a:avLst/>
          </a:prstGeom>
          <a:solidFill>
            <a:srgbClr val="DBDBDB">
              <a:alpha val="85098"/>
            </a:srgbClr>
          </a:solidFill>
          <a:ln>
            <a:solidFill>
              <a:schemeClr val="accent3">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defRPr/>
            </a:pPr>
            <a:r>
              <a:rPr lang="en-GB" sz="1200" dirty="0"/>
              <a:t>Urban sources of nitrates include historic landfill, leaking sewers and mains, cemeteries, and chemicals used on allotments, sports pitches, golf courses and gardens.</a:t>
            </a:r>
            <a:endParaRPr lang="en-US" altLang="en-US" sz="1200" dirty="0">
              <a:solidFill>
                <a:schemeClr val="tx1"/>
              </a:solidFill>
            </a:endParaRP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207211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51280"/>
            <a:ext cx="9144000" cy="6510528"/>
          </a:xfrm>
        </p:spPr>
      </p:pic>
      <p:sp>
        <p:nvSpPr>
          <p:cNvPr id="5" name="TextBox 4"/>
          <p:cNvSpPr txBox="1"/>
          <p:nvPr/>
        </p:nvSpPr>
        <p:spPr>
          <a:xfrm>
            <a:off x="231387" y="345246"/>
            <a:ext cx="2799678" cy="5517475"/>
          </a:xfrm>
          <a:prstGeom prst="roundRect">
            <a:avLst/>
          </a:prstGeom>
          <a:solidFill>
            <a:srgbClr val="DBDBDB">
              <a:alpha val="85098"/>
            </a:srgb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200" dirty="0">
                <a:solidFill>
                  <a:schemeClr val="tx1"/>
                </a:solidFill>
              </a:rPr>
              <a:t>Another significant input is from road run-off.  ChaMP is working to tackle this.  This is innovative as there are no other groundwater protection projects working specifically in the urban setting.</a:t>
            </a:r>
          </a:p>
          <a:p>
            <a:endParaRPr lang="en-GB" sz="1200" dirty="0">
              <a:solidFill>
                <a:schemeClr val="tx1"/>
              </a:solidFill>
            </a:endParaRPr>
          </a:p>
          <a:p>
            <a:r>
              <a:rPr lang="en-GB" sz="1200" dirty="0">
                <a:solidFill>
                  <a:schemeClr val="tx1"/>
                </a:solidFill>
              </a:rPr>
              <a:t>Vehicle use doesn’t just cause air pollution;.  The third highest cause of water pollution in the UK today is from highway run-off.  Brake pads and tyres wear down, cars leak fuel and oil and this releases heavy metals, hydrocarbons and nitrates onto the surface of the road.  It remains there until the next rainfall, and is then washed into the drainage system and ultimately ends up in our rivers, streams, groundwater and seas.  The highest proportion of </a:t>
            </a:r>
            <a:r>
              <a:rPr lang="en-GB" sz="1200" dirty="0" err="1">
                <a:solidFill>
                  <a:schemeClr val="tx1"/>
                </a:solidFill>
              </a:rPr>
              <a:t>microplastics</a:t>
            </a:r>
            <a:r>
              <a:rPr lang="en-GB" sz="1200" dirty="0">
                <a:solidFill>
                  <a:schemeClr val="tx1"/>
                </a:solidFill>
              </a:rPr>
              <a:t> in the ocean comes from car tyres.  </a:t>
            </a:r>
          </a:p>
          <a:p>
            <a:endParaRPr lang="en-GB" sz="1200" dirty="0">
              <a:solidFill>
                <a:schemeClr val="tx1"/>
              </a:solidFill>
            </a:endParaRPr>
          </a:p>
          <a:p>
            <a:r>
              <a:rPr lang="en-GB" sz="1200" dirty="0">
                <a:solidFill>
                  <a:schemeClr val="tx1"/>
                </a:solidFill>
              </a:rPr>
              <a:t>A good illustration comes when it snows – this quickly turns to black mush as it combines with the pollutants that usually lay unseen on the road.</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3385066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016" y="986258"/>
            <a:ext cx="6563552" cy="4955062"/>
          </a:xfrm>
          <a:prstGeom prst="rect">
            <a:avLst/>
          </a:prstGeom>
        </p:spPr>
      </p:pic>
      <p:grpSp>
        <p:nvGrpSpPr>
          <p:cNvPr id="4" name="Group 3"/>
          <p:cNvGrpSpPr/>
          <p:nvPr/>
        </p:nvGrpSpPr>
        <p:grpSpPr>
          <a:xfrm>
            <a:off x="6833796" y="1092227"/>
            <a:ext cx="2233727" cy="1338828"/>
            <a:chOff x="9111727" y="1525157"/>
            <a:chExt cx="2978302" cy="1785104"/>
          </a:xfrm>
        </p:grpSpPr>
        <p:sp>
          <p:nvSpPr>
            <p:cNvPr id="3" name="TextBox 2"/>
            <p:cNvSpPr txBox="1"/>
            <p:nvPr/>
          </p:nvSpPr>
          <p:spPr>
            <a:xfrm>
              <a:off x="9111727" y="1525157"/>
              <a:ext cx="2978302" cy="1785104"/>
            </a:xfrm>
            <a:prstGeom prst="rect">
              <a:avLst/>
            </a:prstGeom>
            <a:noFill/>
          </p:spPr>
          <p:txBody>
            <a:bodyPr wrap="square" rtlCol="0">
              <a:spAutoFit/>
            </a:bodyPr>
            <a:lstStyle/>
            <a:p>
              <a:r>
                <a:rPr lang="en-GB" sz="1350" dirty="0"/>
                <a:t>     Road gullies</a:t>
              </a:r>
            </a:p>
            <a:p>
              <a:endParaRPr lang="en-GB" sz="1350" dirty="0"/>
            </a:p>
            <a:p>
              <a:r>
                <a:rPr lang="en-GB" sz="1350" dirty="0"/>
                <a:t>     Soakaways</a:t>
              </a:r>
            </a:p>
            <a:p>
              <a:endParaRPr lang="en-GB" sz="1350" dirty="0"/>
            </a:p>
            <a:p>
              <a:r>
                <a:rPr lang="en-GB" sz="1350" dirty="0"/>
                <a:t>     Known dissolution features</a:t>
              </a:r>
            </a:p>
          </p:txBody>
        </p:sp>
        <p:sp>
          <p:nvSpPr>
            <p:cNvPr id="5" name="Flowchart: Connector 4"/>
            <p:cNvSpPr/>
            <p:nvPr/>
          </p:nvSpPr>
          <p:spPr>
            <a:xfrm>
              <a:off x="9111727" y="1589359"/>
              <a:ext cx="258184" cy="258183"/>
            </a:xfrm>
            <a:prstGeom prst="flowChartConnector">
              <a:avLst/>
            </a:prstGeom>
            <a:solidFill>
              <a:srgbClr val="24C1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Flowchart: Connector 5"/>
            <p:cNvSpPr/>
            <p:nvPr/>
          </p:nvSpPr>
          <p:spPr>
            <a:xfrm>
              <a:off x="9111727" y="2663373"/>
              <a:ext cx="258184" cy="258183"/>
            </a:xfrm>
            <a:prstGeom prst="flowChartConnector">
              <a:avLst/>
            </a:prstGeom>
            <a:solidFill>
              <a:srgbClr val="27E7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Flowchart: Connector 6"/>
            <p:cNvSpPr/>
            <p:nvPr/>
          </p:nvSpPr>
          <p:spPr>
            <a:xfrm>
              <a:off x="9120411" y="2119565"/>
              <a:ext cx="258184" cy="2581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8" name="TextBox 7"/>
          <p:cNvSpPr txBox="1"/>
          <p:nvPr/>
        </p:nvSpPr>
        <p:spPr>
          <a:xfrm>
            <a:off x="6840309" y="2248375"/>
            <a:ext cx="2233727" cy="3687827"/>
          </a:xfrm>
          <a:prstGeom prst="roundRect">
            <a:avLst/>
          </a:prstGeom>
          <a:solidFill>
            <a:srgbClr val="DBDBDB">
              <a:alpha val="85098"/>
            </a:srgb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050" dirty="0">
                <a:solidFill>
                  <a:schemeClr val="tx1"/>
                </a:solidFill>
                <a:latin typeface="Gill Sans MT" panose="020B0502020104020203" pitchFamily="34" charset="0"/>
              </a:rPr>
              <a:t>In Brighton and Hove, Lewes and surrounding areas road drains are often linked to soakaways.  These are brick or concrete lined chambers sunk into the chalk, often constructed decades or centuries ago.  An Environment Agency colleague has described them as like a hypodermic injection of pollution.  They provide a direct pathway for pollutants to access groundwater.</a:t>
            </a:r>
          </a:p>
          <a:p>
            <a:r>
              <a:rPr lang="en-GB" sz="1050" dirty="0">
                <a:solidFill>
                  <a:schemeClr val="tx1"/>
                </a:solidFill>
                <a:latin typeface="Gill Sans MT" panose="020B0502020104020203" pitchFamily="34" charset="0"/>
              </a:rPr>
              <a:t>Soakaways are particularly concerning when they also coincide with areas where there are karst features.</a:t>
            </a:r>
          </a:p>
          <a:p>
            <a:endParaRPr lang="en-GB" sz="1050" dirty="0">
              <a:solidFill>
                <a:schemeClr val="tx1"/>
              </a:solidFill>
              <a:latin typeface="Gill Sans MT" panose="020B0502020104020203" pitchFamily="34" charset="0"/>
            </a:endParaRPr>
          </a:p>
          <a:p>
            <a:r>
              <a:rPr lang="en-GB" sz="1050" dirty="0">
                <a:solidFill>
                  <a:schemeClr val="tx1"/>
                </a:solidFill>
                <a:latin typeface="Gill Sans MT" panose="020B0502020104020203" pitchFamily="34" charset="0"/>
              </a:rPr>
              <a:t>Unfortunately there are so many of these soakaways that it’s impossible to remove them all.  We need an alternative…..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16056815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715001"/>
          </a:xfrm>
        </p:spPr>
      </p:pic>
      <p:sp>
        <p:nvSpPr>
          <p:cNvPr id="5" name="TextBox 4"/>
          <p:cNvSpPr txBox="1"/>
          <p:nvPr/>
        </p:nvSpPr>
        <p:spPr>
          <a:xfrm>
            <a:off x="8315409" y="5751540"/>
            <a:ext cx="878767" cy="207749"/>
          </a:xfrm>
          <a:prstGeom prst="rect">
            <a:avLst/>
          </a:prstGeom>
          <a:noFill/>
        </p:spPr>
        <p:txBody>
          <a:bodyPr wrap="none" rtlCol="0">
            <a:spAutoFit/>
          </a:bodyPr>
          <a:lstStyle/>
          <a:p>
            <a:r>
              <a:rPr lang="en-GB" sz="750" dirty="0">
                <a:solidFill>
                  <a:schemeClr val="bg1"/>
                </a:solidFill>
              </a:rPr>
              <a:t>© RBA Associates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2714"/>
            <a:ext cx="3844066" cy="2162287"/>
          </a:xfrm>
          <a:prstGeom prst="rect">
            <a:avLst/>
          </a:prstGeom>
        </p:spPr>
      </p:pic>
      <p:sp>
        <p:nvSpPr>
          <p:cNvPr id="7" name="TextBox 6"/>
          <p:cNvSpPr txBox="1"/>
          <p:nvPr/>
        </p:nvSpPr>
        <p:spPr>
          <a:xfrm>
            <a:off x="3955359" y="1065276"/>
            <a:ext cx="5077351" cy="2145268"/>
          </a:xfrm>
          <a:prstGeom prst="roundRect">
            <a:avLst/>
          </a:prstGeom>
          <a:solidFill>
            <a:srgbClr val="DBDBDB">
              <a:alpha val="85098"/>
            </a:srgb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200" dirty="0">
                <a:solidFill>
                  <a:schemeClr val="tx1"/>
                </a:solidFill>
              </a:rPr>
              <a:t>Sustainable Drainage Systems (SuDS) are an alternative to this traditional drainage.  They are shallow planted areas which intercept polluted road run-off and remediate the pollutants by actions of bacteria in the roots and soil.  There is even a bacteria nicknamed ‘Conan the Bacterium’ which is able to change lead so it becomes harmless in the environment!</a:t>
            </a:r>
          </a:p>
          <a:p>
            <a:endParaRPr lang="en-GB" sz="1200" dirty="0">
              <a:solidFill>
                <a:schemeClr val="tx1"/>
              </a:solidFill>
            </a:endParaRPr>
          </a:p>
          <a:p>
            <a:r>
              <a:rPr lang="en-GB" sz="1200" dirty="0">
                <a:solidFill>
                  <a:schemeClr val="tx1"/>
                </a:solidFill>
              </a:rPr>
              <a:t>ChaMP will create 3 SuDS to showcase this urban intervention and demonstrate SuDS efficiency at removing pollutants.  As well as protecting groundwater SuDS have many other benefits such as flood protection, increasing biodiversity, improving air quality and greening streets.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31804384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3999" cy="5143500"/>
          </a:xfrm>
          <a:prstGeom prst="rect">
            <a:avLst/>
          </a:prstGeom>
        </p:spPr>
      </p:pic>
      <p:sp>
        <p:nvSpPr>
          <p:cNvPr id="5" name="TextBox 4"/>
          <p:cNvSpPr txBox="1"/>
          <p:nvPr/>
        </p:nvSpPr>
        <p:spPr>
          <a:xfrm>
            <a:off x="218036" y="1118311"/>
            <a:ext cx="2799678" cy="4591467"/>
          </a:xfrm>
          <a:prstGeom prst="roundRect">
            <a:avLst/>
          </a:prstGeom>
          <a:solidFill>
            <a:srgbClr val="DBDBDB">
              <a:alpha val="85098"/>
            </a:srgb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200" dirty="0"/>
              <a:t>ChaMP is working with a number of organisations to undertake a variety of research to help inform the project.  We’ll be gathering data and evidence on the issues and monitoring the success (or otherwise!) of the solutions.  We’re collating information on how similar problems are tackled globally so we can learn from this too.</a:t>
            </a:r>
            <a:endParaRPr lang="en-GB" sz="1200" dirty="0">
              <a:solidFill>
                <a:schemeClr val="tx1"/>
              </a:solidFill>
            </a:endParaRPr>
          </a:p>
          <a:p>
            <a:endParaRPr lang="en-GB" sz="1200" dirty="0">
              <a:solidFill>
                <a:schemeClr val="tx1"/>
              </a:solidFill>
            </a:endParaRPr>
          </a:p>
          <a:p>
            <a:r>
              <a:rPr lang="en-GB" sz="1200" dirty="0">
                <a:solidFill>
                  <a:schemeClr val="tx1"/>
                </a:solidFill>
              </a:rPr>
              <a:t>Then we’ll be sharing best practice and lessons learnt with others concerned with groundwater protection in the UK and overseas.</a:t>
            </a:r>
          </a:p>
          <a:p>
            <a:endParaRPr lang="en-GB" sz="1200" dirty="0"/>
          </a:p>
          <a:p>
            <a:r>
              <a:rPr lang="en-GB" sz="1200" dirty="0"/>
              <a:t>We have a list of research opportunities available to any suitable organisation or student, and are also happy to discuss student placements. For more information please contact the Project Manager: </a:t>
            </a:r>
            <a:r>
              <a:rPr lang="en-GB" sz="1200" dirty="0" smtClean="0">
                <a:hlinkClick r:id="rId4"/>
              </a:rPr>
              <a:t>aimee.felus@southdowns.gov.uk</a:t>
            </a:r>
            <a:endParaRPr lang="en-GB" sz="12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2835810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5899818"/>
          </a:xfrm>
        </p:spPr>
      </p:pic>
      <p:sp>
        <p:nvSpPr>
          <p:cNvPr id="5" name="TextBox 4"/>
          <p:cNvSpPr txBox="1"/>
          <p:nvPr/>
        </p:nvSpPr>
        <p:spPr>
          <a:xfrm>
            <a:off x="252059" y="4744191"/>
            <a:ext cx="5027776" cy="791706"/>
          </a:xfrm>
          <a:prstGeom prst="roundRect">
            <a:avLst/>
          </a:prstGeom>
          <a:solidFill>
            <a:srgbClr val="DBDBDB">
              <a:alpha val="85098"/>
            </a:srgb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lvl="0"/>
            <a:r>
              <a:rPr lang="en-GB" sz="1350" dirty="0">
                <a:solidFill>
                  <a:schemeClr val="tx1"/>
                </a:solidFill>
              </a:rPr>
              <a:t>The first phase of ChaMP will continue until March 2020.  For more information on any aspects of the project please contact </a:t>
            </a:r>
            <a:r>
              <a:rPr lang="en-GB" sz="1350" dirty="0" smtClean="0">
                <a:solidFill>
                  <a:schemeClr val="tx1"/>
                </a:solidFill>
              </a:rPr>
              <a:t>aimee.felus@southdowns.gov.uk</a:t>
            </a:r>
            <a:endParaRPr lang="en-GB" sz="1350" dirty="0">
              <a:solidFill>
                <a:schemeClr val="tx1"/>
              </a:solidFill>
            </a:endParaRPr>
          </a:p>
        </p:txBody>
      </p:sp>
      <p:sp>
        <p:nvSpPr>
          <p:cNvPr id="3" name="TextBox 2"/>
          <p:cNvSpPr txBox="1"/>
          <p:nvPr/>
        </p:nvSpPr>
        <p:spPr>
          <a:xfrm>
            <a:off x="6874527" y="5755608"/>
            <a:ext cx="2369559" cy="184666"/>
          </a:xfrm>
          <a:prstGeom prst="rect">
            <a:avLst/>
          </a:prstGeom>
          <a:noFill/>
        </p:spPr>
        <p:txBody>
          <a:bodyPr wrap="none" rtlCol="0">
            <a:spAutoFit/>
          </a:bodyPr>
          <a:lstStyle/>
          <a:p>
            <a:r>
              <a:rPr lang="en-GB" sz="600" dirty="0">
                <a:solidFill>
                  <a:schemeClr val="bg1"/>
                </a:solidFill>
                <a:latin typeface="Gill Sans MT" panose="020B0502020104020203" pitchFamily="34" charset="0"/>
              </a:rPr>
              <a:t>© TEXAS A&amp;M AGRILIFE RESEARCH PHOTO BY KAY LEDBETTER</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2040125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0" cy="6096000"/>
          </a:xfrm>
        </p:spPr>
      </p:pic>
      <p:pic>
        <p:nvPicPr>
          <p:cNvPr id="2" name="Picture 1"/>
          <p:cNvPicPr>
            <a:picLocks noChangeAspect="1"/>
          </p:cNvPicPr>
          <p:nvPr/>
        </p:nvPicPr>
        <p:blipFill>
          <a:blip r:embed="rId3"/>
          <a:stretch>
            <a:fillRect/>
          </a:stretch>
        </p:blipFill>
        <p:spPr>
          <a:xfrm>
            <a:off x="0" y="3628492"/>
            <a:ext cx="4800600" cy="2467508"/>
          </a:xfrm>
          <a:prstGeom prst="rect">
            <a:avLst/>
          </a:prstGeom>
        </p:spPr>
      </p:pic>
      <p:sp>
        <p:nvSpPr>
          <p:cNvPr id="6" name="TextBox 5"/>
          <p:cNvSpPr txBox="1"/>
          <p:nvPr/>
        </p:nvSpPr>
        <p:spPr>
          <a:xfrm>
            <a:off x="4572001" y="1010161"/>
            <a:ext cx="4379984" cy="919401"/>
          </a:xfrm>
          <a:prstGeom prst="roundRect">
            <a:avLst/>
          </a:prstGeom>
          <a:solidFill>
            <a:srgbClr val="DBDBDB">
              <a:alpha val="85098"/>
            </a:srgb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200" dirty="0">
                <a:ea typeface="Times New Roman" panose="02020603050405020304" pitchFamily="18" charset="0"/>
                <a:cs typeface="Times New Roman" panose="02020603050405020304" pitchFamily="18" charset="0"/>
              </a:rPr>
              <a:t>Chalk is formed of compacted </a:t>
            </a:r>
            <a:r>
              <a:rPr lang="en-GB" sz="1200" dirty="0" err="1">
                <a:ea typeface="Times New Roman" panose="02020603050405020304" pitchFamily="18" charset="0"/>
                <a:cs typeface="Times New Roman" panose="02020603050405020304" pitchFamily="18" charset="0"/>
              </a:rPr>
              <a:t>coccoliths</a:t>
            </a:r>
            <a:r>
              <a:rPr lang="en-GB" sz="1200" dirty="0">
                <a:ea typeface="Times New Roman" panose="02020603050405020304" pitchFamily="18" charset="0"/>
                <a:cs typeface="Times New Roman" panose="02020603050405020304" pitchFamily="18" charset="0"/>
              </a:rPr>
              <a:t>, the skeletons of tiny marine organisms which lived millions of years ago.  Within the chalk are tiny holes like those in a sponge which allow it to hold water in an underground aquifer.  </a:t>
            </a:r>
          </a:p>
        </p:txBody>
      </p:sp>
      <p:sp>
        <p:nvSpPr>
          <p:cNvPr id="8" name="TextBox 7"/>
          <p:cNvSpPr txBox="1"/>
          <p:nvPr/>
        </p:nvSpPr>
        <p:spPr>
          <a:xfrm>
            <a:off x="5065005" y="5162472"/>
            <a:ext cx="3982001" cy="715089"/>
          </a:xfrm>
          <a:prstGeom prst="roundRect">
            <a:avLst/>
          </a:prstGeom>
          <a:solidFill>
            <a:srgbClr val="DBDBDB">
              <a:alpha val="85098"/>
            </a:srgb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200" dirty="0">
                <a:ea typeface="Times New Roman" panose="02020603050405020304" pitchFamily="18" charset="0"/>
                <a:cs typeface="Times New Roman" panose="02020603050405020304" pitchFamily="18" charset="0"/>
              </a:rPr>
              <a:t>Chalk is able to filter out some pollutants as water passes through it from the surface and into the groundwater.  However some, such as nitrates, are not filtered out.</a:t>
            </a:r>
          </a:p>
        </p:txBody>
      </p:sp>
      <p:sp>
        <p:nvSpPr>
          <p:cNvPr id="9" name="TextBox 8"/>
          <p:cNvSpPr txBox="1"/>
          <p:nvPr/>
        </p:nvSpPr>
        <p:spPr>
          <a:xfrm>
            <a:off x="194612" y="1010161"/>
            <a:ext cx="3960159" cy="919401"/>
          </a:xfrm>
          <a:prstGeom prst="roundRect">
            <a:avLst/>
          </a:prstGeom>
          <a:solidFill>
            <a:srgbClr val="DBDBDB">
              <a:alpha val="85098"/>
            </a:srgbClr>
          </a:solidFill>
          <a:ln>
            <a:solidFill>
              <a:schemeClr val="accent3">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ea typeface="Times New Roman" panose="02020603050405020304" pitchFamily="18" charset="0"/>
                <a:cs typeface="Times New Roman" panose="02020603050405020304" pitchFamily="18" charset="0"/>
              </a:rPr>
              <a:t>In and around Brighton and Hove public water supply is pumped from groundwater held in the chalk beneath our feet.  The abstraction boreholes are operated by Southern Water.  </a:t>
            </a:r>
            <a:endParaRPr lang="en-GB" sz="12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1361762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0905" cy="6100560"/>
          </a:xfrm>
          <a:prstGeom prst="rect">
            <a:avLst/>
          </a:prstGeom>
        </p:spPr>
      </p:pic>
      <p:sp>
        <p:nvSpPr>
          <p:cNvPr id="7" name="TextBox 6"/>
          <p:cNvSpPr txBox="1"/>
          <p:nvPr/>
        </p:nvSpPr>
        <p:spPr>
          <a:xfrm>
            <a:off x="153296" y="4707297"/>
            <a:ext cx="6280555" cy="919401"/>
          </a:xfrm>
          <a:prstGeom prst="roundRect">
            <a:avLst/>
          </a:prstGeom>
          <a:solidFill>
            <a:srgbClr val="DBDBDB">
              <a:alpha val="85098"/>
            </a:srgb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lvl="0"/>
            <a:r>
              <a:rPr lang="en-GB" sz="1200" dirty="0">
                <a:ea typeface="Times New Roman" panose="02020603050405020304" pitchFamily="18" charset="0"/>
                <a:cs typeface="Times New Roman" panose="02020603050405020304" pitchFamily="18" charset="0"/>
              </a:rPr>
              <a:t>To do </a:t>
            </a:r>
            <a:r>
              <a:rPr lang="en-GB" sz="1200" dirty="0" smtClean="0">
                <a:ea typeface="Times New Roman" panose="02020603050405020304" pitchFamily="18" charset="0"/>
                <a:cs typeface="Times New Roman" panose="02020603050405020304" pitchFamily="18" charset="0"/>
              </a:rPr>
              <a:t>this, </a:t>
            </a:r>
            <a:r>
              <a:rPr lang="en-GB" sz="1200" dirty="0">
                <a:ea typeface="Times New Roman" panose="02020603050405020304" pitchFamily="18" charset="0"/>
                <a:cs typeface="Times New Roman" panose="02020603050405020304" pitchFamily="18" charset="0"/>
              </a:rPr>
              <a:t>ChaMP:</a:t>
            </a:r>
          </a:p>
          <a:p>
            <a:pPr indent="-214308">
              <a:buFont typeface="Arial" panose="020B0604020202020204" pitchFamily="34" charset="0"/>
              <a:buChar char="•"/>
            </a:pPr>
            <a:r>
              <a:rPr lang="en-GB" sz="1200" dirty="0">
                <a:ea typeface="Times New Roman" panose="02020603050405020304" pitchFamily="18" charset="0"/>
                <a:cs typeface="Times New Roman" panose="02020603050405020304" pitchFamily="18" charset="0"/>
              </a:rPr>
              <a:t>Provides practical advice and improvements to land management in the urban and </a:t>
            </a:r>
            <a:r>
              <a:rPr lang="en-GB" sz="1200" dirty="0" smtClean="0">
                <a:ea typeface="Times New Roman" panose="02020603050405020304" pitchFamily="18" charset="0"/>
                <a:cs typeface="Times New Roman" panose="02020603050405020304" pitchFamily="18" charset="0"/>
              </a:rPr>
              <a:t>rural </a:t>
            </a:r>
            <a:r>
              <a:rPr lang="en-GB" sz="1200" dirty="0">
                <a:ea typeface="Times New Roman" panose="02020603050405020304" pitchFamily="18" charset="0"/>
                <a:cs typeface="Times New Roman" panose="02020603050405020304" pitchFamily="18" charset="0"/>
              </a:rPr>
              <a:t>area</a:t>
            </a:r>
          </a:p>
          <a:p>
            <a:pPr indent="-214308">
              <a:buFont typeface="Arial" panose="020B0604020202020204" pitchFamily="34" charset="0"/>
              <a:buChar char="•"/>
            </a:pPr>
            <a:r>
              <a:rPr lang="en-GB" sz="1200" dirty="0">
                <a:ea typeface="Times New Roman" panose="02020603050405020304" pitchFamily="18" charset="0"/>
                <a:cs typeface="Times New Roman" panose="02020603050405020304" pitchFamily="18" charset="0"/>
              </a:rPr>
              <a:t>Raises public and land-manager awareness of groundwater protection­</a:t>
            </a:r>
          </a:p>
          <a:p>
            <a:pPr indent="-214308">
              <a:buFont typeface="Arial" panose="020B0604020202020204" pitchFamily="34" charset="0"/>
              <a:buChar char="•"/>
            </a:pPr>
            <a:r>
              <a:rPr lang="en-GB" sz="1200" dirty="0">
                <a:ea typeface="Times New Roman" panose="02020603050405020304" pitchFamily="18" charset="0"/>
                <a:cs typeface="Times New Roman" panose="02020603050405020304" pitchFamily="18" charset="0"/>
              </a:rPr>
              <a:t>Informs the evidence base &amp; undertaking success monitoring</a:t>
            </a:r>
          </a:p>
        </p:txBody>
      </p:sp>
      <p:sp>
        <p:nvSpPr>
          <p:cNvPr id="5" name="TextBox 4"/>
          <p:cNvSpPr txBox="1"/>
          <p:nvPr/>
        </p:nvSpPr>
        <p:spPr>
          <a:xfrm>
            <a:off x="153298" y="3174994"/>
            <a:ext cx="3960159" cy="715089"/>
          </a:xfrm>
          <a:prstGeom prst="roundRect">
            <a:avLst/>
          </a:prstGeom>
          <a:solidFill>
            <a:srgbClr val="DBDBDB">
              <a:alpha val="85098"/>
            </a:srgbClr>
          </a:solidFill>
          <a:ln>
            <a:solidFill>
              <a:schemeClr val="accent3">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ea typeface="Times New Roman" panose="02020603050405020304" pitchFamily="18" charset="0"/>
                <a:cs typeface="Times New Roman" panose="02020603050405020304" pitchFamily="18" charset="0"/>
              </a:rPr>
              <a:t>ChaMP is a collaborative project to tackle the rising trend of nitrates in the groundwater.  This problem is not exclusive to Brighton, it’s a global issue.  </a:t>
            </a:r>
            <a:endParaRPr lang="en-GB" sz="1200" dirty="0"/>
          </a:p>
        </p:txBody>
      </p:sp>
      <p:sp>
        <p:nvSpPr>
          <p:cNvPr id="6" name="TextBox 5"/>
          <p:cNvSpPr txBox="1"/>
          <p:nvPr/>
        </p:nvSpPr>
        <p:spPr>
          <a:xfrm>
            <a:off x="153298" y="3941145"/>
            <a:ext cx="3960159" cy="715089"/>
          </a:xfrm>
          <a:prstGeom prst="roundRect">
            <a:avLst/>
          </a:prstGeom>
          <a:solidFill>
            <a:srgbClr val="DBDBDB">
              <a:alpha val="85098"/>
            </a:srgbClr>
          </a:solidFill>
          <a:ln>
            <a:solidFill>
              <a:schemeClr val="accent3">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ea typeface="Times New Roman" panose="02020603050405020304" pitchFamily="18" charset="0"/>
                <a:cs typeface="Times New Roman" panose="02020603050405020304" pitchFamily="18" charset="0"/>
              </a:rPr>
              <a:t>ChaMP aims to protect and improve the quality of groundwater in the Brighton Chalk, to ensure it remains a sustainable resource for public water supply.</a:t>
            </a:r>
            <a:endParaRPr lang="en-GB" sz="12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17402401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5" y="813183"/>
            <a:ext cx="9132515" cy="5069825"/>
          </a:xfrm>
          <a:prstGeom prst="rect">
            <a:avLst/>
          </a:prstGeom>
        </p:spPr>
      </p:pic>
      <p:sp>
        <p:nvSpPr>
          <p:cNvPr id="3" name="TextBox 2"/>
          <p:cNvSpPr txBox="1"/>
          <p:nvPr/>
        </p:nvSpPr>
        <p:spPr>
          <a:xfrm>
            <a:off x="375133" y="4718925"/>
            <a:ext cx="3034328" cy="919401"/>
          </a:xfrm>
          <a:prstGeom prst="roundRect">
            <a:avLst/>
          </a:prstGeom>
          <a:solidFill>
            <a:srgbClr val="DBDBDB">
              <a:alpha val="85098"/>
            </a:srgbClr>
          </a:solidFill>
          <a:ln>
            <a:solidFill>
              <a:schemeClr val="accent3">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ChaMP covers the Brighton chalk block, the majority of which lies between the rivers </a:t>
            </a:r>
            <a:r>
              <a:rPr lang="en-GB" sz="1200" dirty="0" err="1"/>
              <a:t>Adur</a:t>
            </a:r>
            <a:r>
              <a:rPr lang="en-GB" sz="1200" dirty="0"/>
              <a:t> and Ouse and up to the edge of the scarp slope on the downs.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3731625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1605" y="3431902"/>
            <a:ext cx="1729763" cy="115415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1827" y="5258895"/>
            <a:ext cx="951507" cy="87628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093" y="5446794"/>
            <a:ext cx="2027857" cy="65444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761" y="2171644"/>
            <a:ext cx="3128664" cy="126025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687" y="5446794"/>
            <a:ext cx="654445" cy="65444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8869" y="2449050"/>
            <a:ext cx="2386263" cy="65723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6487" y="2225121"/>
            <a:ext cx="2246399" cy="115330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67749" y="3567343"/>
            <a:ext cx="2870543" cy="678492"/>
          </a:xfrm>
          <a:prstGeom prst="rect">
            <a:avLst/>
          </a:prstGeom>
        </p:spPr>
      </p:pic>
      <p:sp>
        <p:nvSpPr>
          <p:cNvPr id="12" name="TextBox 11"/>
          <p:cNvSpPr txBox="1"/>
          <p:nvPr/>
        </p:nvSpPr>
        <p:spPr>
          <a:xfrm>
            <a:off x="1337174" y="996975"/>
            <a:ext cx="6469655" cy="485239"/>
          </a:xfrm>
          <a:prstGeom prst="roundRect">
            <a:avLst/>
          </a:prstGeom>
          <a:solidFill>
            <a:srgbClr val="DBDBDB">
              <a:alpha val="85098"/>
            </a:srgbClr>
          </a:solidFill>
          <a:ln>
            <a:solidFill>
              <a:schemeClr val="accent3">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250" dirty="0">
                <a:latin typeface="Gill Sans MT" panose="020B0502020104020203" pitchFamily="34" charset="0"/>
                <a:ea typeface="Times New Roman" panose="02020603050405020304" pitchFamily="18" charset="0"/>
                <a:cs typeface="Times New Roman" panose="02020603050405020304" pitchFamily="18" charset="0"/>
              </a:rPr>
              <a:t>ChaMP stands for ‘Chalk Management Partnership’</a:t>
            </a:r>
            <a:endParaRPr lang="en-GB" sz="2250" dirty="0">
              <a:latin typeface="Gill Sans MT" panose="020B0502020104020203" pitchFamily="34" charset="0"/>
            </a:endParaRP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3197800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727" b="41687"/>
          <a:stretch/>
        </p:blipFill>
        <p:spPr>
          <a:xfrm>
            <a:off x="0" y="0"/>
            <a:ext cx="9144000" cy="6389784"/>
          </a:xfrm>
          <a:prstGeom prst="rect">
            <a:avLst/>
          </a:prstGeom>
        </p:spPr>
      </p:pic>
      <p:sp>
        <p:nvSpPr>
          <p:cNvPr id="6" name="TextBox 5"/>
          <p:cNvSpPr txBox="1"/>
          <p:nvPr/>
        </p:nvSpPr>
        <p:spPr>
          <a:xfrm>
            <a:off x="206865" y="1174249"/>
            <a:ext cx="3618742" cy="715089"/>
          </a:xfrm>
          <a:prstGeom prst="roundRect">
            <a:avLst/>
          </a:prstGeom>
          <a:solidFill>
            <a:srgbClr val="DBDBDB">
              <a:alpha val="85098"/>
            </a:srgbClr>
          </a:solidFill>
          <a:ln>
            <a:solidFill>
              <a:schemeClr val="accent3">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en-US" altLang="en-US" sz="1200" dirty="0">
                <a:solidFill>
                  <a:schemeClr val="tx1"/>
                </a:solidFill>
              </a:rPr>
              <a:t>Thresholds for nitrates in drinking water are:</a:t>
            </a:r>
          </a:p>
          <a:p>
            <a:pPr>
              <a:defRPr/>
            </a:pPr>
            <a:r>
              <a:rPr lang="en-US" altLang="en-US" sz="1200" dirty="0">
                <a:solidFill>
                  <a:schemeClr val="tx1"/>
                </a:solidFill>
              </a:rPr>
              <a:t>Environment Agency warning level = 35 mg/l NO3</a:t>
            </a:r>
          </a:p>
          <a:p>
            <a:pPr>
              <a:defRPr/>
            </a:pPr>
            <a:r>
              <a:rPr lang="en-US" altLang="en-US" sz="1200" dirty="0">
                <a:solidFill>
                  <a:schemeClr val="tx1"/>
                </a:solidFill>
              </a:rPr>
              <a:t>Drinking Water Standard = 50mg/l NO3</a:t>
            </a:r>
          </a:p>
        </p:txBody>
      </p:sp>
      <p:sp>
        <p:nvSpPr>
          <p:cNvPr id="7" name="TextBox 6"/>
          <p:cNvSpPr txBox="1"/>
          <p:nvPr/>
        </p:nvSpPr>
        <p:spPr>
          <a:xfrm>
            <a:off x="5726018" y="1174249"/>
            <a:ext cx="3202427" cy="3544193"/>
          </a:xfrm>
          <a:prstGeom prst="roundRect">
            <a:avLst/>
          </a:prstGeom>
          <a:solidFill>
            <a:srgbClr val="DBDBDB">
              <a:alpha val="85098"/>
            </a:srgbClr>
          </a:solidFill>
          <a:ln>
            <a:solidFill>
              <a:schemeClr val="accent3">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Many of the abstraction boreholes in the Brighton chalk block have at some point reached the Drinking Water Inspectorate level for nitrates.  When nitrates reach this level the source must be turned off or blended with another source of water.  Of course water is never supplied with nitrates over the safe level.</a:t>
            </a:r>
          </a:p>
          <a:p>
            <a:endParaRPr lang="en-GB" sz="1200" dirty="0"/>
          </a:p>
          <a:p>
            <a:r>
              <a:rPr lang="en-GB" sz="1200" dirty="0"/>
              <a:t>As well as most boreholes showing a general rising trend for nitrates there are also seasonal peaks; levels spike in autumn and winter when rain mobilises nitrates held in the soil and makes them wash through to the groundwater (known as leaching</a:t>
            </a:r>
            <a:r>
              <a:rPr lang="en-GB" sz="1200" dirty="0" smtClean="0"/>
              <a:t>).</a:t>
            </a:r>
          </a:p>
          <a:p>
            <a:endParaRPr lang="en-GB" sz="1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1710897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47931"/>
            <a:ext cx="9149937" cy="5244353"/>
          </a:xfrm>
          <a:prstGeom prst="rect">
            <a:avLst/>
          </a:prstGeom>
        </p:spPr>
      </p:pic>
      <p:sp>
        <p:nvSpPr>
          <p:cNvPr id="3" name="TextBox 2"/>
          <p:cNvSpPr txBox="1"/>
          <p:nvPr/>
        </p:nvSpPr>
        <p:spPr>
          <a:xfrm>
            <a:off x="206866" y="1174247"/>
            <a:ext cx="3436965" cy="1940957"/>
          </a:xfrm>
          <a:prstGeom prst="roundRect">
            <a:avLst/>
          </a:prstGeom>
          <a:solidFill>
            <a:srgbClr val="DBDBDB">
              <a:alpha val="85098"/>
            </a:srgbClr>
          </a:solidFill>
          <a:ln>
            <a:solidFill>
              <a:schemeClr val="accent3">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en-US" altLang="en-US" sz="1200" dirty="0">
                <a:solidFill>
                  <a:schemeClr val="tx1"/>
                </a:solidFill>
              </a:rPr>
              <a:t>ChaMP is particularly concerned with Safeguard Zones </a:t>
            </a:r>
            <a:r>
              <a:rPr lang="en-GB" sz="1200" dirty="0"/>
              <a:t>(SGZs)</a:t>
            </a:r>
            <a:r>
              <a:rPr lang="en-US" altLang="en-US" sz="1200" dirty="0">
                <a:solidFill>
                  <a:schemeClr val="tx1"/>
                </a:solidFill>
              </a:rPr>
              <a:t>.  </a:t>
            </a:r>
            <a:r>
              <a:rPr lang="en-GB" sz="1200" dirty="0"/>
              <a:t>Drinking water SGZs are ‘designated areas in which the use of certain substances must be carefully managed to prevent the pollution of raw water sources that are used to provide drinking water’ (EA Website).  They are a joint initiative between the Environment Agency and water companies.  Maps of SGZs help us to target our interventions.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3695029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742277"/>
            <a:ext cx="9143999" cy="4676503"/>
          </a:xfrm>
        </p:spPr>
      </p:pic>
      <p:sp>
        <p:nvSpPr>
          <p:cNvPr id="6" name="TextBox 5"/>
          <p:cNvSpPr txBox="1"/>
          <p:nvPr/>
        </p:nvSpPr>
        <p:spPr>
          <a:xfrm>
            <a:off x="294963" y="742278"/>
            <a:ext cx="4930532" cy="1506794"/>
          </a:xfrm>
          <a:prstGeom prst="roundRect">
            <a:avLst/>
          </a:prstGeom>
          <a:solidFill>
            <a:srgbClr val="DBDBDB">
              <a:alpha val="85098"/>
            </a:srgb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lvl="0"/>
            <a:r>
              <a:rPr lang="en-GB" sz="1200" dirty="0"/>
              <a:t>ChaMP has a Catchment Sensitive Farming Officer who works with rural landowners to promote groundwater protection.</a:t>
            </a:r>
          </a:p>
          <a:p>
            <a:pPr lvl="0"/>
            <a:endParaRPr lang="en-GB" sz="1200" dirty="0"/>
          </a:p>
          <a:p>
            <a:r>
              <a:rPr lang="en-GB" sz="1200" dirty="0"/>
              <a:t>The use of fertilisers on farms can be a problem.  If all the fertiliser applied is not taken up by the plant some can remain in the soil and wash through to groundwater during wet weather.  Manure piles can also leach nitrates.</a:t>
            </a:r>
          </a:p>
          <a:p>
            <a:pPr lvl="0"/>
            <a:endParaRPr lang="en-GB" sz="1050" dirty="0">
              <a:latin typeface="Gill Sans MT" panose="020B0502020104020203" pitchFamily="34" charset="0"/>
            </a:endParaRPr>
          </a:p>
        </p:txBody>
      </p:sp>
      <p:sp>
        <p:nvSpPr>
          <p:cNvPr id="7" name="TextBox 6"/>
          <p:cNvSpPr txBox="1"/>
          <p:nvPr/>
        </p:nvSpPr>
        <p:spPr>
          <a:xfrm>
            <a:off x="342529" y="2352669"/>
            <a:ext cx="4882965" cy="2962513"/>
          </a:xfrm>
          <a:prstGeom prst="roundRect">
            <a:avLst/>
          </a:prstGeom>
          <a:solidFill>
            <a:srgbClr val="DBDBDB">
              <a:alpha val="85098"/>
            </a:srgb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200" dirty="0"/>
              <a:t>The Defra Fertiliser manual ‘RB209’, commonly used by farmers, illustrates this problem.  Below are figures for the efficiency of fertilisers applied to different soil types:</a:t>
            </a:r>
          </a:p>
          <a:p>
            <a:endParaRPr lang="en-GB" sz="1200" dirty="0"/>
          </a:p>
          <a:p>
            <a:r>
              <a:rPr lang="en-GB" sz="1200" dirty="0"/>
              <a:t>Light sand soils				70% efficiency</a:t>
            </a:r>
          </a:p>
          <a:p>
            <a:r>
              <a:rPr lang="en-GB" sz="1200" dirty="0"/>
              <a:t>Medium, clay, silty, organic and peaty soils		60% efficiency</a:t>
            </a:r>
          </a:p>
          <a:p>
            <a:r>
              <a:rPr lang="en-GB" sz="1200" dirty="0"/>
              <a:t>Shallow soils over chalk and limestone		55% efficiency</a:t>
            </a:r>
          </a:p>
          <a:p>
            <a:endParaRPr lang="en-GB" sz="1200" dirty="0"/>
          </a:p>
          <a:p>
            <a:r>
              <a:rPr lang="en-GB" sz="1200" dirty="0"/>
              <a:t>In chalky areas such as that covered by ChaMP only 55kg of nitrogen will be taken up by the crop for every 100kg if nitrogen applied as fertiliser.  45% can be lost.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377142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52930" cy="4441863"/>
          </a:xfrm>
          <a:prstGeom prst="rect">
            <a:avLst/>
          </a:prstGeom>
        </p:spPr>
      </p:pic>
      <p:sp>
        <p:nvSpPr>
          <p:cNvPr id="9" name="TextBox 8"/>
          <p:cNvSpPr txBox="1"/>
          <p:nvPr/>
        </p:nvSpPr>
        <p:spPr>
          <a:xfrm>
            <a:off x="0" y="862844"/>
            <a:ext cx="3142822" cy="4436269"/>
          </a:xfrm>
          <a:prstGeom prst="roundRect">
            <a:avLst/>
          </a:prstGeom>
          <a:solidFill>
            <a:srgbClr val="DBDBDB">
              <a:alpha val="85098"/>
            </a:srgb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lvl="0"/>
            <a:endParaRPr lang="en-GB" sz="1200" dirty="0">
              <a:solidFill>
                <a:schemeClr val="tx1"/>
              </a:solidFill>
              <a:latin typeface="Gill Sans MT" panose="020B0502020104020203" pitchFamily="34" charset="0"/>
            </a:endParaRPr>
          </a:p>
          <a:p>
            <a:r>
              <a:rPr lang="en-GB" sz="1200" dirty="0"/>
              <a:t>The ChaMP Catchment Sensitive Farming Officer gives advice to farms and can access specialist assistance, grants and incentives to support change in management.  For example:</a:t>
            </a:r>
            <a:endParaRPr lang="en-GB" sz="1200" dirty="0">
              <a:solidFill>
                <a:schemeClr val="tx1"/>
              </a:solidFill>
            </a:endParaRPr>
          </a:p>
          <a:p>
            <a:endParaRPr lang="en-GB" sz="1200" dirty="0">
              <a:solidFill>
                <a:schemeClr val="tx1"/>
              </a:solidFill>
            </a:endParaRPr>
          </a:p>
          <a:p>
            <a:r>
              <a:rPr lang="en-GB" sz="1200" dirty="0">
                <a:solidFill>
                  <a:schemeClr val="tx1"/>
                </a:solidFill>
              </a:rPr>
              <a:t>Optimal nutrient management</a:t>
            </a:r>
          </a:p>
          <a:p>
            <a:r>
              <a:rPr lang="en-GB" sz="1200" dirty="0">
                <a:solidFill>
                  <a:schemeClr val="tx1"/>
                </a:solidFill>
              </a:rPr>
              <a:t>Precision farming</a:t>
            </a:r>
          </a:p>
          <a:p>
            <a:r>
              <a:rPr lang="en-GB" sz="1200" dirty="0">
                <a:solidFill>
                  <a:schemeClr val="tx1"/>
                </a:solidFill>
              </a:rPr>
              <a:t>Cover crop trials</a:t>
            </a:r>
          </a:p>
          <a:p>
            <a:r>
              <a:rPr lang="en-GB" sz="1200" dirty="0">
                <a:solidFill>
                  <a:schemeClr val="tx1"/>
                </a:solidFill>
              </a:rPr>
              <a:t>Farm Advice Framework specialist visits:</a:t>
            </a:r>
          </a:p>
          <a:p>
            <a:pPr lvl="2"/>
            <a:r>
              <a:rPr lang="en-GB" sz="1200" dirty="0">
                <a:solidFill>
                  <a:schemeClr val="tx1"/>
                </a:solidFill>
              </a:rPr>
              <a:t>Bio-bed / Bio-filters</a:t>
            </a:r>
          </a:p>
          <a:p>
            <a:pPr lvl="2"/>
            <a:r>
              <a:rPr lang="en-GB" sz="1200" dirty="0">
                <a:solidFill>
                  <a:schemeClr val="tx1"/>
                </a:solidFill>
              </a:rPr>
              <a:t>Manure &amp; Slurry Management</a:t>
            </a:r>
          </a:p>
          <a:p>
            <a:pPr lvl="2"/>
            <a:r>
              <a:rPr lang="en-GB" sz="1200" dirty="0">
                <a:solidFill>
                  <a:schemeClr val="tx1"/>
                </a:solidFill>
              </a:rPr>
              <a:t>Farm infrastructure audits</a:t>
            </a:r>
          </a:p>
          <a:p>
            <a:pPr lvl="2"/>
            <a:r>
              <a:rPr lang="en-GB" sz="1200" dirty="0">
                <a:solidFill>
                  <a:schemeClr val="tx1"/>
                </a:solidFill>
              </a:rPr>
              <a:t>Nutrient Management</a:t>
            </a:r>
            <a:endParaRPr lang="en-GB" sz="1200" u="sng" dirty="0">
              <a:solidFill>
                <a:schemeClr val="tx1"/>
              </a:solidFill>
            </a:endParaRPr>
          </a:p>
          <a:p>
            <a:pPr lvl="2"/>
            <a:endParaRPr lang="en-GB" sz="1200" dirty="0">
              <a:solidFill>
                <a:schemeClr val="tx1"/>
              </a:solidFill>
            </a:endParaRPr>
          </a:p>
          <a:p>
            <a:r>
              <a:rPr lang="en-GB" sz="1200" dirty="0">
                <a:solidFill>
                  <a:schemeClr val="tx1"/>
                </a:solidFill>
              </a:rPr>
              <a:t>We also want to know from farmers ‘What else do you need?’ to help with groundwater protection.  For more information contact </a:t>
            </a:r>
            <a:r>
              <a:rPr lang="en-GB" sz="1200" dirty="0">
                <a:solidFill>
                  <a:schemeClr val="tx1"/>
                </a:solidFill>
                <a:hlinkClick r:id="rId3"/>
              </a:rPr>
              <a:t>shai.gilad@naturalengland.org.uk</a:t>
            </a:r>
            <a:r>
              <a:rPr lang="en-GB" sz="1200" dirty="0">
                <a:solidFill>
                  <a:schemeClr val="tx1"/>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687" y="6135184"/>
            <a:ext cx="1582298" cy="649370"/>
          </a:xfrm>
          <a:prstGeom prst="rect">
            <a:avLst/>
          </a:prstGeom>
        </p:spPr>
      </p:pic>
    </p:spTree>
    <p:extLst>
      <p:ext uri="{BB962C8B-B14F-4D97-AF65-F5344CB8AC3E}">
        <p14:creationId xmlns:p14="http://schemas.microsoft.com/office/powerpoint/2010/main" val="25242892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1152</TotalTime>
  <Words>1350</Words>
  <Application>Microsoft Office PowerPoint</Application>
  <PresentationFormat>On-screen Show (4:3)</PresentationFormat>
  <Paragraphs>80</Paragraphs>
  <Slides>17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Gill Sans</vt:lpstr>
      <vt:lpstr>Gill Sans MT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proftemp</dc:creator>
  <cp:lastModifiedBy>proftemp</cp:lastModifiedBy>
  <cp:revision>86</cp:revision>
  <cp:lastPrinted>2018-08-06T13:38:22Z</cp:lastPrinted>
  <dcterms:created xsi:type="dcterms:W3CDTF">2017-06-28T09:07:30Z</dcterms:created>
  <dcterms:modified xsi:type="dcterms:W3CDTF">2019-07-16T11:13:24Z</dcterms:modified>
</cp:coreProperties>
</file>