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3"/>
  </p:notesMasterIdLst>
  <p:handoutMasterIdLst>
    <p:handoutMasterId r:id="rId14"/>
  </p:handoutMasterIdLst>
  <p:sldIdLst>
    <p:sldId id="257" r:id="rId4"/>
    <p:sldId id="265" r:id="rId5"/>
    <p:sldId id="269" r:id="rId6"/>
    <p:sldId id="270" r:id="rId7"/>
    <p:sldId id="256" r:id="rId8"/>
    <p:sldId id="267" r:id="rId9"/>
    <p:sldId id="264" r:id="rId10"/>
    <p:sldId id="268" r:id="rId11"/>
    <p:sldId id="263" r:id="rId12"/>
  </p:sldIdLst>
  <p:sldSz cx="9144000" cy="6858000" type="screen4x3"/>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5" autoAdjust="0"/>
    <p:restoredTop sz="69088" autoAdjust="0"/>
  </p:normalViewPr>
  <p:slideViewPr>
    <p:cSldViewPr snapToGrid="0" snapToObjects="1">
      <p:cViewPr varScale="1">
        <p:scale>
          <a:sx n="80" d="100"/>
          <a:sy n="80" d="100"/>
        </p:scale>
        <p:origin x="2262" y="9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49" d="100"/>
          <a:sy n="49" d="100"/>
        </p:scale>
        <p:origin x="2390"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362"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155" y="0"/>
            <a:ext cx="2889362" cy="495300"/>
          </a:xfrm>
          <a:prstGeom prst="rect">
            <a:avLst/>
          </a:prstGeom>
        </p:spPr>
        <p:txBody>
          <a:bodyPr vert="horz" lIns="91440" tIns="45720" rIns="91440" bIns="45720" rtlCol="0"/>
          <a:lstStyle>
            <a:lvl1pPr algn="r">
              <a:defRPr sz="1200"/>
            </a:lvl1pPr>
          </a:lstStyle>
          <a:p>
            <a:fld id="{4B5AD301-8E3F-493E-8B23-00BE661D4813}" type="datetimeFigureOut">
              <a:rPr lang="en-GB" smtClean="0"/>
              <a:t>02/02/2017</a:t>
            </a:fld>
            <a:endParaRPr lang="en-GB"/>
          </a:p>
        </p:txBody>
      </p:sp>
      <p:sp>
        <p:nvSpPr>
          <p:cNvPr id="4" name="Footer Placeholder 3"/>
          <p:cNvSpPr>
            <a:spLocks noGrp="1"/>
          </p:cNvSpPr>
          <p:nvPr>
            <p:ph type="ftr" sz="quarter" idx="2"/>
          </p:nvPr>
        </p:nvSpPr>
        <p:spPr>
          <a:xfrm>
            <a:off x="0" y="9377363"/>
            <a:ext cx="2889362" cy="4953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155" y="9377363"/>
            <a:ext cx="2889362" cy="495300"/>
          </a:xfrm>
          <a:prstGeom prst="rect">
            <a:avLst/>
          </a:prstGeom>
        </p:spPr>
        <p:txBody>
          <a:bodyPr vert="horz" lIns="91440" tIns="45720" rIns="91440" bIns="45720" rtlCol="0" anchor="b"/>
          <a:lstStyle>
            <a:lvl1pPr algn="r">
              <a:defRPr sz="1200"/>
            </a:lvl1pPr>
          </a:lstStyle>
          <a:p>
            <a:fld id="{CCD1D2D3-2825-4D76-A9AD-20AAE69949F5}" type="slidenum">
              <a:rPr lang="en-GB" smtClean="0"/>
              <a:t>‹#›</a:t>
            </a:fld>
            <a:endParaRPr lang="en-GB"/>
          </a:p>
        </p:txBody>
      </p:sp>
    </p:spTree>
    <p:extLst>
      <p:ext uri="{BB962C8B-B14F-4D97-AF65-F5344CB8AC3E}">
        <p14:creationId xmlns:p14="http://schemas.microsoft.com/office/powerpoint/2010/main" val="2460142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89938"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1"/>
            <a:ext cx="2889938" cy="493633"/>
          </a:xfrm>
          <a:prstGeom prst="rect">
            <a:avLst/>
          </a:prstGeom>
        </p:spPr>
        <p:txBody>
          <a:bodyPr vert="horz" lIns="91440" tIns="45720" rIns="91440" bIns="45720" rtlCol="0"/>
          <a:lstStyle>
            <a:lvl1pPr algn="r">
              <a:defRPr sz="1200"/>
            </a:lvl1pPr>
          </a:lstStyle>
          <a:p>
            <a:fld id="{605F84A4-1038-4242-B782-BC6040F675FC}" type="datetimeFigureOut">
              <a:rPr lang="en-GB" smtClean="0"/>
              <a:t>02/02/2017</a:t>
            </a:fld>
            <a:endParaRPr lang="en-GB"/>
          </a:p>
        </p:txBody>
      </p:sp>
      <p:sp>
        <p:nvSpPr>
          <p:cNvPr id="4" name="Slide Image Placehold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7317"/>
            <a:ext cx="2889938"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7"/>
            <a:ext cx="2889938" cy="493633"/>
          </a:xfrm>
          <a:prstGeom prst="rect">
            <a:avLst/>
          </a:prstGeom>
        </p:spPr>
        <p:txBody>
          <a:bodyPr vert="horz" lIns="91440" tIns="45720" rIns="91440" bIns="45720" rtlCol="0" anchor="b"/>
          <a:lstStyle>
            <a:lvl1pPr algn="r">
              <a:defRPr sz="1200"/>
            </a:lvl1pPr>
          </a:lstStyle>
          <a:p>
            <a:fld id="{E051D9B1-1AED-4934-9825-A9B58834DBC6}" type="slidenum">
              <a:rPr lang="en-GB" smtClean="0"/>
              <a:t>‹#›</a:t>
            </a:fld>
            <a:endParaRPr lang="en-GB"/>
          </a:p>
        </p:txBody>
      </p:sp>
    </p:spTree>
    <p:extLst>
      <p:ext uri="{BB962C8B-B14F-4D97-AF65-F5344CB8AC3E}">
        <p14:creationId xmlns:p14="http://schemas.microsoft.com/office/powerpoint/2010/main" val="2870960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6775" y="503238"/>
            <a:ext cx="4935538" cy="370363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51D9B1-1AED-4934-9825-A9B58834DBC6}" type="slidenum">
              <a:rPr lang="en-GB" smtClean="0"/>
              <a:t>1</a:t>
            </a:fld>
            <a:endParaRPr lang="en-GB"/>
          </a:p>
        </p:txBody>
      </p:sp>
    </p:spTree>
    <p:extLst>
      <p:ext uri="{BB962C8B-B14F-4D97-AF65-F5344CB8AC3E}">
        <p14:creationId xmlns:p14="http://schemas.microsoft.com/office/powerpoint/2010/main" val="2563983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Scale of issue nationally</a:t>
            </a:r>
          </a:p>
          <a:p>
            <a:r>
              <a:rPr lang="en-GB" dirty="0" smtClean="0"/>
              <a:t>240,000 homes and many affordable (40%)</a:t>
            </a:r>
          </a:p>
          <a:p>
            <a:r>
              <a:rPr lang="en-GB" dirty="0" smtClean="0"/>
              <a:t>Always been state contribution</a:t>
            </a:r>
            <a:r>
              <a:rPr lang="en-GB" baseline="0" dirty="0" smtClean="0"/>
              <a:t> if we are to meet certain needs – both rented and owned in various forms</a:t>
            </a:r>
          </a:p>
          <a:p>
            <a:r>
              <a:rPr lang="en-GB" dirty="0" smtClean="0"/>
              <a:t>Last decade only 131,000 (LGA – Housing Paper 2015)</a:t>
            </a:r>
          </a:p>
          <a:p>
            <a:r>
              <a:rPr lang="en-GB" dirty="0" smtClean="0"/>
              <a:t>40’s – 60’s around 100,00 homes a year from public sector – often ‘affordable’.  Since that time suite of policy measures such that LA </a:t>
            </a:r>
            <a:r>
              <a:rPr lang="en-GB" dirty="0" err="1" smtClean="0"/>
              <a:t>provisdion</a:t>
            </a:r>
            <a:r>
              <a:rPr lang="en-GB" dirty="0" smtClean="0"/>
              <a:t> fell and neither private sector or HA’s or indeed other forms really making a dent in this.</a:t>
            </a:r>
          </a:p>
          <a:p>
            <a:endParaRPr lang="en-GB" dirty="0"/>
          </a:p>
        </p:txBody>
      </p:sp>
      <p:sp>
        <p:nvSpPr>
          <p:cNvPr id="4" name="Slide Number Placeholder 3"/>
          <p:cNvSpPr>
            <a:spLocks noGrp="1"/>
          </p:cNvSpPr>
          <p:nvPr>
            <p:ph type="sldNum" sz="quarter" idx="10"/>
          </p:nvPr>
        </p:nvSpPr>
        <p:spPr/>
        <p:txBody>
          <a:bodyPr/>
          <a:lstStyle/>
          <a:p>
            <a:fld id="{E051D9B1-1AED-4934-9825-A9B58834DBC6}" type="slidenum">
              <a:rPr lang="en-GB" smtClean="0"/>
              <a:t>2</a:t>
            </a:fld>
            <a:endParaRPr lang="en-GB"/>
          </a:p>
        </p:txBody>
      </p:sp>
    </p:spTree>
    <p:extLst>
      <p:ext uri="{BB962C8B-B14F-4D97-AF65-F5344CB8AC3E}">
        <p14:creationId xmlns:p14="http://schemas.microsoft.com/office/powerpoint/2010/main" val="5474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 delivering locally</a:t>
            </a:r>
          </a:p>
          <a:p>
            <a:r>
              <a:rPr lang="en-GB" dirty="0" smtClean="0"/>
              <a:t>Host of reason which others will allude to and I will touch upon </a:t>
            </a:r>
          </a:p>
          <a:p>
            <a:r>
              <a:rPr lang="en-GB" dirty="0" smtClean="0"/>
              <a:t>But clear there is failure </a:t>
            </a:r>
            <a:r>
              <a:rPr lang="en-GB" dirty="0" err="1" smtClean="0"/>
              <a:t>evcen</a:t>
            </a:r>
            <a:r>
              <a:rPr lang="en-GB" dirty="0" smtClean="0"/>
              <a:t> in place where land value high (in theory should capture some uplift!)</a:t>
            </a:r>
          </a:p>
          <a:p>
            <a:r>
              <a:rPr lang="en-GB" dirty="0" err="1" smtClean="0"/>
              <a:t>Therre</a:t>
            </a:r>
            <a:r>
              <a:rPr lang="en-GB" dirty="0" smtClean="0"/>
              <a:t> is growth so quota should work better</a:t>
            </a:r>
          </a:p>
          <a:p>
            <a:r>
              <a:rPr lang="en-GB" dirty="0" smtClean="0"/>
              <a:t>And overwhelming need</a:t>
            </a:r>
          </a:p>
          <a:p>
            <a:endParaRPr lang="en-GB" dirty="0" smtClean="0"/>
          </a:p>
          <a:p>
            <a:r>
              <a:rPr lang="en-GB" dirty="0" smtClean="0"/>
              <a:t>Also some business models – don’t like </a:t>
            </a:r>
            <a:r>
              <a:rPr lang="en-GB" dirty="0" err="1" smtClean="0"/>
              <a:t>pepperpotting</a:t>
            </a:r>
            <a:r>
              <a:rPr lang="en-GB" dirty="0" smtClean="0"/>
              <a:t> in micro and </a:t>
            </a:r>
            <a:r>
              <a:rPr lang="en-GB" smtClean="0"/>
              <a:t>macro sense</a:t>
            </a:r>
          </a:p>
          <a:p>
            <a:endParaRPr lang="en-GB" dirty="0"/>
          </a:p>
          <a:p>
            <a:endParaRPr lang="en-GB" dirty="0"/>
          </a:p>
        </p:txBody>
      </p:sp>
      <p:sp>
        <p:nvSpPr>
          <p:cNvPr id="4" name="Slide Number Placeholder 3"/>
          <p:cNvSpPr>
            <a:spLocks noGrp="1"/>
          </p:cNvSpPr>
          <p:nvPr>
            <p:ph type="sldNum" sz="quarter" idx="10"/>
          </p:nvPr>
        </p:nvSpPr>
        <p:spPr/>
        <p:txBody>
          <a:bodyPr/>
          <a:lstStyle/>
          <a:p>
            <a:fld id="{E051D9B1-1AED-4934-9825-A9B58834DBC6}" type="slidenum">
              <a:rPr lang="en-GB" smtClean="0"/>
              <a:t>3</a:t>
            </a:fld>
            <a:endParaRPr lang="en-GB"/>
          </a:p>
        </p:txBody>
      </p:sp>
    </p:spTree>
    <p:extLst>
      <p:ext uri="{BB962C8B-B14F-4D97-AF65-F5344CB8AC3E}">
        <p14:creationId xmlns:p14="http://schemas.microsoft.com/office/powerpoint/2010/main" val="351812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89514"/>
            <a:ext cx="5335270" cy="4931563"/>
          </a:xfrm>
        </p:spPr>
        <p:txBody>
          <a:bodyPr/>
          <a:lstStyle/>
          <a:p>
            <a:r>
              <a:rPr lang="en-GB" dirty="0" smtClean="0"/>
              <a:t>So……if we accept principle that there is a space for all of us</a:t>
            </a:r>
          </a:p>
          <a:p>
            <a:r>
              <a:rPr lang="en-GB" dirty="0" smtClean="0"/>
              <a:t>There is a niche market for us in a Nat park</a:t>
            </a:r>
          </a:p>
          <a:p>
            <a:endParaRPr lang="en-GB" dirty="0"/>
          </a:p>
          <a:p>
            <a:r>
              <a:rPr lang="en-GB" dirty="0"/>
              <a:t>The expectation is that new housing will be focused </a:t>
            </a:r>
            <a:r>
              <a:rPr lang="en-GB" dirty="0" smtClean="0"/>
              <a:t>on meeting </a:t>
            </a:r>
            <a:r>
              <a:rPr lang="en-GB" dirty="0"/>
              <a:t>affordable housing requirements, supporting local </a:t>
            </a:r>
            <a:r>
              <a:rPr lang="en-GB" dirty="0" smtClean="0"/>
              <a:t>needs / employment </a:t>
            </a:r>
            <a:r>
              <a:rPr lang="en-GB" dirty="0"/>
              <a:t>opportunities </a:t>
            </a:r>
            <a:r>
              <a:rPr lang="en-GB" dirty="0" smtClean="0"/>
              <a:t>and key </a:t>
            </a:r>
            <a:r>
              <a:rPr lang="en-GB" dirty="0"/>
              <a:t>services</a:t>
            </a:r>
            <a:r>
              <a:rPr lang="en-GB" dirty="0" smtClean="0"/>
              <a:t>.</a:t>
            </a:r>
          </a:p>
          <a:p>
            <a:r>
              <a:rPr lang="en-GB" dirty="0" smtClean="0"/>
              <a:t>I am very conscious that according to recent publication by Rural Services Network Jan 17 CLA Members provide nearly 40% of all private rented housing in rural areas and are often local employees</a:t>
            </a:r>
          </a:p>
          <a:p>
            <a:r>
              <a:rPr lang="en-GB" dirty="0" smtClean="0"/>
              <a:t>And there is scope for extending the ability to physically provide or charge… Para 78 of Defra Circular</a:t>
            </a:r>
          </a:p>
          <a:p>
            <a:endParaRPr lang="en-GB" dirty="0" smtClean="0"/>
          </a:p>
          <a:p>
            <a:r>
              <a:rPr lang="en-GB" dirty="0" smtClean="0"/>
              <a:t>Delivery option(s)</a:t>
            </a:r>
          </a:p>
          <a:p>
            <a:r>
              <a:rPr lang="en-GB" dirty="0" smtClean="0"/>
              <a:t>Flexible approach</a:t>
            </a:r>
          </a:p>
          <a:p>
            <a:r>
              <a:rPr lang="en-GB" dirty="0" smtClean="0"/>
              <a:t>Dispelling myths</a:t>
            </a:r>
          </a:p>
          <a:p>
            <a:r>
              <a:rPr lang="en-GB" dirty="0" smtClean="0"/>
              <a:t>Amount:		£422K in bank but v heavily </a:t>
            </a:r>
            <a:r>
              <a:rPr lang="en-GB" dirty="0" err="1" smtClean="0"/>
              <a:t>constrianed</a:t>
            </a:r>
            <a:r>
              <a:rPr lang="en-GB" dirty="0" smtClean="0"/>
              <a:t>	</a:t>
            </a:r>
          </a:p>
          <a:p>
            <a:r>
              <a:rPr lang="en-GB" dirty="0" smtClean="0"/>
              <a:t>			</a:t>
            </a:r>
          </a:p>
          <a:p>
            <a:r>
              <a:rPr lang="en-GB" dirty="0" err="1" smtClean="0"/>
              <a:t>Arun</a:t>
            </a:r>
            <a:r>
              <a:rPr lang="en-GB" dirty="0" smtClean="0"/>
              <a:t> District			£65,252	</a:t>
            </a:r>
            <a:endParaRPr lang="en-GB" dirty="0"/>
          </a:p>
          <a:p>
            <a:r>
              <a:rPr lang="en-GB" dirty="0" smtClean="0"/>
              <a:t>Chichester District		£967,200</a:t>
            </a:r>
          </a:p>
          <a:p>
            <a:r>
              <a:rPr lang="en-GB" dirty="0" smtClean="0"/>
              <a:t>East Hants District		£86,370</a:t>
            </a:r>
          </a:p>
          <a:p>
            <a:r>
              <a:rPr lang="en-GB" dirty="0" smtClean="0"/>
              <a:t>Winchester District		£33,476		</a:t>
            </a:r>
          </a:p>
          <a:p>
            <a:r>
              <a:rPr lang="en-GB" dirty="0" smtClean="0"/>
              <a:t>	</a:t>
            </a:r>
          </a:p>
          <a:p>
            <a:r>
              <a:rPr lang="en-GB" dirty="0" smtClean="0"/>
              <a:t>	Overall total:	£1,152,298…less so</a:t>
            </a:r>
          </a:p>
          <a:p>
            <a:r>
              <a:rPr lang="en-GB" dirty="0" smtClean="0"/>
              <a:t>Lewes on site only</a:t>
            </a:r>
          </a:p>
          <a:p>
            <a:endParaRPr lang="en-GB" dirty="0"/>
          </a:p>
        </p:txBody>
      </p:sp>
      <p:sp>
        <p:nvSpPr>
          <p:cNvPr id="4" name="Slide Number Placeholder 3"/>
          <p:cNvSpPr>
            <a:spLocks noGrp="1"/>
          </p:cNvSpPr>
          <p:nvPr>
            <p:ph type="sldNum" sz="quarter" idx="10"/>
          </p:nvPr>
        </p:nvSpPr>
        <p:spPr/>
        <p:txBody>
          <a:bodyPr/>
          <a:lstStyle/>
          <a:p>
            <a:fld id="{E051D9B1-1AED-4934-9825-A9B58834DBC6}" type="slidenum">
              <a:rPr lang="en-GB" smtClean="0"/>
              <a:t>4</a:t>
            </a:fld>
            <a:endParaRPr lang="en-GB"/>
          </a:p>
        </p:txBody>
      </p:sp>
    </p:spTree>
    <p:extLst>
      <p:ext uri="{BB962C8B-B14F-4D97-AF65-F5344CB8AC3E}">
        <p14:creationId xmlns:p14="http://schemas.microsoft.com/office/powerpoint/2010/main" val="147253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8" y="4548838"/>
            <a:ext cx="5585399" cy="49781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Gill Sans MT" panose="020B0502020104020203" pitchFamily="34" charset="0"/>
              </a:rPr>
              <a:t>Demand - U</a:t>
            </a:r>
            <a:r>
              <a:rPr lang="en-GB" sz="1200" dirty="0" smtClean="0">
                <a:latin typeface="Gill Sans MT" panose="020B0502020104020203" pitchFamily="34" charset="0"/>
              </a:rPr>
              <a:t>nseen in any other national designated landscape – getting the balance in policy terms</a:t>
            </a:r>
          </a:p>
          <a:p>
            <a:pPr lvl="0">
              <a:defRPr/>
            </a:pPr>
            <a:r>
              <a:rPr lang="en-GB" sz="1200" dirty="0" smtClean="0">
                <a:latin typeface="Gill Sans MT" panose="020B0502020104020203" pitchFamily="34" charset="0"/>
              </a:rPr>
              <a:t>why we can seek physical provision on sites </a:t>
            </a:r>
            <a:r>
              <a:rPr lang="en-GB" dirty="0" smtClean="0">
                <a:latin typeface="Gill Sans MT" panose="020B0502020104020203" pitchFamily="34" charset="0"/>
              </a:rPr>
              <a:t>lower – Principles and evidence base – help us</a:t>
            </a:r>
          </a:p>
          <a:p>
            <a:pPr lvl="0">
              <a:defRPr/>
            </a:pPr>
            <a:endParaRPr lang="en-GB" dirty="0" smtClean="0">
              <a:latin typeface="Gill Sans MT" panose="020B0502020104020203" pitchFamily="34" charset="0"/>
            </a:endParaRPr>
          </a:p>
          <a:p>
            <a:pPr lvl="0">
              <a:defRPr/>
            </a:pPr>
            <a:r>
              <a:rPr lang="en-GB" dirty="0" smtClean="0">
                <a:latin typeface="Gill Sans MT" panose="020B0502020104020203" pitchFamily="34" charset="0"/>
              </a:rPr>
              <a:t>DEFRA </a:t>
            </a:r>
            <a:r>
              <a:rPr lang="en-GB" dirty="0">
                <a:latin typeface="Gill Sans MT" panose="020B0502020104020203" pitchFamily="34" charset="0"/>
              </a:rPr>
              <a:t>Circular – para28.. The Authorities’ primary</a:t>
            </a:r>
          </a:p>
          <a:p>
            <a:pPr lvl="0">
              <a:defRPr/>
            </a:pPr>
            <a:r>
              <a:rPr lang="en-GB" dirty="0">
                <a:latin typeface="Gill Sans MT" panose="020B0502020104020203" pitchFamily="34" charset="0"/>
              </a:rPr>
              <a:t>responsibility is to deliver their statutory purposes. In doing so, they should ensure they are exemplars in achieving sustainable development, helping rural communities in particular to thrive. Such models can offer wider application to other areas beyond the </a:t>
            </a:r>
            <a:r>
              <a:rPr lang="en-GB" dirty="0" err="1" smtClean="0">
                <a:latin typeface="Gill Sans MT" panose="020B0502020104020203" pitchFamily="34" charset="0"/>
              </a:rPr>
              <a:t>Paark</a:t>
            </a:r>
            <a:r>
              <a:rPr lang="en-GB" dirty="0" smtClean="0">
                <a:latin typeface="Gill Sans MT" panose="020B0502020104020203" pitchFamily="34" charset="0"/>
              </a:rPr>
              <a:t> </a:t>
            </a:r>
            <a:r>
              <a:rPr lang="en-GB" dirty="0">
                <a:latin typeface="Gill Sans MT" panose="020B0502020104020203" pitchFamily="34" charset="0"/>
              </a:rPr>
              <a:t>boundaries, and Authorities are encouraged to disseminate their experience to other rural authorities. For example, through the use of resources such as the Sustainable Development Fund, the Authorities have piloted initiatives which have tested new approaches and, in doing so, they have become examples of best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Gill Sans MT" panose="020B0502020104020203" pitchFamily="34" charset="0"/>
              </a:rPr>
              <a:t>CIL / s106 for affordable homes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Gill Sans MT" panose="020B0502020104020203" pitchFamily="34" charset="0"/>
              </a:rPr>
              <a:t>WMS – Thresholds and challenge –some in policy Lewes SDNPA…Brighton – Policies of physical provision on net gain of 5 or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Gill Sans MT" panose="020B0502020104020203" pitchFamily="34" charset="0"/>
              </a:rPr>
              <a:t>Appeals mixed bag – </a:t>
            </a:r>
            <a:r>
              <a:rPr lang="en-GB" dirty="0" err="1" smtClean="0">
                <a:latin typeface="Gill Sans MT" panose="020B0502020104020203" pitchFamily="34" charset="0"/>
              </a:rPr>
              <a:t>Wanderdown</a:t>
            </a:r>
            <a:r>
              <a:rPr lang="en-GB" dirty="0" smtClean="0">
                <a:latin typeface="Gill Sans MT" panose="020B0502020104020203" pitchFamily="34" charset="0"/>
              </a:rPr>
              <a:t> Road </a:t>
            </a:r>
            <a:r>
              <a:rPr lang="en-GB" dirty="0" err="1" smtClean="0">
                <a:latin typeface="Gill Sans MT" panose="020B0502020104020203" pitchFamily="34" charset="0"/>
              </a:rPr>
              <a:t>Ovingdean</a:t>
            </a:r>
            <a:r>
              <a:rPr lang="en-GB" dirty="0" smtClean="0">
                <a:latin typeface="Gill Sans MT" panose="020B0502020104020203" pitchFamily="34" charset="0"/>
              </a:rPr>
              <a:t> and Hove 9 above business No.  Lewes Court Road opposite new Premier Inn yes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Gill Sans MT" panose="020B0502020104020203" pitchFamily="34" charset="0"/>
              </a:rPr>
              <a:t>Stop subdivision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Gill Sans MT" panose="020B0502020104020203" pitchFamily="34" charset="0"/>
              </a:rPr>
              <a:t>WMS - </a:t>
            </a:r>
            <a:r>
              <a:rPr lang="en-GB" sz="1200" dirty="0" err="1" smtClean="0">
                <a:latin typeface="Gill Sans MT" panose="020B0502020104020203" pitchFamily="34" charset="0"/>
              </a:rPr>
              <a:t>NPlansThe</a:t>
            </a:r>
            <a:r>
              <a:rPr lang="en-GB" sz="1200" dirty="0" smtClean="0">
                <a:latin typeface="Gill Sans MT" panose="020B0502020104020203" pitchFamily="34" charset="0"/>
              </a:rPr>
              <a:t> statement set out that relevant policies for the supply of housing in adopted neighbourhood plans should not be deemed to be out of date where the ministerial statement is less than two years old, the neighbourhood plan allocates sites for housing and the local planning authority can demonstrate a three-year supply of deliverable housing 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latin typeface="Gill Sans MT" panose="020B0502020104020203" pitchFamily="34" charset="0"/>
              </a:rPr>
              <a:t>3 for 1 initiative / WEP initiative / close to  - </a:t>
            </a:r>
            <a:r>
              <a:rPr lang="en-GB" dirty="0" err="1" smtClean="0">
                <a:latin typeface="Gill Sans MT" panose="020B0502020104020203" pitchFamily="34" charset="0"/>
              </a:rPr>
              <a:t>defn</a:t>
            </a:r>
            <a:r>
              <a:rPr lang="en-GB" dirty="0" smtClean="0">
                <a:latin typeface="Gill Sans MT" panose="020B0502020104020203" pitchFamily="34" charset="0"/>
              </a:rPr>
              <a:t> of sustainable settlements and acceptable growth</a:t>
            </a:r>
            <a:endParaRPr lang="en-GB" sz="1200" dirty="0" smtClean="0">
              <a:latin typeface="Gill Sans MT" panose="020B0502020104020203" pitchFamily="34" charset="0"/>
            </a:endParaRPr>
          </a:p>
          <a:p>
            <a:endParaRPr lang="en-GB" dirty="0"/>
          </a:p>
        </p:txBody>
      </p:sp>
      <p:sp>
        <p:nvSpPr>
          <p:cNvPr id="4" name="Slide Number Placeholder 3"/>
          <p:cNvSpPr>
            <a:spLocks noGrp="1"/>
          </p:cNvSpPr>
          <p:nvPr>
            <p:ph type="sldNum" sz="quarter" idx="10"/>
          </p:nvPr>
        </p:nvSpPr>
        <p:spPr/>
        <p:txBody>
          <a:bodyPr/>
          <a:lstStyle/>
          <a:p>
            <a:fld id="{E051D9B1-1AED-4934-9825-A9B58834DBC6}" type="slidenum">
              <a:rPr lang="en-GB" smtClean="0"/>
              <a:t>5</a:t>
            </a:fld>
            <a:endParaRPr lang="en-GB" dirty="0"/>
          </a:p>
        </p:txBody>
      </p:sp>
    </p:spTree>
    <p:extLst>
      <p:ext uri="{BB962C8B-B14F-4D97-AF65-F5344CB8AC3E}">
        <p14:creationId xmlns:p14="http://schemas.microsoft.com/office/powerpoint/2010/main" val="1388522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latin typeface="Gill Sans MT" panose="020B0502020104020203" pitchFamily="34" charset="0"/>
              </a:rPr>
              <a:t>We should consider more innovative ways of </a:t>
            </a:r>
          </a:p>
          <a:p>
            <a:pPr marL="0" indent="0">
              <a:buNone/>
            </a:pPr>
            <a:r>
              <a:rPr lang="en-GB" sz="1200" dirty="0" smtClean="0">
                <a:latin typeface="Gill Sans MT" panose="020B0502020104020203" pitchFamily="34" charset="0"/>
              </a:rPr>
              <a:t>      spending smaller amounts – </a:t>
            </a:r>
            <a:r>
              <a:rPr lang="en-GB" sz="1200" dirty="0" err="1" smtClean="0">
                <a:latin typeface="Gill Sans MT" panose="020B0502020104020203" pitchFamily="34" charset="0"/>
              </a:rPr>
              <a:t>eg</a:t>
            </a:r>
            <a:r>
              <a:rPr lang="en-GB" sz="1200" dirty="0" smtClean="0">
                <a:latin typeface="Gill Sans MT" panose="020B0502020104020203" pitchFamily="34" charset="0"/>
              </a:rPr>
              <a:t> Equity shares or DIY </a:t>
            </a:r>
          </a:p>
          <a:p>
            <a:pPr marL="0" indent="0">
              <a:buNone/>
            </a:pPr>
            <a:r>
              <a:rPr lang="en-GB" sz="1200" dirty="0" smtClean="0">
                <a:latin typeface="Gill Sans MT" panose="020B0502020104020203" pitchFamily="34" charset="0"/>
              </a:rPr>
              <a:t>      shared ownership scheme</a:t>
            </a:r>
          </a:p>
          <a:p>
            <a:endParaRPr lang="en-GB" dirty="0" smtClean="0"/>
          </a:p>
          <a:p>
            <a:r>
              <a:rPr lang="en-GB" dirty="0" smtClean="0"/>
              <a:t>Our contributions minimal</a:t>
            </a:r>
            <a:endParaRPr lang="en-GB" dirty="0"/>
          </a:p>
        </p:txBody>
      </p:sp>
      <p:sp>
        <p:nvSpPr>
          <p:cNvPr id="4" name="Slide Number Placeholder 3"/>
          <p:cNvSpPr>
            <a:spLocks noGrp="1"/>
          </p:cNvSpPr>
          <p:nvPr>
            <p:ph type="sldNum" sz="quarter" idx="10"/>
          </p:nvPr>
        </p:nvSpPr>
        <p:spPr/>
        <p:txBody>
          <a:bodyPr/>
          <a:lstStyle/>
          <a:p>
            <a:fld id="{E051D9B1-1AED-4934-9825-A9B58834DBC6}" type="slidenum">
              <a:rPr lang="en-GB" smtClean="0"/>
              <a:t>6</a:t>
            </a:fld>
            <a:endParaRPr lang="en-GB"/>
          </a:p>
        </p:txBody>
      </p:sp>
    </p:spTree>
    <p:extLst>
      <p:ext uri="{BB962C8B-B14F-4D97-AF65-F5344CB8AC3E}">
        <p14:creationId xmlns:p14="http://schemas.microsoft.com/office/powerpoint/2010/main" val="298917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Waters Edge Wimborne Dorset</a:t>
            </a:r>
            <a:r>
              <a:rPr lang="en-GB" baseline="0" dirty="0" smtClean="0"/>
              <a:t> 37 homes</a:t>
            </a:r>
          </a:p>
          <a:p>
            <a:r>
              <a:rPr lang="en-GB" dirty="0" smtClean="0"/>
              <a:t>the shed </a:t>
            </a:r>
            <a:r>
              <a:rPr lang="en-GB" dirty="0" err="1" smtClean="0"/>
              <a:t>tokavaig</a:t>
            </a:r>
            <a:r>
              <a:rPr lang="en-GB" dirty="0" smtClean="0"/>
              <a:t> – </a:t>
            </a:r>
            <a:r>
              <a:rPr lang="en-GB" dirty="0" err="1" smtClean="0"/>
              <a:t>dualchas</a:t>
            </a:r>
            <a:endParaRPr lang="en-GB" dirty="0" smtClean="0"/>
          </a:p>
          <a:p>
            <a:endParaRPr lang="en-GB" dirty="0" smtClean="0"/>
          </a:p>
          <a:p>
            <a:r>
              <a:rPr lang="en-GB" dirty="0" smtClean="0"/>
              <a:t>Must be quality – </a:t>
            </a:r>
            <a:r>
              <a:rPr lang="en-GB" smtClean="0"/>
              <a:t>we cannot </a:t>
            </a:r>
            <a:r>
              <a:rPr lang="en-GB" dirty="0" smtClean="0"/>
              <a:t>avoid</a:t>
            </a:r>
            <a:r>
              <a:rPr lang="en-GB" baseline="0" dirty="0" smtClean="0"/>
              <a:t> fact its landscape led – but still options</a:t>
            </a:r>
            <a:endParaRPr lang="en-GB" dirty="0"/>
          </a:p>
        </p:txBody>
      </p:sp>
      <p:sp>
        <p:nvSpPr>
          <p:cNvPr id="4" name="Slide Number Placeholder 3"/>
          <p:cNvSpPr>
            <a:spLocks noGrp="1"/>
          </p:cNvSpPr>
          <p:nvPr>
            <p:ph type="sldNum" sz="quarter" idx="10"/>
          </p:nvPr>
        </p:nvSpPr>
        <p:spPr/>
        <p:txBody>
          <a:bodyPr/>
          <a:lstStyle/>
          <a:p>
            <a:fld id="{E051D9B1-1AED-4934-9825-A9B58834DBC6}" type="slidenum">
              <a:rPr lang="en-GB" smtClean="0"/>
              <a:t>7</a:t>
            </a:fld>
            <a:endParaRPr lang="en-GB"/>
          </a:p>
        </p:txBody>
      </p:sp>
    </p:spTree>
    <p:extLst>
      <p:ext uri="{BB962C8B-B14F-4D97-AF65-F5344CB8AC3E}">
        <p14:creationId xmlns:p14="http://schemas.microsoft.com/office/powerpoint/2010/main" val="61404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the community </a:t>
            </a:r>
          </a:p>
          <a:p>
            <a:r>
              <a:rPr lang="en-GB" dirty="0" smtClean="0"/>
              <a:t>Data available but needs to be macro</a:t>
            </a:r>
          </a:p>
          <a:p>
            <a:r>
              <a:rPr lang="en-GB" dirty="0" smtClean="0"/>
              <a:t>(Policies to be flexible to some degree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(sustainable long term with limited costs</a:t>
            </a:r>
          </a:p>
          <a:p>
            <a:endParaRPr lang="en-GB" dirty="0"/>
          </a:p>
        </p:txBody>
      </p:sp>
      <p:sp>
        <p:nvSpPr>
          <p:cNvPr id="4" name="Slide Number Placeholder 3"/>
          <p:cNvSpPr>
            <a:spLocks noGrp="1"/>
          </p:cNvSpPr>
          <p:nvPr>
            <p:ph type="sldNum" sz="quarter" idx="10"/>
          </p:nvPr>
        </p:nvSpPr>
        <p:spPr/>
        <p:txBody>
          <a:bodyPr/>
          <a:lstStyle/>
          <a:p>
            <a:fld id="{E051D9B1-1AED-4934-9825-A9B58834DBC6}" type="slidenum">
              <a:rPr lang="en-GB" smtClean="0"/>
              <a:t>8</a:t>
            </a:fld>
            <a:endParaRPr lang="en-GB"/>
          </a:p>
        </p:txBody>
      </p:sp>
    </p:spTree>
    <p:extLst>
      <p:ext uri="{BB962C8B-B14F-4D97-AF65-F5344CB8AC3E}">
        <p14:creationId xmlns:p14="http://schemas.microsoft.com/office/powerpoint/2010/main" val="267155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51D9B1-1AED-4934-9825-A9B58834DBC6}" type="slidenum">
              <a:rPr lang="en-GB" smtClean="0"/>
              <a:t>9</a:t>
            </a:fld>
            <a:endParaRPr lang="en-GB"/>
          </a:p>
        </p:txBody>
      </p:sp>
    </p:spTree>
    <p:extLst>
      <p:ext uri="{BB962C8B-B14F-4D97-AF65-F5344CB8AC3E}">
        <p14:creationId xmlns:p14="http://schemas.microsoft.com/office/powerpoint/2010/main" val="381924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130765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78879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804473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609362"/>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10304283"/>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8279344"/>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79885218"/>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1805282"/>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47738693"/>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8809001"/>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6527620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146074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19492901"/>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5328695"/>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9961329"/>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61733312"/>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7492767"/>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87418310"/>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59364640"/>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3773652"/>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7510068"/>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8832701"/>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D9ECB22-0A16-A845-A515-AD9BB03CF468}"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160461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865983"/>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7530759"/>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2278359"/>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BBD7F3D-F379-4BB0-A025-2C3D931400ED}" type="datetimeFigureOut">
              <a:rPr lang="en-GB" smtClean="0">
                <a:solidFill>
                  <a:prstClr val="black">
                    <a:tint val="75000"/>
                  </a:prstClr>
                </a:solidFill>
              </a:rPr>
              <a:pPr/>
              <a:t>02/02/2017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D22900E-8DC9-41A1-BFEE-81C443AAC40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7310453"/>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D9ECB22-0A16-A845-A515-AD9BB03CF468}"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46629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D9ECB22-0A16-A845-A515-AD9BB03CF468}" type="datetimeFigureOut">
              <a:rPr lang="en-US" smtClean="0"/>
              <a:t>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24324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D9ECB22-0A16-A845-A515-AD9BB03CF468}" type="datetimeFigureOut">
              <a:rPr lang="en-US" smtClean="0"/>
              <a:t>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204976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ECB22-0A16-A845-A515-AD9BB03CF468}" type="datetimeFigureOut">
              <a:rPr lang="en-US" smtClean="0"/>
              <a:t>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191996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350080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a:p>
        </p:txBody>
      </p:sp>
    </p:spTree>
    <p:extLst>
      <p:ext uri="{BB962C8B-B14F-4D97-AF65-F5344CB8AC3E}">
        <p14:creationId xmlns:p14="http://schemas.microsoft.com/office/powerpoint/2010/main" val="263000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ECB22-0A16-A845-A515-AD9BB03CF468}" type="datetimeFigureOut">
              <a:rPr lang="en-US" smtClean="0"/>
              <a:t>2/2/2017</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CCB58-0C2F-904F-B46F-8F67F173712A}" type="slidenum">
              <a:rPr lang="en-US" smtClean="0"/>
              <a:t>‹#›</a:t>
            </a:fld>
            <a:endParaRPr lang="en-US"/>
          </a:p>
        </p:txBody>
      </p:sp>
    </p:spTree>
    <p:extLst>
      <p:ext uri="{BB962C8B-B14F-4D97-AF65-F5344CB8AC3E}">
        <p14:creationId xmlns:p14="http://schemas.microsoft.com/office/powerpoint/2010/main" val="88181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BD7F3D-F379-4BB0-A025-2C3D931400ED}" type="datetimeFigureOut">
              <a:rPr lang="en-GB" smtClean="0">
                <a:solidFill>
                  <a:prstClr val="black">
                    <a:tint val="75000"/>
                  </a:prstClr>
                </a:solidFill>
              </a:rPr>
              <a:pPr defTabSz="914400"/>
              <a:t>02/02/2017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D22900E-8DC9-41A1-BFEE-81C443AAC405}"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3393558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BBD7F3D-F379-4BB0-A025-2C3D931400ED}" type="datetimeFigureOut">
              <a:rPr lang="en-GB" smtClean="0">
                <a:solidFill>
                  <a:prstClr val="black">
                    <a:tint val="75000"/>
                  </a:prstClr>
                </a:solidFill>
              </a:rPr>
              <a:pPr defTabSz="914400"/>
              <a:t>02/02/2017</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D22900E-8DC9-41A1-BFEE-81C443AAC405}"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9934409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jp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emf"/><Relationship Id="rId3" Type="http://schemas.openxmlformats.org/officeDocument/2006/relationships/image" Target="../media/image7.jp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jp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1053049"/>
            <a:ext cx="7772400" cy="1817714"/>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b="1" dirty="0" smtClean="0">
                <a:latin typeface="Gill Sans"/>
                <a:cs typeface="Gill Sans"/>
              </a:rPr>
              <a:t>Landowners Conference</a:t>
            </a:r>
          </a:p>
          <a:p>
            <a:endParaRPr lang="en-GB" sz="2000" dirty="0" smtClean="0">
              <a:latin typeface="Gill Sans"/>
              <a:cs typeface="Gill Sans"/>
            </a:endParaRPr>
          </a:p>
          <a:p>
            <a:r>
              <a:rPr lang="en-GB" sz="2500" b="1" dirty="0" smtClean="0">
                <a:latin typeface="Gill Sans"/>
                <a:cs typeface="Gill Sans"/>
              </a:rPr>
              <a:t>Tim Slaney</a:t>
            </a:r>
            <a:endParaRPr lang="en-GB" sz="900" b="1" dirty="0" smtClean="0">
              <a:latin typeface="Gill Sans"/>
              <a:cs typeface="Gill Sans"/>
            </a:endParaRPr>
          </a:p>
          <a:p>
            <a:endParaRPr lang="en-GB" sz="2500" b="1" dirty="0" smtClean="0">
              <a:latin typeface="Gill Sans"/>
              <a:cs typeface="Gill Sans"/>
            </a:endParaRPr>
          </a:p>
          <a:p>
            <a:r>
              <a:rPr lang="en-GB" sz="2500" b="1" dirty="0" smtClean="0">
                <a:latin typeface="Gill Sans"/>
                <a:cs typeface="Gill Sans"/>
              </a:rPr>
              <a:t>Director of Planning South Downs National Park</a:t>
            </a:r>
          </a:p>
          <a:p>
            <a:endParaRPr lang="en-GB" sz="2500" b="1" dirty="0">
              <a:latin typeface="Gill Sans"/>
              <a:cs typeface="Gill Sans"/>
            </a:endParaRPr>
          </a:p>
          <a:p>
            <a:r>
              <a:rPr lang="en-GB" sz="2500" b="1" dirty="0" smtClean="0">
                <a:latin typeface="Gill Sans"/>
                <a:cs typeface="Gill Sans"/>
              </a:rPr>
              <a:t>Rural Planning – </a:t>
            </a:r>
            <a:r>
              <a:rPr lang="en-GB" sz="2500" b="1" dirty="0" smtClean="0">
                <a:solidFill>
                  <a:srgbClr val="FF0000"/>
                </a:solidFill>
                <a:latin typeface="Gill Sans"/>
                <a:cs typeface="Gill Sans"/>
              </a:rPr>
              <a:t>Change</a:t>
            </a:r>
            <a:r>
              <a:rPr lang="en-GB" sz="2500" b="1" dirty="0" smtClean="0">
                <a:latin typeface="Gill Sans"/>
                <a:cs typeface="Gill Sans"/>
              </a:rPr>
              <a:t> and Opportunity</a:t>
            </a:r>
            <a:endParaRPr lang="en-GB" sz="2500" b="1" dirty="0">
              <a:latin typeface="Gill Sans"/>
              <a:cs typeface="Gill Sans"/>
            </a:endParaRPr>
          </a:p>
        </p:txBody>
      </p:sp>
      <p:pic>
        <p:nvPicPr>
          <p:cNvPr id="7" name="Picture 6" descr="SDNPA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3" y="332662"/>
            <a:ext cx="1364591" cy="720393"/>
          </a:xfrm>
          <a:prstGeom prst="rect">
            <a:avLst/>
          </a:prstGeom>
        </p:spPr>
      </p:pic>
      <p:pic>
        <p:nvPicPr>
          <p:cNvPr id="9" name="Picture 8" descr="SD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90627"/>
            <a:ext cx="9144000" cy="3267373"/>
          </a:xfrm>
          <a:prstGeom prst="rect">
            <a:avLst/>
          </a:prstGeom>
        </p:spPr>
      </p:pic>
    </p:spTree>
    <p:extLst>
      <p:ext uri="{BB962C8B-B14F-4D97-AF65-F5344CB8AC3E}">
        <p14:creationId xmlns:p14="http://schemas.microsoft.com/office/powerpoint/2010/main" val="2362204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1"/>
          </p:nvPr>
        </p:nvPicPr>
        <p:blipFill>
          <a:blip r:embed="rId3"/>
          <a:stretch>
            <a:fillRect/>
          </a:stretch>
        </p:blipFill>
        <p:spPr>
          <a:xfrm>
            <a:off x="685800" y="2060154"/>
            <a:ext cx="7483446" cy="3799308"/>
          </a:xfrm>
          <a:prstGeom prst="rect">
            <a:avLst/>
          </a:prstGeom>
        </p:spPr>
      </p:pic>
      <p:sp>
        <p:nvSpPr>
          <p:cNvPr id="5" name="Title 1"/>
          <p:cNvSpPr txBox="1">
            <a:spLocks/>
          </p:cNvSpPr>
          <p:nvPr/>
        </p:nvSpPr>
        <p:spPr>
          <a:xfrm>
            <a:off x="685800" y="1175515"/>
            <a:ext cx="7772400" cy="6619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2800" b="1" dirty="0" smtClean="0">
                <a:solidFill>
                  <a:srgbClr val="FF0000"/>
                </a:solidFill>
                <a:latin typeface="Gill Sans"/>
                <a:cs typeface="Gill Sans"/>
              </a:rPr>
              <a:t>National </a:t>
            </a:r>
            <a:r>
              <a:rPr lang="en-GB" sz="2800" b="1" dirty="0" smtClean="0">
                <a:latin typeface="Gill Sans"/>
                <a:cs typeface="Gill Sans"/>
              </a:rPr>
              <a:t>Scale of the Issue</a:t>
            </a:r>
          </a:p>
          <a:p>
            <a:endParaRPr lang="en-GB" sz="2000" dirty="0" smtClean="0">
              <a:latin typeface="Gill Sans"/>
              <a:cs typeface="Gill Sans"/>
            </a:endParaRPr>
          </a:p>
        </p:txBody>
      </p:sp>
      <p:pic>
        <p:nvPicPr>
          <p:cNvPr id="7" name="Picture 6"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3" y="332662"/>
            <a:ext cx="1364591" cy="7203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66462"/>
            <a:ext cx="9144000" cy="1207844"/>
          </a:xfrm>
          <a:prstGeom prst="rect">
            <a:avLst/>
          </a:prstGeom>
        </p:spPr>
      </p:pic>
    </p:spTree>
    <p:extLst>
      <p:ext uri="{BB962C8B-B14F-4D97-AF65-F5344CB8AC3E}">
        <p14:creationId xmlns:p14="http://schemas.microsoft.com/office/powerpoint/2010/main" val="1181291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b="1" dirty="0" smtClean="0">
                <a:solidFill>
                  <a:srgbClr val="FF0000"/>
                </a:solidFill>
                <a:latin typeface="Gill Sans MT" panose="020B0502020104020203" pitchFamily="34" charset="0"/>
              </a:rPr>
              <a:t>Local</a:t>
            </a:r>
            <a:r>
              <a:rPr lang="en-GB" sz="2800" b="1" dirty="0" smtClean="0">
                <a:latin typeface="Gill Sans MT" panose="020B0502020104020203" pitchFamily="34" charset="0"/>
              </a:rPr>
              <a:t> Scale of the Issue</a:t>
            </a:r>
            <a:endParaRPr lang="en-GB" sz="2800" b="1" dirty="0">
              <a:latin typeface="Gill Sans MT" panose="020B0502020104020203" pitchFamily="34" charset="0"/>
            </a:endParaRPr>
          </a:p>
        </p:txBody>
      </p:sp>
      <p:sp>
        <p:nvSpPr>
          <p:cNvPr id="3" name="Content Placeholder 2"/>
          <p:cNvSpPr>
            <a:spLocks noGrp="1"/>
          </p:cNvSpPr>
          <p:nvPr>
            <p:ph idx="1"/>
          </p:nvPr>
        </p:nvSpPr>
        <p:spPr>
          <a:xfrm>
            <a:off x="628253" y="1510362"/>
            <a:ext cx="7886700" cy="4351338"/>
          </a:xfrm>
        </p:spPr>
        <p:txBody>
          <a:bodyPr>
            <a:normAutofit fontScale="92500" lnSpcReduction="10000"/>
          </a:bodyPr>
          <a:lstStyle/>
          <a:p>
            <a:r>
              <a:rPr lang="en-GB" dirty="0" smtClean="0">
                <a:latin typeface="Gill Sans MT" panose="020B0502020104020203" pitchFamily="34" charset="0"/>
              </a:rPr>
              <a:t>294 additional households per year require affordable housing </a:t>
            </a:r>
            <a:r>
              <a:rPr lang="en-GB" sz="1900" dirty="0" smtClean="0">
                <a:latin typeface="Gill Sans MT" panose="020B0502020104020203" pitchFamily="34" charset="0"/>
              </a:rPr>
              <a:t>(Strategic Market Housing Assessment) </a:t>
            </a:r>
          </a:p>
          <a:p>
            <a:r>
              <a:rPr lang="en-GB" dirty="0" smtClean="0">
                <a:latin typeface="Gill Sans MT" panose="020B0502020104020203" pitchFamily="34" charset="0"/>
              </a:rPr>
              <a:t>68 units were delivered in 2014/15 and only 35 in 2015/16 </a:t>
            </a:r>
            <a:r>
              <a:rPr lang="en-GB" sz="1900" dirty="0" smtClean="0">
                <a:latin typeface="Gill Sans MT" panose="020B0502020104020203" pitchFamily="34" charset="0"/>
              </a:rPr>
              <a:t>(Annual Monitoring Report)</a:t>
            </a:r>
          </a:p>
          <a:p>
            <a:r>
              <a:rPr lang="en-GB" dirty="0" smtClean="0">
                <a:latin typeface="Gill Sans MT" panose="020B0502020104020203" pitchFamily="34" charset="0"/>
              </a:rPr>
              <a:t>The system and market is failing to provide sufficient numbers of affordable homes for local communities</a:t>
            </a:r>
          </a:p>
          <a:p>
            <a:r>
              <a:rPr lang="en-GB" dirty="0" smtClean="0">
                <a:latin typeface="Gill Sans MT" panose="020B0502020104020203" pitchFamily="34" charset="0"/>
              </a:rPr>
              <a:t>Many providers will not deliver small-scale schemes due to high project management and construction costs</a:t>
            </a:r>
          </a:p>
          <a:p>
            <a:r>
              <a:rPr lang="en-GB" dirty="0" smtClean="0">
                <a:latin typeface="Gill Sans MT" panose="020B0502020104020203" pitchFamily="34" charset="0"/>
              </a:rPr>
              <a:t>Design and Sustainability may also viewed as an unwelcome cost rather than a basic element</a:t>
            </a:r>
          </a:p>
          <a:p>
            <a:endParaRPr lang="en-GB" dirty="0"/>
          </a:p>
        </p:txBody>
      </p:sp>
      <p:pic>
        <p:nvPicPr>
          <p:cNvPr id="4" name="Picture 3" descr="SDNPA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3" y="332662"/>
            <a:ext cx="1364591" cy="720393"/>
          </a:xfrm>
          <a:prstGeom prst="rect">
            <a:avLst/>
          </a:prstGeom>
        </p:spPr>
      </p:pic>
      <p:pic>
        <p:nvPicPr>
          <p:cNvPr id="5" name="Picture 4"/>
          <p:cNvPicPr>
            <a:picLocks noChangeAspect="1"/>
          </p:cNvPicPr>
          <p:nvPr/>
        </p:nvPicPr>
        <p:blipFill>
          <a:blip r:embed="rId4"/>
          <a:stretch>
            <a:fillRect/>
          </a:stretch>
        </p:blipFill>
        <p:spPr>
          <a:xfrm>
            <a:off x="-793" y="5681370"/>
            <a:ext cx="9144793" cy="1176630"/>
          </a:xfrm>
          <a:prstGeom prst="rect">
            <a:avLst/>
          </a:prstGeom>
        </p:spPr>
      </p:pic>
    </p:spTree>
    <p:extLst>
      <p:ext uri="{BB962C8B-B14F-4D97-AF65-F5344CB8AC3E}">
        <p14:creationId xmlns:p14="http://schemas.microsoft.com/office/powerpoint/2010/main" val="3068809993"/>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b="1" dirty="0">
                <a:solidFill>
                  <a:srgbClr val="FF0000"/>
                </a:solidFill>
                <a:latin typeface="Gill Sans MT" panose="020B0502020104020203" pitchFamily="34" charset="0"/>
              </a:rPr>
              <a:t>Our</a:t>
            </a:r>
            <a:r>
              <a:rPr lang="en-GB" sz="2800" b="1" dirty="0">
                <a:latin typeface="Gill Sans MT" panose="020B0502020104020203" pitchFamily="34" charset="0"/>
              </a:rPr>
              <a:t> </a:t>
            </a:r>
            <a:r>
              <a:rPr lang="en-GB" sz="2800" b="1" dirty="0" smtClean="0">
                <a:latin typeface="Gill Sans MT" panose="020B0502020104020203" pitchFamily="34" charset="0"/>
              </a:rPr>
              <a:t>place in the market ?</a:t>
            </a:r>
            <a:endParaRPr lang="en-GB" sz="2800" b="1" dirty="0">
              <a:latin typeface="Gill Sans MT" panose="020B0502020104020203" pitchFamily="34" charset="0"/>
            </a:endParaRPr>
          </a:p>
        </p:txBody>
      </p:sp>
      <p:sp>
        <p:nvSpPr>
          <p:cNvPr id="4" name="Content Placeholder 3"/>
          <p:cNvSpPr>
            <a:spLocks noGrp="1"/>
          </p:cNvSpPr>
          <p:nvPr>
            <p:ph idx="1"/>
          </p:nvPr>
        </p:nvSpPr>
        <p:spPr>
          <a:xfrm>
            <a:off x="2229728" y="1839117"/>
            <a:ext cx="7391400" cy="3643313"/>
          </a:xfrm>
        </p:spPr>
        <p:txBody>
          <a:bodyPr>
            <a:normAutofit fontScale="77500" lnSpcReduction="20000"/>
          </a:bodyPr>
          <a:lstStyle/>
          <a:p>
            <a:r>
              <a:rPr lang="en-GB" dirty="0" smtClean="0">
                <a:latin typeface="Gill Sans MT" panose="020B0502020104020203" pitchFamily="34" charset="0"/>
              </a:rPr>
              <a:t>Build or facilitate bespoke</a:t>
            </a:r>
            <a:r>
              <a:rPr lang="en-GB" dirty="0">
                <a:latin typeface="Gill Sans MT" panose="020B0502020104020203" pitchFamily="34" charset="0"/>
              </a:rPr>
              <a:t> </a:t>
            </a:r>
            <a:r>
              <a:rPr lang="en-GB" dirty="0" smtClean="0">
                <a:latin typeface="Gill Sans MT" panose="020B0502020104020203" pitchFamily="34" charset="0"/>
              </a:rPr>
              <a:t>and sustainable small scale affordable housing development</a:t>
            </a:r>
          </a:p>
          <a:p>
            <a:r>
              <a:rPr lang="en-GB" dirty="0">
                <a:latin typeface="Gill Sans MT" panose="020B0502020104020203" pitchFamily="34" charset="0"/>
              </a:rPr>
              <a:t>B</a:t>
            </a:r>
            <a:r>
              <a:rPr lang="en-GB" dirty="0" smtClean="0">
                <a:latin typeface="Gill Sans MT" panose="020B0502020104020203" pitchFamily="34" charset="0"/>
              </a:rPr>
              <a:t>e innovative with the use of our small S106 contribution amounts</a:t>
            </a:r>
          </a:p>
          <a:p>
            <a:r>
              <a:rPr lang="en-GB" dirty="0" smtClean="0">
                <a:latin typeface="Gill Sans MT" panose="020B0502020104020203" pitchFamily="34" charset="0"/>
              </a:rPr>
              <a:t>Work in partnership with providers</a:t>
            </a:r>
          </a:p>
          <a:p>
            <a:r>
              <a:rPr lang="en-GB" dirty="0" smtClean="0">
                <a:latin typeface="Gill Sans MT" panose="020B0502020104020203" pitchFamily="34" charset="0"/>
              </a:rPr>
              <a:t>Act as a housing enabler – signposting and connecting opportunities with the right people - YOU</a:t>
            </a:r>
          </a:p>
          <a:p>
            <a:r>
              <a:rPr lang="en-GB" dirty="0" smtClean="0">
                <a:latin typeface="Gill Sans MT" panose="020B0502020104020203" pitchFamily="34" charset="0"/>
              </a:rPr>
              <a:t>Use our knowledge and experience to influence design and sustainability</a:t>
            </a:r>
          </a:p>
          <a:p>
            <a:endParaRPr lang="en-GB" dirty="0" smtClean="0">
              <a:latin typeface="Gill Sans MT" panose="020B0502020104020203" pitchFamily="34" charset="0"/>
            </a:endParaRPr>
          </a:p>
          <a:p>
            <a:pPr marL="0" indent="0" algn="ctr">
              <a:buNone/>
            </a:pPr>
            <a:r>
              <a:rPr lang="en-GB" dirty="0" smtClean="0">
                <a:latin typeface="Gill Sans MT" panose="020B0502020104020203" pitchFamily="34" charset="0"/>
              </a:rPr>
              <a:t>This is our niche!</a:t>
            </a:r>
            <a:endParaRPr lang="en-GB" dirty="0">
              <a:latin typeface="Gill Sans MT" panose="020B0502020104020203" pitchFamily="34" charset="0"/>
            </a:endParaRPr>
          </a:p>
        </p:txBody>
      </p:sp>
      <p:pic>
        <p:nvPicPr>
          <p:cNvPr id="1026" name="Picture 2" descr="https://upload.wikimedia.org/wikipedia/commons/0/01/30a_Sammlung_Eybl_Gro%C3%9Fbritannien._Alfred_Leete_%281882%E2%80%931933%29_Britons_%28Kitchener%29_wants_you_%28Briten_Kitchener_braucht_Euch%29._1914_%28Nachdruck%29%2C_74_x_50_cm._%28Slg.Nr._552%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2" y="1690689"/>
            <a:ext cx="2134836" cy="31876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93" y="5681370"/>
            <a:ext cx="9144793" cy="1176630"/>
          </a:xfrm>
          <a:prstGeom prst="rect">
            <a:avLst/>
          </a:prstGeom>
        </p:spPr>
      </p:pic>
    </p:spTree>
    <p:extLst>
      <p:ext uri="{BB962C8B-B14F-4D97-AF65-F5344CB8AC3E}">
        <p14:creationId xmlns:p14="http://schemas.microsoft.com/office/powerpoint/2010/main" val="1894278234"/>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710"/>
            <a:ext cx="9144000" cy="1176792"/>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3" y="332662"/>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342574" y="27582"/>
            <a:ext cx="5007166"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FF0000"/>
                </a:solidFill>
                <a:latin typeface="Gill Sans"/>
                <a:cs typeface="Gill Sans"/>
              </a:rPr>
              <a:t>Opportunities</a:t>
            </a:r>
          </a:p>
        </p:txBody>
      </p:sp>
      <p:sp>
        <p:nvSpPr>
          <p:cNvPr id="9" name="Content Placeholder 2"/>
          <p:cNvSpPr>
            <a:spLocks noGrp="1"/>
          </p:cNvSpPr>
          <p:nvPr/>
        </p:nvSpPr>
        <p:spPr>
          <a:xfrm>
            <a:off x="520659" y="1484784"/>
            <a:ext cx="8190757" cy="44383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600" kern="1200" dirty="0" smtClean="0">
              <a:latin typeface="Gill Sans"/>
              <a:cs typeface="Gill Sans"/>
            </a:endParaRPr>
          </a:p>
          <a:p>
            <a:pPr marL="0" indent="0">
              <a:buNone/>
            </a:pPr>
            <a:endParaRPr lang="en-GB" sz="2400" kern="1200" dirty="0" smtClean="0">
              <a:solidFill>
                <a:schemeClr val="accent3">
                  <a:lumMod val="50000"/>
                </a:schemeClr>
              </a:solidFill>
            </a:endParaRPr>
          </a:p>
        </p:txBody>
      </p:sp>
      <p:sp>
        <p:nvSpPr>
          <p:cNvPr id="3" name="Rectangle 2"/>
          <p:cNvSpPr/>
          <p:nvPr/>
        </p:nvSpPr>
        <p:spPr>
          <a:xfrm>
            <a:off x="457200" y="1776924"/>
            <a:ext cx="7403334" cy="830997"/>
          </a:xfrm>
          <a:prstGeom prst="rect">
            <a:avLst/>
          </a:prstGeom>
        </p:spPr>
        <p:txBody>
          <a:bodyPr wrap="square">
            <a:spAutoFit/>
          </a:bodyPr>
          <a:lstStyle/>
          <a:p>
            <a:pPr marL="285750" indent="-285750">
              <a:buFont typeface="Arial" panose="020B0604020202020204" pitchFamily="34" charset="0"/>
              <a:buChar char="•"/>
            </a:pPr>
            <a:r>
              <a:rPr lang="en-GB" sz="1600" dirty="0" smtClean="0">
                <a:latin typeface="Gill Sans MT" panose="020B0502020104020203" pitchFamily="34" charset="0"/>
              </a:rPr>
              <a:t>1</a:t>
            </a:r>
            <a:r>
              <a:rPr lang="en-GB" sz="1600" baseline="30000" dirty="0" smtClean="0">
                <a:latin typeface="Gill Sans MT" panose="020B0502020104020203" pitchFamily="34" charset="0"/>
              </a:rPr>
              <a:t>st</a:t>
            </a:r>
            <a:r>
              <a:rPr lang="en-GB" sz="1600" dirty="0" smtClean="0">
                <a:latin typeface="Gill Sans MT" panose="020B0502020104020203" pitchFamily="34" charset="0"/>
              </a:rPr>
              <a:t> Local Plan in a National Park </a:t>
            </a:r>
          </a:p>
          <a:p>
            <a:pPr marL="285750" indent="-285750">
              <a:buFont typeface="Arial" panose="020B0604020202020204" pitchFamily="34" charset="0"/>
              <a:buChar char="•"/>
            </a:pPr>
            <a:r>
              <a:rPr lang="en-GB" sz="1600" dirty="0" smtClean="0">
                <a:latin typeface="Gill Sans MT" panose="020B0502020104020203" pitchFamily="34" charset="0"/>
              </a:rPr>
              <a:t>Ambition and Precedent</a:t>
            </a:r>
            <a:endParaRPr lang="en-GB" sz="1600" dirty="0">
              <a:latin typeface="Gill Sans MT" panose="020B0502020104020203" pitchFamily="34" charset="0"/>
            </a:endParaRPr>
          </a:p>
          <a:p>
            <a:pPr marL="285750" indent="-285750">
              <a:buFont typeface="Arial" panose="020B0604020202020204" pitchFamily="34" charset="0"/>
              <a:buChar char="•"/>
            </a:pPr>
            <a:r>
              <a:rPr lang="en-GB" sz="1600" dirty="0">
                <a:latin typeface="Gill Sans MT" panose="020B0502020104020203" pitchFamily="34" charset="0"/>
              </a:rPr>
              <a:t>Delivery </a:t>
            </a:r>
            <a:r>
              <a:rPr lang="en-GB" sz="1600" dirty="0" smtClean="0">
                <a:latin typeface="Gill Sans MT" panose="020B0502020104020203" pitchFamily="34" charset="0"/>
              </a:rPr>
              <a:t>and Appeals</a:t>
            </a:r>
            <a:endParaRPr lang="en-GB" sz="1600" dirty="0">
              <a:latin typeface="Gill Sans MT" panose="020B0502020104020203" pitchFamily="34" charset="0"/>
            </a:endParaRPr>
          </a:p>
        </p:txBody>
      </p:sp>
      <p:sp>
        <p:nvSpPr>
          <p:cNvPr id="6" name="Rectangle 5"/>
          <p:cNvSpPr/>
          <p:nvPr/>
        </p:nvSpPr>
        <p:spPr>
          <a:xfrm>
            <a:off x="342574" y="1051505"/>
            <a:ext cx="8368842" cy="523220"/>
          </a:xfrm>
          <a:prstGeom prst="rect">
            <a:avLst/>
          </a:prstGeom>
        </p:spPr>
        <p:txBody>
          <a:bodyPr wrap="square">
            <a:spAutoFit/>
          </a:bodyPr>
          <a:lstStyle/>
          <a:p>
            <a:pPr lvl="0"/>
            <a:r>
              <a:rPr lang="en-US" sz="2800" b="1" dirty="0" smtClean="0">
                <a:solidFill>
                  <a:prstClr val="black"/>
                </a:solidFill>
                <a:latin typeface="Gill Sans MT" panose="020B0502020104020203" pitchFamily="34" charset="0"/>
                <a:cs typeface="Gill Sans"/>
              </a:rPr>
              <a:t>Assessing Government – Affordable Homes</a:t>
            </a:r>
            <a:endParaRPr lang="en-US" sz="2800" b="1" dirty="0">
              <a:solidFill>
                <a:prstClr val="black"/>
              </a:solidFill>
              <a:latin typeface="Gill Sans MT" panose="020B0502020104020203" pitchFamily="34" charset="0"/>
              <a:cs typeface="Gill Sans"/>
            </a:endParaRPr>
          </a:p>
        </p:txBody>
      </p:sp>
      <p:sp>
        <p:nvSpPr>
          <p:cNvPr id="8" name="TextBox 7"/>
          <p:cNvSpPr txBox="1"/>
          <p:nvPr/>
        </p:nvSpPr>
        <p:spPr>
          <a:xfrm>
            <a:off x="457200" y="2922123"/>
            <a:ext cx="6813014" cy="1569660"/>
          </a:xfrm>
          <a:prstGeom prst="rect">
            <a:avLst/>
          </a:prstGeom>
          <a:noFill/>
        </p:spPr>
        <p:txBody>
          <a:bodyPr wrap="square" rtlCol="0">
            <a:spAutoFit/>
          </a:bodyPr>
          <a:lstStyle/>
          <a:p>
            <a:r>
              <a:rPr lang="en-GB" sz="2400" b="1" dirty="0" smtClean="0">
                <a:latin typeface="Gill Sans MT" panose="020B0502020104020203" pitchFamily="34" charset="0"/>
              </a:rPr>
              <a:t>Localism – Neighbourhood Plans</a:t>
            </a:r>
          </a:p>
          <a:p>
            <a:endParaRPr lang="en-GB" dirty="0" smtClean="0"/>
          </a:p>
          <a:p>
            <a:pPr marL="285750" indent="-285750">
              <a:buFont typeface="Arial" panose="020B0604020202020204" pitchFamily="34" charset="0"/>
              <a:buChar char="•"/>
            </a:pPr>
            <a:r>
              <a:rPr lang="en-GB" dirty="0" smtClean="0"/>
              <a:t>	</a:t>
            </a:r>
            <a:r>
              <a:rPr lang="en-GB" sz="1600" dirty="0" smtClean="0">
                <a:latin typeface="Gill Sans MT" panose="020B0502020104020203" pitchFamily="34" charset="0"/>
              </a:rPr>
              <a:t>Primacy</a:t>
            </a:r>
          </a:p>
          <a:p>
            <a:pPr marL="285750" indent="-285750">
              <a:buFont typeface="Arial" panose="020B0604020202020204" pitchFamily="34" charset="0"/>
              <a:buChar char="•"/>
            </a:pPr>
            <a:r>
              <a:rPr lang="en-GB" sz="1600" dirty="0" smtClean="0">
                <a:latin typeface="Gill Sans MT" panose="020B0502020104020203" pitchFamily="34" charset="0"/>
              </a:rPr>
              <a:t>   Potential Focus on delivery of Neighbourhood Plan Sites</a:t>
            </a:r>
          </a:p>
          <a:p>
            <a:endParaRPr lang="en-GB" dirty="0"/>
          </a:p>
        </p:txBody>
      </p:sp>
      <p:pic>
        <p:nvPicPr>
          <p:cNvPr id="10" name="Picture 9"/>
          <p:cNvPicPr>
            <a:picLocks noChangeAspect="1"/>
          </p:cNvPicPr>
          <p:nvPr/>
        </p:nvPicPr>
        <p:blipFill>
          <a:blip r:embed="rId5"/>
          <a:stretch>
            <a:fillRect/>
          </a:stretch>
        </p:blipFill>
        <p:spPr>
          <a:xfrm>
            <a:off x="6558950" y="1574725"/>
            <a:ext cx="1941464" cy="1211849"/>
          </a:xfrm>
          <a:prstGeom prst="rect">
            <a:avLst/>
          </a:prstGeom>
        </p:spPr>
      </p:pic>
      <p:pic>
        <p:nvPicPr>
          <p:cNvPr id="11" name="Picture 10"/>
          <p:cNvPicPr>
            <a:picLocks noChangeAspect="1"/>
          </p:cNvPicPr>
          <p:nvPr/>
        </p:nvPicPr>
        <p:blipFill>
          <a:blip r:embed="rId6"/>
          <a:stretch>
            <a:fillRect/>
          </a:stretch>
        </p:blipFill>
        <p:spPr>
          <a:xfrm>
            <a:off x="6541637" y="3185385"/>
            <a:ext cx="1889738" cy="1259825"/>
          </a:xfrm>
          <a:prstGeom prst="rect">
            <a:avLst/>
          </a:prstGeom>
        </p:spPr>
      </p:pic>
      <p:sp>
        <p:nvSpPr>
          <p:cNvPr id="12" name="TextBox 11"/>
          <p:cNvSpPr txBox="1"/>
          <p:nvPr/>
        </p:nvSpPr>
        <p:spPr>
          <a:xfrm>
            <a:off x="342574" y="4508767"/>
            <a:ext cx="6084437" cy="1261884"/>
          </a:xfrm>
          <a:prstGeom prst="rect">
            <a:avLst/>
          </a:prstGeom>
          <a:noFill/>
        </p:spPr>
        <p:txBody>
          <a:bodyPr wrap="square" rtlCol="0">
            <a:spAutoFit/>
          </a:bodyPr>
          <a:lstStyle/>
          <a:p>
            <a:r>
              <a:rPr lang="en-GB" sz="2800" b="1" dirty="0" smtClean="0">
                <a:latin typeface="Gill Sans MT" panose="020B0502020104020203" pitchFamily="34" charset="0"/>
              </a:rPr>
              <a:t>Challenging Ourselves</a:t>
            </a:r>
          </a:p>
          <a:p>
            <a:pPr marL="457200" indent="-457200">
              <a:buFont typeface="Arial" panose="020B0604020202020204" pitchFamily="34" charset="0"/>
              <a:buChar char="•"/>
            </a:pPr>
            <a:r>
              <a:rPr lang="en-GB" sz="1600" dirty="0" smtClean="0">
                <a:latin typeface="Gill Sans MT" panose="020B0502020104020203" pitchFamily="34" charset="0"/>
              </a:rPr>
              <a:t>Policy Formulation</a:t>
            </a:r>
          </a:p>
          <a:p>
            <a:pPr marL="457200" indent="-457200">
              <a:buFont typeface="Arial" panose="020B0604020202020204" pitchFamily="34" charset="0"/>
              <a:buChar char="•"/>
            </a:pPr>
            <a:r>
              <a:rPr lang="en-GB" sz="1600" dirty="0" smtClean="0">
                <a:latin typeface="Gill Sans MT" panose="020B0502020104020203" pitchFamily="34" charset="0"/>
              </a:rPr>
              <a:t>Whole Estate Plans</a:t>
            </a:r>
          </a:p>
          <a:p>
            <a:pPr marL="457200" indent="-457200">
              <a:buFont typeface="Arial" panose="020B0604020202020204" pitchFamily="34" charset="0"/>
              <a:buChar char="•"/>
            </a:pPr>
            <a:r>
              <a:rPr lang="en-GB" sz="1600" dirty="0" smtClean="0">
                <a:latin typeface="Gill Sans MT" panose="020B0502020104020203" pitchFamily="34" charset="0"/>
              </a:rPr>
              <a:t>DM – weighing the balance</a:t>
            </a:r>
            <a:endParaRPr lang="en-GB" sz="1600" dirty="0">
              <a:latin typeface="Gill Sans MT" panose="020B0502020104020203" pitchFamily="34" charset="0"/>
            </a:endParaRPr>
          </a:p>
        </p:txBody>
      </p:sp>
      <p:pic>
        <p:nvPicPr>
          <p:cNvPr id="14" name="Picture 13"/>
          <p:cNvPicPr>
            <a:picLocks noChangeAspect="1"/>
          </p:cNvPicPr>
          <p:nvPr/>
        </p:nvPicPr>
        <p:blipFill>
          <a:blip r:embed="rId7"/>
          <a:stretch>
            <a:fillRect/>
          </a:stretch>
        </p:blipFill>
        <p:spPr>
          <a:xfrm>
            <a:off x="10138409" y="-33452752"/>
            <a:ext cx="49766723" cy="35165276"/>
          </a:xfrm>
          <a:prstGeom prst="rect">
            <a:avLst/>
          </a:prstGeom>
        </p:spPr>
      </p:pic>
      <p:pic>
        <p:nvPicPr>
          <p:cNvPr id="15" name="Picture 14"/>
          <p:cNvPicPr>
            <a:picLocks noChangeAspect="1"/>
          </p:cNvPicPr>
          <p:nvPr/>
        </p:nvPicPr>
        <p:blipFill>
          <a:blip r:embed="rId7"/>
          <a:stretch>
            <a:fillRect/>
          </a:stretch>
        </p:blipFill>
        <p:spPr>
          <a:xfrm>
            <a:off x="-7235835" y="-40489309"/>
            <a:ext cx="51025130" cy="36054469"/>
          </a:xfrm>
          <a:prstGeom prst="rect">
            <a:avLst/>
          </a:prstGeom>
        </p:spPr>
      </p:pic>
      <p:sp>
        <p:nvSpPr>
          <p:cNvPr id="16" name="AutoShape 2" descr="http://planningpublicaccess.southdowns.gov.uk/online-applications/files/EAB758C844BCCA2C982B2768B5B57E30/SDNP_16_01618_FUL-SKETCH_AERIAL_-_HEIGHT_ANALYSIS-693608.jpg"/>
          <p:cNvSpPr>
            <a:spLocks noChangeAspect="1" noChangeArrowheads="1"/>
          </p:cNvSpPr>
          <p:nvPr/>
        </p:nvSpPr>
        <p:spPr bwMode="auto">
          <a:xfrm>
            <a:off x="63500" y="-136525"/>
            <a:ext cx="63045975" cy="44548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3760" y="4676548"/>
            <a:ext cx="2046197" cy="1150986"/>
          </a:xfrm>
          <a:prstGeom prst="rect">
            <a:avLst/>
          </a:prstGeom>
        </p:spPr>
      </p:pic>
    </p:spTree>
    <p:extLst>
      <p:ext uri="{BB962C8B-B14F-4D97-AF65-F5344CB8AC3E}">
        <p14:creationId xmlns:p14="http://schemas.microsoft.com/office/powerpoint/2010/main" val="519670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45500" cy="1143000"/>
          </a:xfrm>
        </p:spPr>
        <p:txBody>
          <a:bodyPr>
            <a:normAutofit/>
          </a:bodyPr>
          <a:lstStyle/>
          <a:p>
            <a:r>
              <a:rPr lang="en-GB" sz="2800" b="1" dirty="0" smtClean="0">
                <a:latin typeface="Gill Sans MT" panose="020B0502020104020203" pitchFamily="34" charset="0"/>
              </a:rPr>
              <a:t>Known </a:t>
            </a:r>
            <a:r>
              <a:rPr lang="en-GB" sz="2800" b="1" dirty="0" smtClean="0">
                <a:solidFill>
                  <a:srgbClr val="FF0000"/>
                </a:solidFill>
                <a:latin typeface="Gill Sans MT" panose="020B0502020104020203" pitchFamily="34" charset="0"/>
              </a:rPr>
              <a:t>Challenges</a:t>
            </a:r>
            <a:r>
              <a:rPr lang="en-GB" sz="2800" b="1" dirty="0" smtClean="0">
                <a:latin typeface="Gill Sans MT" panose="020B0502020104020203" pitchFamily="34" charset="0"/>
              </a:rPr>
              <a:t/>
            </a:r>
            <a:br>
              <a:rPr lang="en-GB" sz="2800" b="1" dirty="0" smtClean="0">
                <a:latin typeface="Gill Sans MT" panose="020B0502020104020203" pitchFamily="34" charset="0"/>
              </a:rPr>
            </a:br>
            <a:endParaRPr lang="en-GB" sz="2800" b="1" dirty="0">
              <a:latin typeface="Gill Sans MT" panose="020B0502020104020203" pitchFamily="34" charset="0"/>
            </a:endParaRPr>
          </a:p>
        </p:txBody>
      </p:sp>
      <p:sp>
        <p:nvSpPr>
          <p:cNvPr id="3" name="Content Placeholder 2"/>
          <p:cNvSpPr>
            <a:spLocks noGrp="1"/>
          </p:cNvSpPr>
          <p:nvPr>
            <p:ph idx="1"/>
          </p:nvPr>
        </p:nvSpPr>
        <p:spPr>
          <a:xfrm>
            <a:off x="137160" y="977900"/>
            <a:ext cx="8765540" cy="5285740"/>
          </a:xfrm>
        </p:spPr>
        <p:txBody>
          <a:bodyPr>
            <a:normAutofit fontScale="25000" lnSpcReduction="20000"/>
          </a:bodyPr>
          <a:lstStyle/>
          <a:p>
            <a:r>
              <a:rPr lang="en-GB" sz="7200" dirty="0" smtClean="0">
                <a:latin typeface="Gill Sans MT" panose="020B0502020104020203" pitchFamily="34" charset="0"/>
              </a:rPr>
              <a:t>Land Availability in a nationally designated landscape</a:t>
            </a:r>
          </a:p>
          <a:p>
            <a:pPr marL="0" indent="0">
              <a:buNone/>
            </a:pPr>
            <a:endParaRPr lang="en-GB" sz="7200" dirty="0">
              <a:latin typeface="Gill Sans MT" panose="020B0502020104020203" pitchFamily="34" charset="0"/>
            </a:endParaRPr>
          </a:p>
          <a:p>
            <a:r>
              <a:rPr lang="en-GB" sz="7200" dirty="0">
                <a:latin typeface="Gill Sans MT" panose="020B0502020104020203" pitchFamily="34" charset="0"/>
              </a:rPr>
              <a:t>S106 can only be spent within a specified area (older agreements</a:t>
            </a:r>
            <a:r>
              <a:rPr lang="en-GB" sz="7200" dirty="0" smtClean="0">
                <a:latin typeface="Gill Sans MT" panose="020B0502020104020203" pitchFamily="34" charset="0"/>
              </a:rPr>
              <a:t>).  Newer ones cascade</a:t>
            </a:r>
            <a:endParaRPr lang="en-GB" sz="7200" dirty="0">
              <a:latin typeface="Gill Sans MT" panose="020B0502020104020203" pitchFamily="34" charset="0"/>
            </a:endParaRPr>
          </a:p>
          <a:p>
            <a:pPr marL="0" indent="0">
              <a:buNone/>
            </a:pPr>
            <a:endParaRPr lang="en-GB" sz="7200" dirty="0">
              <a:latin typeface="Gill Sans MT" panose="020B0502020104020203" pitchFamily="34" charset="0"/>
            </a:endParaRPr>
          </a:p>
          <a:p>
            <a:r>
              <a:rPr lang="en-GB" sz="7200" dirty="0">
                <a:latin typeface="Gill Sans MT" panose="020B0502020104020203" pitchFamily="34" charset="0"/>
              </a:rPr>
              <a:t>The estimated cost of building a 3 bed house ranges</a:t>
            </a:r>
          </a:p>
          <a:p>
            <a:pPr marL="0" indent="0">
              <a:buNone/>
            </a:pPr>
            <a:r>
              <a:rPr lang="en-GB" sz="7200" dirty="0">
                <a:latin typeface="Gill Sans MT" panose="020B0502020104020203" pitchFamily="34" charset="0"/>
              </a:rPr>
              <a:t>      between £160,000 and £285,000</a:t>
            </a:r>
          </a:p>
          <a:p>
            <a:pPr marL="0" indent="0">
              <a:buNone/>
            </a:pPr>
            <a:r>
              <a:rPr lang="en-GB" sz="7200" dirty="0">
                <a:latin typeface="Gill Sans MT" panose="020B0502020104020203" pitchFamily="34" charset="0"/>
              </a:rPr>
              <a:t>      (NFNPA spent £238,000</a:t>
            </a:r>
            <a:r>
              <a:rPr lang="en-GB" sz="7200" dirty="0" smtClean="0">
                <a:latin typeface="Gill Sans MT" panose="020B0502020104020203" pitchFamily="34" charset="0"/>
              </a:rPr>
              <a:t>)</a:t>
            </a:r>
          </a:p>
          <a:p>
            <a:pPr marL="0" indent="0">
              <a:buNone/>
            </a:pPr>
            <a:endParaRPr lang="en-GB" sz="7200" dirty="0">
              <a:latin typeface="Gill Sans MT" panose="020B0502020104020203" pitchFamily="34" charset="0"/>
            </a:endParaRPr>
          </a:p>
          <a:p>
            <a:r>
              <a:rPr lang="en-GB" sz="7200" dirty="0" smtClean="0">
                <a:latin typeface="Gill Sans MT" panose="020B0502020104020203" pitchFamily="34" charset="0"/>
              </a:rPr>
              <a:t>What </a:t>
            </a:r>
            <a:r>
              <a:rPr lang="en-GB" sz="7200" dirty="0">
                <a:latin typeface="Gill Sans MT" panose="020B0502020104020203" pitchFamily="34" charset="0"/>
              </a:rPr>
              <a:t>will our current contributions </a:t>
            </a:r>
            <a:r>
              <a:rPr lang="en-GB" sz="7200" dirty="0" smtClean="0">
                <a:latin typeface="Gill Sans MT" panose="020B0502020104020203" pitchFamily="34" charset="0"/>
              </a:rPr>
              <a:t>buy / support?</a:t>
            </a:r>
            <a:endParaRPr lang="en-GB" sz="7200" dirty="0">
              <a:latin typeface="Gill Sans MT" panose="020B0502020104020203" pitchFamily="34" charset="0"/>
            </a:endParaRPr>
          </a:p>
          <a:p>
            <a:pPr marL="0" indent="0">
              <a:buNone/>
            </a:pPr>
            <a:endParaRPr lang="en-GB" sz="7200" dirty="0" smtClean="0">
              <a:latin typeface="Gill Sans MT" panose="020B0502020104020203" pitchFamily="34" charset="0"/>
            </a:endParaRPr>
          </a:p>
          <a:p>
            <a:r>
              <a:rPr lang="en-GB" sz="7200" dirty="0" smtClean="0">
                <a:latin typeface="Gill Sans MT" panose="020B0502020104020203" pitchFamily="34" charset="0"/>
              </a:rPr>
              <a:t>S106 </a:t>
            </a:r>
            <a:r>
              <a:rPr lang="en-GB" sz="7200" dirty="0">
                <a:latin typeface="Gill Sans MT" panose="020B0502020104020203" pitchFamily="34" charset="0"/>
              </a:rPr>
              <a:t>contributions received for affordable housing so </a:t>
            </a:r>
            <a:r>
              <a:rPr lang="en-GB" sz="7200" dirty="0" smtClean="0">
                <a:latin typeface="Gill Sans MT" panose="020B0502020104020203" pitchFamily="34" charset="0"/>
              </a:rPr>
              <a:t>far</a:t>
            </a:r>
          </a:p>
          <a:p>
            <a:pPr marL="0" indent="0">
              <a:buNone/>
            </a:pPr>
            <a:r>
              <a:rPr lang="en-GB" sz="7200" dirty="0" smtClean="0">
                <a:latin typeface="Gill Sans MT" panose="020B0502020104020203" pitchFamily="34" charset="0"/>
              </a:rPr>
              <a:t>     is </a:t>
            </a:r>
            <a:r>
              <a:rPr lang="en-GB" sz="7200" dirty="0">
                <a:latin typeface="Gill Sans MT" panose="020B0502020104020203" pitchFamily="34" charset="0"/>
              </a:rPr>
              <a:t>not sufficient for the SDNPA to start </a:t>
            </a:r>
            <a:r>
              <a:rPr lang="en-GB" sz="7200" dirty="0" smtClean="0">
                <a:latin typeface="Gill Sans MT" panose="020B0502020104020203" pitchFamily="34" charset="0"/>
              </a:rPr>
              <a:t>building</a:t>
            </a:r>
          </a:p>
          <a:p>
            <a:pPr marL="0" indent="0">
              <a:buNone/>
            </a:pPr>
            <a:endParaRPr lang="en-GB" sz="7200" dirty="0" smtClean="0">
              <a:latin typeface="Gill Sans MT" panose="020B0502020104020203" pitchFamily="34" charset="0"/>
            </a:endParaRPr>
          </a:p>
          <a:p>
            <a:r>
              <a:rPr lang="en-GB" sz="7200" dirty="0">
                <a:latin typeface="Gill Sans MT" panose="020B0502020104020203" pitchFamily="34" charset="0"/>
              </a:rPr>
              <a:t>Skills – lack of building specialists (trades</a:t>
            </a:r>
            <a:r>
              <a:rPr lang="en-GB" sz="7200" dirty="0" smtClean="0">
                <a:latin typeface="Gill Sans MT" panose="020B0502020104020203" pitchFamily="34" charset="0"/>
              </a:rPr>
              <a:t>)</a:t>
            </a:r>
          </a:p>
          <a:p>
            <a:pPr marL="0" indent="0">
              <a:buNone/>
            </a:pPr>
            <a:r>
              <a:rPr lang="en-GB" sz="7200" dirty="0" smtClean="0">
                <a:latin typeface="Gill Sans MT" panose="020B0502020104020203" pitchFamily="34" charset="0"/>
              </a:rPr>
              <a:t>      and Community Land Trust implementation?</a:t>
            </a:r>
            <a:endParaRPr lang="en-GB" sz="7200" dirty="0">
              <a:latin typeface="Gill Sans MT" panose="020B0502020104020203" pitchFamily="34" charset="0"/>
            </a:endParaRPr>
          </a:p>
          <a:p>
            <a:pPr marL="0" indent="0">
              <a:buNone/>
            </a:pPr>
            <a:endParaRPr lang="en-GB" sz="7200" dirty="0" smtClean="0">
              <a:latin typeface="Gill Sans MT" panose="020B0502020104020203" pitchFamily="34" charset="0"/>
            </a:endParaRPr>
          </a:p>
          <a:p>
            <a:r>
              <a:rPr lang="en-GB" sz="7200" dirty="0" smtClean="0">
                <a:latin typeface="Gill Sans MT" panose="020B0502020104020203" pitchFamily="34" charset="0"/>
              </a:rPr>
              <a:t>Building </a:t>
            </a:r>
            <a:r>
              <a:rPr lang="en-GB" sz="7200" dirty="0">
                <a:latin typeface="Gill Sans MT" panose="020B0502020104020203" pitchFamily="34" charset="0"/>
              </a:rPr>
              <a:t>opportunities will need to be </a:t>
            </a:r>
            <a:r>
              <a:rPr lang="en-GB" sz="7200" dirty="0" smtClean="0">
                <a:latin typeface="Gill Sans MT" panose="020B0502020104020203" pitchFamily="34" charset="0"/>
              </a:rPr>
              <a:t>subsidised,</a:t>
            </a:r>
          </a:p>
          <a:p>
            <a:pPr marL="0" indent="0">
              <a:buNone/>
            </a:pPr>
            <a:r>
              <a:rPr lang="en-GB" sz="7200" dirty="0" smtClean="0">
                <a:latin typeface="Gill Sans MT" panose="020B0502020104020203" pitchFamily="34" charset="0"/>
              </a:rPr>
              <a:t>     or we can help subsidise other provider’s schemes?</a:t>
            </a:r>
          </a:p>
          <a:p>
            <a:pPr marL="0" indent="0">
              <a:buNone/>
            </a:pPr>
            <a:endParaRPr lang="en-GB" sz="7200" dirty="0">
              <a:latin typeface="Gill Sans MT" panose="020B0502020104020203" pitchFamily="34" charset="0"/>
            </a:endParaRPr>
          </a:p>
          <a:p>
            <a:pPr marL="0" indent="0">
              <a:buNone/>
            </a:pPr>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887" y="4061801"/>
            <a:ext cx="3325813" cy="1882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0" y="5944211"/>
            <a:ext cx="9144793" cy="998401"/>
          </a:xfrm>
          <a:prstGeom prst="rect">
            <a:avLst/>
          </a:prstGeom>
        </p:spPr>
      </p:pic>
      <p:pic>
        <p:nvPicPr>
          <p:cNvPr id="6" name="Picture 5" descr="SDNPA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323" y="332662"/>
            <a:ext cx="1364591" cy="720393"/>
          </a:xfrm>
          <a:prstGeom prst="rect">
            <a:avLst/>
          </a:prstGeom>
        </p:spPr>
      </p:pic>
    </p:spTree>
    <p:extLst>
      <p:ext uri="{BB962C8B-B14F-4D97-AF65-F5344CB8AC3E}">
        <p14:creationId xmlns:p14="http://schemas.microsoft.com/office/powerpoint/2010/main" val="2968346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3" y="332662"/>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203" y="332656"/>
            <a:ext cx="6461393" cy="7203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srgbClr val="FF0000"/>
                </a:solidFill>
                <a:latin typeface="Gill Sans MT" panose="020B0502020104020203" pitchFamily="34" charset="0"/>
              </a:rPr>
              <a:t>Design</a:t>
            </a:r>
            <a:r>
              <a:rPr lang="en-GB" sz="2800" b="1" dirty="0">
                <a:latin typeface="Gill Sans MT" panose="020B0502020104020203" pitchFamily="34" charset="0"/>
              </a:rPr>
              <a:t> for Affordable Homes</a:t>
            </a:r>
            <a:endParaRPr lang="en-US" sz="2800" b="1" dirty="0">
              <a:latin typeface="Gill Sans MT" panose="020B0502020104020203" pitchFamily="34" charset="0"/>
              <a:cs typeface="Gill Sans"/>
            </a:endParaRPr>
          </a:p>
        </p:txBody>
      </p:sp>
      <p:sp>
        <p:nvSpPr>
          <p:cNvPr id="9" name="Content Placeholder 2"/>
          <p:cNvSpPr>
            <a:spLocks noGrp="1"/>
          </p:cNvSpPr>
          <p:nvPr/>
        </p:nvSpPr>
        <p:spPr>
          <a:xfrm>
            <a:off x="563513" y="0"/>
            <a:ext cx="8190757" cy="50239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400" dirty="0"/>
          </a:p>
          <a:p>
            <a:pPr marL="0" indent="0">
              <a:buNone/>
            </a:pPr>
            <a:endParaRPr lang="en-GB" sz="2400" dirty="0"/>
          </a:p>
          <a:p>
            <a:pPr marL="0" indent="0">
              <a:buNone/>
            </a:pPr>
            <a:endParaRPr lang="en-GB" sz="2400" dirty="0" smtClean="0"/>
          </a:p>
          <a:p>
            <a:pPr marL="0" indent="0">
              <a:buNone/>
            </a:pPr>
            <a:endParaRPr lang="en-GB" sz="2400" dirty="0"/>
          </a:p>
          <a:p>
            <a:pPr marL="0" indent="0">
              <a:buNone/>
            </a:pPr>
            <a:endParaRPr lang="en-GB" sz="1600" kern="1200" dirty="0" smtClean="0">
              <a:latin typeface="Gill Sans"/>
              <a:cs typeface="Gill Sans"/>
            </a:endParaRPr>
          </a:p>
          <a:p>
            <a:pPr marL="0" indent="0">
              <a:buNone/>
            </a:pPr>
            <a:endParaRPr lang="en-GB" sz="2400" kern="1200" dirty="0" smtClean="0">
              <a:solidFill>
                <a:schemeClr val="accent3">
                  <a:lumMod val="50000"/>
                </a:schemeClr>
              </a:solidFill>
            </a:endParaRPr>
          </a:p>
        </p:txBody>
      </p:sp>
      <p:sp>
        <p:nvSpPr>
          <p:cNvPr id="3" name="Oval 2"/>
          <p:cNvSpPr/>
          <p:nvPr/>
        </p:nvSpPr>
        <p:spPr>
          <a:xfrm>
            <a:off x="3145238" y="2865119"/>
            <a:ext cx="2304000" cy="990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solidFill>
              </a:rPr>
              <a:t>DESIGN</a:t>
            </a:r>
            <a:endParaRPr lang="en-GB" b="1" dirty="0">
              <a:solidFill>
                <a:schemeClr val="tx1"/>
              </a:solidFill>
            </a:endParaRPr>
          </a:p>
        </p:txBody>
      </p:sp>
      <p:sp>
        <p:nvSpPr>
          <p:cNvPr id="8" name="Oval 7"/>
          <p:cNvSpPr/>
          <p:nvPr/>
        </p:nvSpPr>
        <p:spPr>
          <a:xfrm>
            <a:off x="6400896" y="4330277"/>
            <a:ext cx="2304000" cy="990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solidFill>
              </a:rPr>
              <a:t>LANDSCAPE CONTEXT</a:t>
            </a:r>
            <a:endParaRPr lang="en-GB" b="1" dirty="0">
              <a:solidFill>
                <a:schemeClr val="tx1"/>
              </a:solidFill>
            </a:endParaRPr>
          </a:p>
        </p:txBody>
      </p:sp>
      <p:sp>
        <p:nvSpPr>
          <p:cNvPr id="10" name="Oval 9"/>
          <p:cNvSpPr/>
          <p:nvPr/>
        </p:nvSpPr>
        <p:spPr>
          <a:xfrm>
            <a:off x="6839925" y="1532902"/>
            <a:ext cx="2304075" cy="9908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solidFill>
              </a:rPr>
              <a:t>REFLECT PLACE</a:t>
            </a:r>
          </a:p>
        </p:txBody>
      </p:sp>
      <p:sp>
        <p:nvSpPr>
          <p:cNvPr id="11" name="Oval 10"/>
          <p:cNvSpPr/>
          <p:nvPr/>
        </p:nvSpPr>
        <p:spPr>
          <a:xfrm>
            <a:off x="147988" y="4244337"/>
            <a:ext cx="2304000" cy="990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solidFill>
              </a:rPr>
              <a:t>SUSTAINABLE</a:t>
            </a:r>
            <a:endParaRPr lang="en-GB" b="1" dirty="0">
              <a:solidFill>
                <a:schemeClr val="tx1"/>
              </a:solidFill>
            </a:endParaRPr>
          </a:p>
        </p:txBody>
      </p:sp>
      <p:sp>
        <p:nvSpPr>
          <p:cNvPr id="12" name="Oval 11"/>
          <p:cNvSpPr/>
          <p:nvPr/>
        </p:nvSpPr>
        <p:spPr>
          <a:xfrm>
            <a:off x="34022" y="1192336"/>
            <a:ext cx="2734163" cy="990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smtClean="0">
                <a:solidFill>
                  <a:schemeClr val="tx1"/>
                </a:solidFill>
              </a:rPr>
              <a:t>CONTEMPORARY?</a:t>
            </a:r>
            <a:endParaRPr lang="en-GB" b="1" dirty="0">
              <a:solidFill>
                <a:schemeClr val="tx1"/>
              </a:solidFill>
            </a:endParaRPr>
          </a:p>
        </p:txBody>
      </p:sp>
      <p:cxnSp>
        <p:nvCxnSpPr>
          <p:cNvPr id="20" name="Straight Connector 19"/>
          <p:cNvCxnSpPr>
            <a:stCxn id="12" idx="6"/>
            <a:endCxn id="3" idx="2"/>
          </p:cNvCxnSpPr>
          <p:nvPr/>
        </p:nvCxnSpPr>
        <p:spPr>
          <a:xfrm>
            <a:off x="2768185" y="1687336"/>
            <a:ext cx="377053" cy="1672783"/>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11" idx="6"/>
            <a:endCxn id="3" idx="2"/>
          </p:cNvCxnSpPr>
          <p:nvPr/>
        </p:nvCxnSpPr>
        <p:spPr>
          <a:xfrm flipV="1">
            <a:off x="2451988" y="3360119"/>
            <a:ext cx="693250" cy="1379218"/>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3" idx="6"/>
            <a:endCxn id="3" idx="6"/>
          </p:cNvCxnSpPr>
          <p:nvPr/>
        </p:nvCxnSpPr>
        <p:spPr>
          <a:xfrm>
            <a:off x="5449238" y="3360119"/>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3" idx="6"/>
            <a:endCxn id="8" idx="2"/>
          </p:cNvCxnSpPr>
          <p:nvPr/>
        </p:nvCxnSpPr>
        <p:spPr>
          <a:xfrm>
            <a:off x="5449238" y="3360119"/>
            <a:ext cx="951658" cy="1465158"/>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5"/>
          <a:stretch>
            <a:fillRect/>
          </a:stretch>
        </p:blipFill>
        <p:spPr>
          <a:xfrm>
            <a:off x="626157" y="5273938"/>
            <a:ext cx="8047417" cy="668983"/>
          </a:xfrm>
          <a:prstGeom prst="rect">
            <a:avLst/>
          </a:prstGeom>
        </p:spPr>
      </p:pic>
      <p:cxnSp>
        <p:nvCxnSpPr>
          <p:cNvPr id="30" name="Straight Connector 29"/>
          <p:cNvCxnSpPr>
            <a:stCxn id="10" idx="2"/>
            <a:endCxn id="3" idx="6"/>
          </p:cNvCxnSpPr>
          <p:nvPr/>
        </p:nvCxnSpPr>
        <p:spPr>
          <a:xfrm flipH="1">
            <a:off x="5449238" y="2028315"/>
            <a:ext cx="1390687" cy="1331804"/>
          </a:xfrm>
          <a:prstGeom prst="line">
            <a:avLst/>
          </a:prstGeom>
        </p:spPr>
        <p:style>
          <a:lnRef idx="2">
            <a:schemeClr val="accent1"/>
          </a:lnRef>
          <a:fillRef idx="0">
            <a:schemeClr val="accent1"/>
          </a:fillRef>
          <a:effectRef idx="1">
            <a:schemeClr val="accent1"/>
          </a:effectRef>
          <a:fontRef idx="minor">
            <a:schemeClr val="tx1"/>
          </a:fontRef>
        </p:style>
      </p:cxn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0674" y="1108092"/>
            <a:ext cx="1908781" cy="1074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9533" y="4026917"/>
            <a:ext cx="2011046" cy="1341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a:stretch>
            <a:fillRect/>
          </a:stretch>
        </p:blipFill>
        <p:spPr>
          <a:xfrm>
            <a:off x="742775" y="2625165"/>
            <a:ext cx="1810067" cy="1206711"/>
          </a:xfrm>
          <a:prstGeom prst="rect">
            <a:avLst/>
          </a:prstGeom>
        </p:spPr>
      </p:pic>
      <p:pic>
        <p:nvPicPr>
          <p:cNvPr id="14" name="Picture 13"/>
          <p:cNvPicPr>
            <a:picLocks noChangeAspect="1"/>
          </p:cNvPicPr>
          <p:nvPr/>
        </p:nvPicPr>
        <p:blipFill>
          <a:blip r:embed="rId9"/>
          <a:stretch>
            <a:fillRect/>
          </a:stretch>
        </p:blipFill>
        <p:spPr>
          <a:xfrm>
            <a:off x="3072006" y="1065434"/>
            <a:ext cx="1586885" cy="1186590"/>
          </a:xfrm>
          <a:prstGeom prst="rect">
            <a:avLst/>
          </a:prstGeom>
        </p:spPr>
      </p:pic>
      <p:pic>
        <p:nvPicPr>
          <p:cNvPr id="15" name="Picture 14"/>
          <p:cNvPicPr>
            <a:picLocks noChangeAspect="1"/>
          </p:cNvPicPr>
          <p:nvPr/>
        </p:nvPicPr>
        <p:blipFill>
          <a:blip r:embed="rId10"/>
          <a:stretch>
            <a:fillRect/>
          </a:stretch>
        </p:blipFill>
        <p:spPr>
          <a:xfrm>
            <a:off x="6753805" y="2825517"/>
            <a:ext cx="1688513" cy="1224211"/>
          </a:xfrm>
          <a:prstGeom prst="rect">
            <a:avLst/>
          </a:prstGeom>
        </p:spPr>
      </p:pic>
    </p:spTree>
    <p:extLst>
      <p:ext uri="{BB962C8B-B14F-4D97-AF65-F5344CB8AC3E}">
        <p14:creationId xmlns:p14="http://schemas.microsoft.com/office/powerpoint/2010/main" val="1203548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normAutofit/>
          </a:bodyPr>
          <a:lstStyle/>
          <a:p>
            <a:r>
              <a:rPr lang="en-GB" sz="2800" b="1" dirty="0" smtClean="0">
                <a:solidFill>
                  <a:srgbClr val="FF0000"/>
                </a:solidFill>
                <a:latin typeface="Gill Sans MT" panose="020B0502020104020203" pitchFamily="34" charset="0"/>
              </a:rPr>
              <a:t>Success</a:t>
            </a:r>
            <a:r>
              <a:rPr lang="en-GB" sz="2800" b="1" dirty="0" smtClean="0">
                <a:latin typeface="Gill Sans MT" panose="020B0502020104020203" pitchFamily="34" charset="0"/>
              </a:rPr>
              <a:t> Looks Like?</a:t>
            </a:r>
            <a:endParaRPr lang="en-GB" sz="2800" b="1" dirty="0">
              <a:latin typeface="Gill Sans MT" panose="020B0502020104020203" pitchFamily="34" charset="0"/>
            </a:endParaRPr>
          </a:p>
        </p:txBody>
      </p:sp>
      <p:sp>
        <p:nvSpPr>
          <p:cNvPr id="3" name="Content Placeholder 2"/>
          <p:cNvSpPr>
            <a:spLocks noGrp="1"/>
          </p:cNvSpPr>
          <p:nvPr>
            <p:ph idx="1"/>
          </p:nvPr>
        </p:nvSpPr>
        <p:spPr>
          <a:xfrm>
            <a:off x="457200" y="1306049"/>
            <a:ext cx="8229600" cy="4525963"/>
          </a:xfrm>
        </p:spPr>
        <p:txBody>
          <a:bodyPr>
            <a:normAutofit fontScale="92500" lnSpcReduction="10000"/>
          </a:bodyPr>
          <a:lstStyle/>
          <a:p>
            <a:r>
              <a:rPr lang="en-GB" dirty="0" smtClean="0"/>
              <a:t>Community engagement</a:t>
            </a:r>
          </a:p>
          <a:p>
            <a:r>
              <a:rPr lang="en-GB" dirty="0" smtClean="0"/>
              <a:t>Identified Local </a:t>
            </a:r>
            <a:r>
              <a:rPr lang="en-GB" dirty="0"/>
              <a:t>N</a:t>
            </a:r>
            <a:r>
              <a:rPr lang="en-GB" dirty="0" smtClean="0"/>
              <a:t>eed</a:t>
            </a:r>
          </a:p>
          <a:p>
            <a:r>
              <a:rPr lang="en-GB" dirty="0" smtClean="0"/>
              <a:t>Neighbourhood Plan or Policy compliant </a:t>
            </a:r>
          </a:p>
          <a:p>
            <a:r>
              <a:rPr lang="en-GB" dirty="0" smtClean="0"/>
              <a:t>Land made available freely or at realistic rate (Less “hope value” more “As Is” value)</a:t>
            </a:r>
          </a:p>
          <a:p>
            <a:r>
              <a:rPr lang="en-GB" dirty="0" smtClean="0"/>
              <a:t>We collectively facilitate /support /provide some finances where appropriate</a:t>
            </a:r>
          </a:p>
          <a:p>
            <a:r>
              <a:rPr lang="en-GB" dirty="0" smtClean="0"/>
              <a:t>Local Communities get quality functional well designed places and homes </a:t>
            </a:r>
            <a:endParaRPr lang="en-GB" dirty="0"/>
          </a:p>
        </p:txBody>
      </p:sp>
      <p:pic>
        <p:nvPicPr>
          <p:cNvPr id="4" name="Picture 3" descr="SDNPA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3" y="332662"/>
            <a:ext cx="1364591" cy="720393"/>
          </a:xfrm>
          <a:prstGeom prst="rect">
            <a:avLst/>
          </a:prstGeom>
        </p:spPr>
      </p:pic>
      <p:pic>
        <p:nvPicPr>
          <p:cNvPr id="5" name="Picture 4"/>
          <p:cNvPicPr>
            <a:picLocks noChangeAspect="1"/>
          </p:cNvPicPr>
          <p:nvPr/>
        </p:nvPicPr>
        <p:blipFill>
          <a:blip r:embed="rId4"/>
          <a:stretch>
            <a:fillRect/>
          </a:stretch>
        </p:blipFill>
        <p:spPr>
          <a:xfrm>
            <a:off x="0" y="5720422"/>
            <a:ext cx="9144793" cy="1176630"/>
          </a:xfrm>
          <a:prstGeom prst="rect">
            <a:avLst/>
          </a:prstGeom>
        </p:spPr>
      </p:pic>
    </p:spTree>
    <p:extLst>
      <p:ext uri="{BB962C8B-B14F-4D97-AF65-F5344CB8AC3E}">
        <p14:creationId xmlns:p14="http://schemas.microsoft.com/office/powerpoint/2010/main" val="2835853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3" y="332662"/>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203" y="332656"/>
            <a:ext cx="686901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600" dirty="0">
              <a:latin typeface="Gill Sans"/>
              <a:cs typeface="Gill Sans"/>
            </a:endParaRPr>
          </a:p>
        </p:txBody>
      </p:sp>
      <p:sp>
        <p:nvSpPr>
          <p:cNvPr id="9" name="Content Placeholder 2"/>
          <p:cNvSpPr>
            <a:spLocks noGrp="1"/>
          </p:cNvSpPr>
          <p:nvPr/>
        </p:nvSpPr>
        <p:spPr>
          <a:xfrm>
            <a:off x="520659" y="1484784"/>
            <a:ext cx="8190757" cy="44383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600" kern="1200" dirty="0" smtClean="0">
              <a:latin typeface="Gill Sans"/>
              <a:cs typeface="Gill Sans"/>
            </a:endParaRPr>
          </a:p>
          <a:p>
            <a:pPr marL="0" indent="0">
              <a:buNone/>
            </a:pPr>
            <a:endParaRPr lang="en-GB" sz="2400" kern="1200" dirty="0" smtClean="0">
              <a:solidFill>
                <a:schemeClr val="accent3">
                  <a:lumMod val="50000"/>
                </a:schemeClr>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08" y="235734"/>
            <a:ext cx="3004223" cy="1998345"/>
          </a:xfrm>
          <a:prstGeom prst="rect">
            <a:avLst/>
          </a:prstGeom>
        </p:spPr>
      </p:pic>
      <p:sp>
        <p:nvSpPr>
          <p:cNvPr id="8" name="TextBox 7"/>
          <p:cNvSpPr txBox="1"/>
          <p:nvPr/>
        </p:nvSpPr>
        <p:spPr>
          <a:xfrm>
            <a:off x="4857600" y="1599014"/>
            <a:ext cx="1630680" cy="2800767"/>
          </a:xfrm>
          <a:prstGeom prst="rect">
            <a:avLst/>
          </a:prstGeom>
          <a:noFill/>
        </p:spPr>
        <p:txBody>
          <a:bodyPr wrap="square" rtlCol="0">
            <a:spAutoFit/>
          </a:bodyPr>
          <a:lstStyle/>
          <a:p>
            <a:endParaRPr lang="en-GB" sz="8800" dirty="0" smtClean="0"/>
          </a:p>
          <a:p>
            <a:r>
              <a:rPr lang="en-GB" sz="8800" b="1" dirty="0">
                <a:solidFill>
                  <a:srgbClr val="C00000"/>
                </a:solidFill>
                <a:latin typeface="Gill Sans MT" panose="020B0502020104020203" pitchFamily="34" charset="0"/>
              </a:rPr>
              <a:t>?</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857" y="235734"/>
            <a:ext cx="3194051" cy="239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1273" y="1234906"/>
            <a:ext cx="2438400" cy="1624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708" y="2326626"/>
            <a:ext cx="2284157" cy="152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3045" y="3594701"/>
            <a:ext cx="28575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708" y="4376737"/>
            <a:ext cx="5447275" cy="127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6663" y="2811799"/>
            <a:ext cx="1818353" cy="136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2"/>
          <a:stretch>
            <a:fillRect/>
          </a:stretch>
        </p:blipFill>
        <p:spPr>
          <a:xfrm>
            <a:off x="154673" y="239898"/>
            <a:ext cx="2955258" cy="1961789"/>
          </a:xfrm>
          <a:prstGeom prst="rect">
            <a:avLst/>
          </a:prstGeom>
        </p:spPr>
      </p:pic>
      <p:pic>
        <p:nvPicPr>
          <p:cNvPr id="16" name="Picture 15"/>
          <p:cNvPicPr/>
          <p:nvPr/>
        </p:nvPicPr>
        <p:blipFill>
          <a:blip r:embed="rId13">
            <a:extLst>
              <a:ext uri="{28A0092B-C50C-407E-A947-70E740481C1C}">
                <a14:useLocalDpi xmlns:a14="http://schemas.microsoft.com/office/drawing/2010/main" val="0"/>
              </a:ext>
            </a:extLst>
          </a:blip>
          <a:srcRect/>
          <a:stretch>
            <a:fillRect/>
          </a:stretch>
        </p:blipFill>
        <p:spPr bwMode="auto">
          <a:xfrm>
            <a:off x="6073642" y="3307646"/>
            <a:ext cx="2876426" cy="2412729"/>
          </a:xfrm>
          <a:prstGeom prst="rect">
            <a:avLst/>
          </a:prstGeom>
          <a:noFill/>
          <a:ln>
            <a:noFill/>
          </a:ln>
        </p:spPr>
      </p:pic>
    </p:spTree>
    <p:extLst>
      <p:ext uri="{BB962C8B-B14F-4D97-AF65-F5344CB8AC3E}">
        <p14:creationId xmlns:p14="http://schemas.microsoft.com/office/powerpoint/2010/main" val="3255675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2069</TotalTime>
  <Words>995</Words>
  <Application>Microsoft Office PowerPoint</Application>
  <PresentationFormat>On-screen Show (4:3)</PresentationFormat>
  <Paragraphs>139</Paragraphs>
  <Slides>9</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Arial</vt:lpstr>
      <vt:lpstr>Calibri</vt:lpstr>
      <vt:lpstr>Calibri Light</vt:lpstr>
      <vt:lpstr>Gill Sans</vt:lpstr>
      <vt:lpstr>Gill Sans MT</vt:lpstr>
      <vt:lpstr>Office Theme</vt:lpstr>
      <vt:lpstr>1_Office Theme</vt:lpstr>
      <vt:lpstr>2_Office Theme</vt:lpstr>
      <vt:lpstr>PowerPoint Presentation</vt:lpstr>
      <vt:lpstr>PowerPoint Presentation</vt:lpstr>
      <vt:lpstr>Local Scale of the Issue</vt:lpstr>
      <vt:lpstr>Our place in the market ?</vt:lpstr>
      <vt:lpstr>PowerPoint Presentation</vt:lpstr>
      <vt:lpstr>Known Challenges </vt:lpstr>
      <vt:lpstr>PowerPoint Presentation</vt:lpstr>
      <vt:lpstr>Success Looks Like?</vt:lpstr>
      <vt:lpstr>PowerPoint Presentation</vt:lpstr>
    </vt:vector>
  </TitlesOfParts>
  <Company>South Downs National Park Authority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Sibbald</dc:creator>
  <cp:lastModifiedBy>proftemp</cp:lastModifiedBy>
  <cp:revision>86</cp:revision>
  <cp:lastPrinted>2017-02-02T15:40:30Z</cp:lastPrinted>
  <dcterms:created xsi:type="dcterms:W3CDTF">2014-10-09T08:15:51Z</dcterms:created>
  <dcterms:modified xsi:type="dcterms:W3CDTF">2017-02-02T17:49:52Z</dcterms:modified>
</cp:coreProperties>
</file>