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Brittany" panose="020B0604020202020204" charset="0"/>
      <p:regular r:id="rId9"/>
    </p:embeddedFont>
    <p:embeddedFont>
      <p:font typeface="Canva Sans" panose="020B0604020202020204" charset="0"/>
      <p:regular r:id="rId10"/>
    </p:embeddedFont>
    <p:embeddedFont>
      <p:font typeface="Garet" panose="020B0604020202020204" charset="0"/>
      <p:regular r:id="rId11"/>
    </p:embeddedFont>
    <p:embeddedFont>
      <p:font typeface="Garet Bold" panose="020B0604020202020204" charset="0"/>
      <p:regular r:id="rId12"/>
    </p:embeddedFont>
    <p:embeddedFont>
      <p:font typeface="Garet Italics" panose="020B0604020202020204" charset="0"/>
      <p:regular r:id="rId13"/>
    </p:embeddedFont>
    <p:embeddedFont>
      <p:font typeface="ITC Avant Garde Gothic Bold"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8.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svg"/><Relationship Id="rId10" Type="http://schemas.openxmlformats.org/officeDocument/2006/relationships/image" Target="../media/image11.png"/><Relationship Id="rId4" Type="http://schemas.openxmlformats.org/officeDocument/2006/relationships/image" Target="../media/image20.png"/><Relationship Id="rId9" Type="http://schemas.openxmlformats.org/officeDocument/2006/relationships/image" Target="../media/image25.jpe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8.sv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2.jpeg"/><Relationship Id="rId10" Type="http://schemas.openxmlformats.org/officeDocument/2006/relationships/image" Target="../media/image55.svg"/><Relationship Id="rId4" Type="http://schemas.openxmlformats.org/officeDocument/2006/relationships/image" Target="../media/image51.jpeg"/><Relationship Id="rId9"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hyperlink" Target="http://www.wsbhcareershub.co.uk" TargetMode="External"/><Relationship Id="rId3" Type="http://schemas.openxmlformats.org/officeDocument/2006/relationships/image" Target="../media/image21.svg"/><Relationship Id="rId7" Type="http://schemas.openxmlformats.org/officeDocument/2006/relationships/image" Target="../media/image3.sv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53.png"/><Relationship Id="rId5" Type="http://schemas.openxmlformats.org/officeDocument/2006/relationships/image" Target="../media/image19.svg"/><Relationship Id="rId10" Type="http://schemas.openxmlformats.org/officeDocument/2006/relationships/image" Target="../media/image56.jpeg"/><Relationship Id="rId4" Type="http://schemas.openxmlformats.org/officeDocument/2006/relationships/image" Target="../media/image18.png"/><Relationship Id="rId9" Type="http://schemas.openxmlformats.org/officeDocument/2006/relationships/hyperlink" Target="https://www.linkedin.com/company/careers-hub-west-sussex-brighton-ho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3295049" y="2391401"/>
            <a:ext cx="3733801" cy="5730111"/>
            <a:chOff x="0" y="0"/>
            <a:chExt cx="4978402" cy="7640148"/>
          </a:xfrm>
        </p:grpSpPr>
        <p:pic>
          <p:nvPicPr>
            <p:cNvPr id="3" name="Picture 3"/>
            <p:cNvPicPr>
              <a:picLocks noChangeAspect="1"/>
            </p:cNvPicPr>
            <p:nvPr/>
          </p:nvPicPr>
          <p:blipFill>
            <a:blip r:embed="rId2"/>
            <a:srcRect l="28293" r="28293"/>
            <a:stretch>
              <a:fillRect/>
            </a:stretch>
          </p:blipFill>
          <p:spPr>
            <a:xfrm>
              <a:off x="0" y="0"/>
              <a:ext cx="4978402" cy="7640148"/>
            </a:xfrm>
            <a:prstGeom prst="rect">
              <a:avLst/>
            </a:prstGeom>
          </p:spPr>
        </p:pic>
      </p:grpSp>
      <p:sp>
        <p:nvSpPr>
          <p:cNvPr id="4" name="Freeform 4"/>
          <p:cNvSpPr/>
          <p:nvPr/>
        </p:nvSpPr>
        <p:spPr>
          <a:xfrm rot="-10800000">
            <a:off x="392074" y="5223172"/>
            <a:ext cx="1453796" cy="1453796"/>
          </a:xfrm>
          <a:custGeom>
            <a:avLst/>
            <a:gdLst/>
            <a:ahLst/>
            <a:cxnLst/>
            <a:rect l="l" t="t" r="r" b="b"/>
            <a:pathLst>
              <a:path w="1453796" h="1453796">
                <a:moveTo>
                  <a:pt x="0" y="0"/>
                </a:moveTo>
                <a:lnTo>
                  <a:pt x="1453796" y="0"/>
                </a:lnTo>
                <a:lnTo>
                  <a:pt x="1453796" y="1453796"/>
                </a:lnTo>
                <a:lnTo>
                  <a:pt x="0" y="1453796"/>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a:p>
        </p:txBody>
      </p:sp>
      <p:grpSp>
        <p:nvGrpSpPr>
          <p:cNvPr id="5" name="Group 5"/>
          <p:cNvGrpSpPr/>
          <p:nvPr/>
        </p:nvGrpSpPr>
        <p:grpSpPr>
          <a:xfrm>
            <a:off x="1841254" y="5223172"/>
            <a:ext cx="1453796" cy="1453796"/>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6992"/>
            </a:solidFill>
          </p:spPr>
          <p:txBody>
            <a:bodyPr/>
            <a:lstStyle/>
            <a:p>
              <a:endParaRPr lang="en-GB"/>
            </a:p>
          </p:txBody>
        </p:sp>
        <p:sp>
          <p:nvSpPr>
            <p:cNvPr id="7" name="TextBox 7"/>
            <p:cNvSpPr txBox="1"/>
            <p:nvPr/>
          </p:nvSpPr>
          <p:spPr>
            <a:xfrm>
              <a:off x="0" y="0"/>
              <a:ext cx="812800" cy="812800"/>
            </a:xfrm>
            <a:prstGeom prst="rect">
              <a:avLst/>
            </a:prstGeom>
          </p:spPr>
          <p:txBody>
            <a:bodyPr lIns="50800" tIns="50800" rIns="50800" bIns="50800" rtlCol="0" anchor="ctr"/>
            <a:lstStyle/>
            <a:p>
              <a:pPr algn="ctr">
                <a:lnSpc>
                  <a:spcPts val="2639"/>
                </a:lnSpc>
              </a:pPr>
              <a:endParaRPr/>
            </a:p>
          </p:txBody>
        </p:sp>
      </p:grpSp>
      <p:sp>
        <p:nvSpPr>
          <p:cNvPr id="8" name="Freeform 8"/>
          <p:cNvSpPr/>
          <p:nvPr/>
        </p:nvSpPr>
        <p:spPr>
          <a:xfrm rot="-10800000">
            <a:off x="3295049" y="1028700"/>
            <a:ext cx="1008399" cy="1362701"/>
          </a:xfrm>
          <a:custGeom>
            <a:avLst/>
            <a:gdLst/>
            <a:ahLst/>
            <a:cxnLst/>
            <a:rect l="l" t="t" r="r" b="b"/>
            <a:pathLst>
              <a:path w="1008399" h="1362701">
                <a:moveTo>
                  <a:pt x="0" y="0"/>
                </a:moveTo>
                <a:lnTo>
                  <a:pt x="1008399" y="0"/>
                </a:lnTo>
                <a:lnTo>
                  <a:pt x="1008399" y="1362701"/>
                </a:lnTo>
                <a:lnTo>
                  <a:pt x="0" y="1362701"/>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a:p>
        </p:txBody>
      </p:sp>
      <p:grpSp>
        <p:nvGrpSpPr>
          <p:cNvPr id="9" name="Group 9"/>
          <p:cNvGrpSpPr/>
          <p:nvPr/>
        </p:nvGrpSpPr>
        <p:grpSpPr>
          <a:xfrm>
            <a:off x="392074" y="1028700"/>
            <a:ext cx="2902975" cy="4194472"/>
            <a:chOff x="0" y="0"/>
            <a:chExt cx="3870634" cy="5592629"/>
          </a:xfrm>
        </p:grpSpPr>
        <p:pic>
          <p:nvPicPr>
            <p:cNvPr id="10" name="Picture 10"/>
            <p:cNvPicPr>
              <a:picLocks noChangeAspect="1"/>
            </p:cNvPicPr>
            <p:nvPr/>
          </p:nvPicPr>
          <p:blipFill>
            <a:blip r:embed="rId7"/>
            <a:srcRect l="26944" r="26944"/>
            <a:stretch>
              <a:fillRect/>
            </a:stretch>
          </p:blipFill>
          <p:spPr>
            <a:xfrm>
              <a:off x="0" y="0"/>
              <a:ext cx="3870634" cy="5592629"/>
            </a:xfrm>
            <a:prstGeom prst="rect">
              <a:avLst/>
            </a:prstGeom>
          </p:spPr>
        </p:pic>
      </p:grpSp>
      <p:sp>
        <p:nvSpPr>
          <p:cNvPr id="11" name="Freeform 11"/>
          <p:cNvSpPr/>
          <p:nvPr/>
        </p:nvSpPr>
        <p:spPr>
          <a:xfrm rot="-10800000">
            <a:off x="4303448" y="1028700"/>
            <a:ext cx="2725402" cy="1362701"/>
          </a:xfrm>
          <a:custGeom>
            <a:avLst/>
            <a:gdLst/>
            <a:ahLst/>
            <a:cxnLst/>
            <a:rect l="l" t="t" r="r" b="b"/>
            <a:pathLst>
              <a:path w="2725402" h="1362701">
                <a:moveTo>
                  <a:pt x="0" y="0"/>
                </a:moveTo>
                <a:lnTo>
                  <a:pt x="2725403" y="0"/>
                </a:lnTo>
                <a:lnTo>
                  <a:pt x="2725403" y="1362701"/>
                </a:lnTo>
                <a:lnTo>
                  <a:pt x="0" y="1362701"/>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GB"/>
          </a:p>
        </p:txBody>
      </p:sp>
      <p:sp>
        <p:nvSpPr>
          <p:cNvPr id="12" name="Freeform 12"/>
          <p:cNvSpPr/>
          <p:nvPr/>
        </p:nvSpPr>
        <p:spPr>
          <a:xfrm rot="5400000">
            <a:off x="1841254" y="6676968"/>
            <a:ext cx="1453796" cy="1435293"/>
          </a:xfrm>
          <a:custGeom>
            <a:avLst/>
            <a:gdLst/>
            <a:ahLst/>
            <a:cxnLst/>
            <a:rect l="l" t="t" r="r" b="b"/>
            <a:pathLst>
              <a:path w="1453796" h="1435293">
                <a:moveTo>
                  <a:pt x="0" y="0"/>
                </a:moveTo>
                <a:lnTo>
                  <a:pt x="1453795" y="0"/>
                </a:lnTo>
                <a:lnTo>
                  <a:pt x="1453795" y="1435292"/>
                </a:lnTo>
                <a:lnTo>
                  <a:pt x="0" y="143529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GB"/>
          </a:p>
        </p:txBody>
      </p:sp>
      <p:sp>
        <p:nvSpPr>
          <p:cNvPr id="13" name="Freeform 13"/>
          <p:cNvSpPr/>
          <p:nvPr/>
        </p:nvSpPr>
        <p:spPr>
          <a:xfrm>
            <a:off x="8171637" y="1098663"/>
            <a:ext cx="7116195" cy="1508878"/>
          </a:xfrm>
          <a:custGeom>
            <a:avLst/>
            <a:gdLst/>
            <a:ahLst/>
            <a:cxnLst/>
            <a:rect l="l" t="t" r="r" b="b"/>
            <a:pathLst>
              <a:path w="7116195" h="1508878">
                <a:moveTo>
                  <a:pt x="0" y="0"/>
                </a:moveTo>
                <a:lnTo>
                  <a:pt x="7116195" y="0"/>
                </a:lnTo>
                <a:lnTo>
                  <a:pt x="7116195" y="1508879"/>
                </a:lnTo>
                <a:lnTo>
                  <a:pt x="0" y="1508879"/>
                </a:lnTo>
                <a:lnTo>
                  <a:pt x="0" y="0"/>
                </a:lnTo>
                <a:close/>
              </a:path>
            </a:pathLst>
          </a:custGeom>
          <a:blipFill>
            <a:blip r:embed="rId12"/>
            <a:stretch>
              <a:fillRect/>
            </a:stretch>
          </a:blipFill>
        </p:spPr>
        <p:txBody>
          <a:bodyPr/>
          <a:lstStyle/>
          <a:p>
            <a:endParaRPr lang="en-GB"/>
          </a:p>
        </p:txBody>
      </p:sp>
      <p:sp>
        <p:nvSpPr>
          <p:cNvPr id="14" name="TextBox 14"/>
          <p:cNvSpPr txBox="1"/>
          <p:nvPr/>
        </p:nvSpPr>
        <p:spPr>
          <a:xfrm>
            <a:off x="7783394" y="6686493"/>
            <a:ext cx="9758128" cy="1580496"/>
          </a:xfrm>
          <a:prstGeom prst="rect">
            <a:avLst/>
          </a:prstGeom>
        </p:spPr>
        <p:txBody>
          <a:bodyPr lIns="0" tIns="0" rIns="0" bIns="0" rtlCol="0" anchor="t">
            <a:spAutoFit/>
          </a:bodyPr>
          <a:lstStyle/>
          <a:p>
            <a:pPr algn="l">
              <a:lnSpc>
                <a:spcPts val="4187"/>
              </a:lnSpc>
            </a:pPr>
            <a:r>
              <a:rPr lang="en-US" sz="3489" i="1" spc="-122">
                <a:solidFill>
                  <a:srgbClr val="575756"/>
                </a:solidFill>
                <a:latin typeface="Garet Italics"/>
                <a:ea typeface="Garet Italics"/>
                <a:cs typeface="Garet Italics"/>
                <a:sym typeface="Garet Italics"/>
              </a:rPr>
              <a:t>How can your outdoor learning opportunities become ‘experiences of the workplace’ </a:t>
            </a:r>
          </a:p>
          <a:p>
            <a:pPr marL="0" lvl="0" indent="0" algn="l">
              <a:lnSpc>
                <a:spcPts val="4187"/>
              </a:lnSpc>
            </a:pPr>
            <a:r>
              <a:rPr lang="en-US" sz="3489" i="1" spc="-122">
                <a:solidFill>
                  <a:srgbClr val="575756"/>
                </a:solidFill>
                <a:latin typeface="Garet Italics"/>
                <a:ea typeface="Garet Italics"/>
                <a:cs typeface="Garet Italics"/>
                <a:sym typeface="Garet Italics"/>
              </a:rPr>
              <a:t>for students?</a:t>
            </a:r>
          </a:p>
        </p:txBody>
      </p:sp>
      <p:sp>
        <p:nvSpPr>
          <p:cNvPr id="15" name="TextBox 15"/>
          <p:cNvSpPr txBox="1"/>
          <p:nvPr/>
        </p:nvSpPr>
        <p:spPr>
          <a:xfrm>
            <a:off x="7783394" y="3400281"/>
            <a:ext cx="9970054" cy="857891"/>
          </a:xfrm>
          <a:prstGeom prst="rect">
            <a:avLst/>
          </a:prstGeom>
        </p:spPr>
        <p:txBody>
          <a:bodyPr lIns="0" tIns="0" rIns="0" bIns="0" rtlCol="0" anchor="t">
            <a:spAutoFit/>
          </a:bodyPr>
          <a:lstStyle/>
          <a:p>
            <a:pPr marL="0" lvl="0" indent="0" algn="l">
              <a:lnSpc>
                <a:spcPts val="5830"/>
              </a:lnSpc>
            </a:pPr>
            <a:r>
              <a:rPr lang="en-US" sz="5300" b="1" spc="79">
                <a:solidFill>
                  <a:srgbClr val="00A8A8"/>
                </a:solidFill>
                <a:latin typeface="ITC Avant Garde Gothic Bold"/>
                <a:ea typeface="ITC Avant Garde Gothic Bold"/>
                <a:cs typeface="ITC Avant Garde Gothic Bold"/>
                <a:sym typeface="ITC Avant Garde Gothic Bold"/>
              </a:rPr>
              <a:t>South Downs National Park </a:t>
            </a:r>
          </a:p>
        </p:txBody>
      </p:sp>
      <p:sp>
        <p:nvSpPr>
          <p:cNvPr id="16" name="TextBox 16"/>
          <p:cNvSpPr txBox="1"/>
          <p:nvPr/>
        </p:nvSpPr>
        <p:spPr>
          <a:xfrm>
            <a:off x="7706999" y="4542657"/>
            <a:ext cx="9424478" cy="878211"/>
          </a:xfrm>
          <a:prstGeom prst="rect">
            <a:avLst/>
          </a:prstGeom>
        </p:spPr>
        <p:txBody>
          <a:bodyPr lIns="0" tIns="0" rIns="0" bIns="0" rtlCol="0" anchor="t">
            <a:spAutoFit/>
          </a:bodyPr>
          <a:lstStyle/>
          <a:p>
            <a:pPr marL="0" lvl="0" indent="0" algn="l">
              <a:lnSpc>
                <a:spcPts val="5940"/>
              </a:lnSpc>
            </a:pPr>
            <a:r>
              <a:rPr lang="en-US" sz="5400" b="1" spc="-178">
                <a:solidFill>
                  <a:srgbClr val="006992"/>
                </a:solidFill>
                <a:latin typeface="ITC Avant Garde Gothic Bold"/>
                <a:ea typeface="ITC Avant Garde Gothic Bold"/>
                <a:cs typeface="ITC Avant Garde Gothic Bold"/>
                <a:sym typeface="ITC Avant Garde Gothic Bold"/>
              </a:rPr>
              <a:t>Outdoor Learning Providers</a:t>
            </a:r>
          </a:p>
        </p:txBody>
      </p:sp>
      <p:sp>
        <p:nvSpPr>
          <p:cNvPr id="17" name="TextBox 17"/>
          <p:cNvSpPr txBox="1"/>
          <p:nvPr/>
        </p:nvSpPr>
        <p:spPr>
          <a:xfrm>
            <a:off x="7783394" y="4993763"/>
            <a:ext cx="9531336" cy="1798314"/>
          </a:xfrm>
          <a:prstGeom prst="rect">
            <a:avLst/>
          </a:prstGeom>
        </p:spPr>
        <p:txBody>
          <a:bodyPr lIns="0" tIns="0" rIns="0" bIns="0" rtlCol="0" anchor="t">
            <a:spAutoFit/>
          </a:bodyPr>
          <a:lstStyle/>
          <a:p>
            <a:pPr marL="0" lvl="0" indent="0" algn="l">
              <a:lnSpc>
                <a:spcPts val="12209"/>
              </a:lnSpc>
            </a:pPr>
            <a:r>
              <a:rPr lang="en-US" sz="11099" b="1" spc="-366">
                <a:solidFill>
                  <a:srgbClr val="ED6E4F"/>
                </a:solidFill>
                <a:latin typeface="ITC Avant Garde Gothic Bold"/>
                <a:ea typeface="ITC Avant Garde Gothic Bold"/>
                <a:cs typeface="ITC Avant Garde Gothic Bold"/>
                <a:sym typeface="ITC Avant Garde Gothic Bold"/>
              </a:rPr>
              <a:t>Networking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rot="-5400000">
            <a:off x="7963384" y="7778943"/>
            <a:ext cx="2668328" cy="1334164"/>
          </a:xfrm>
          <a:custGeom>
            <a:avLst/>
            <a:gdLst/>
            <a:ahLst/>
            <a:cxnLst/>
            <a:rect l="l" t="t" r="r" b="b"/>
            <a:pathLst>
              <a:path w="2668328" h="1334164">
                <a:moveTo>
                  <a:pt x="0" y="0"/>
                </a:moveTo>
                <a:lnTo>
                  <a:pt x="2668328" y="0"/>
                </a:lnTo>
                <a:lnTo>
                  <a:pt x="2668328" y="1334164"/>
                </a:lnTo>
                <a:lnTo>
                  <a:pt x="0" y="1334164"/>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sp>
        <p:nvSpPr>
          <p:cNvPr id="3" name="Freeform 3"/>
          <p:cNvSpPr/>
          <p:nvPr/>
        </p:nvSpPr>
        <p:spPr>
          <a:xfrm rot="-10800000">
            <a:off x="3994522" y="8561606"/>
            <a:ext cx="1418191" cy="1418191"/>
          </a:xfrm>
          <a:custGeom>
            <a:avLst/>
            <a:gdLst/>
            <a:ahLst/>
            <a:cxnLst/>
            <a:rect l="l" t="t" r="r" b="b"/>
            <a:pathLst>
              <a:path w="1418191" h="1418191">
                <a:moveTo>
                  <a:pt x="0" y="0"/>
                </a:moveTo>
                <a:lnTo>
                  <a:pt x="1418191" y="0"/>
                </a:lnTo>
                <a:lnTo>
                  <a:pt x="1418191" y="1418191"/>
                </a:lnTo>
                <a:lnTo>
                  <a:pt x="0" y="1418191"/>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sp>
        <p:nvSpPr>
          <p:cNvPr id="4" name="Freeform 4"/>
          <p:cNvSpPr/>
          <p:nvPr/>
        </p:nvSpPr>
        <p:spPr>
          <a:xfrm rot="-5400000">
            <a:off x="3978745" y="7121086"/>
            <a:ext cx="1449746" cy="1431294"/>
          </a:xfrm>
          <a:custGeom>
            <a:avLst/>
            <a:gdLst/>
            <a:ahLst/>
            <a:cxnLst/>
            <a:rect l="l" t="t" r="r" b="b"/>
            <a:pathLst>
              <a:path w="1449746" h="1431294">
                <a:moveTo>
                  <a:pt x="0" y="0"/>
                </a:moveTo>
                <a:lnTo>
                  <a:pt x="1449746" y="0"/>
                </a:lnTo>
                <a:lnTo>
                  <a:pt x="1449746" y="1431295"/>
                </a:lnTo>
                <a:lnTo>
                  <a:pt x="0" y="1431295"/>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grpSp>
        <p:nvGrpSpPr>
          <p:cNvPr id="5" name="Group 5"/>
          <p:cNvGrpSpPr/>
          <p:nvPr/>
        </p:nvGrpSpPr>
        <p:grpSpPr>
          <a:xfrm>
            <a:off x="5419265" y="7111861"/>
            <a:ext cx="3230535" cy="2668328"/>
            <a:chOff x="0" y="0"/>
            <a:chExt cx="4307380" cy="3557771"/>
          </a:xfrm>
        </p:grpSpPr>
        <p:pic>
          <p:nvPicPr>
            <p:cNvPr id="6" name="Picture 6"/>
            <p:cNvPicPr>
              <a:picLocks noChangeAspect="1"/>
            </p:cNvPicPr>
            <p:nvPr/>
          </p:nvPicPr>
          <p:blipFill>
            <a:blip r:embed="rId8"/>
            <a:srcRect l="9668" r="9668"/>
            <a:stretch>
              <a:fillRect/>
            </a:stretch>
          </p:blipFill>
          <p:spPr>
            <a:xfrm>
              <a:off x="0" y="0"/>
              <a:ext cx="4307380" cy="3557771"/>
            </a:xfrm>
            <a:prstGeom prst="rect">
              <a:avLst/>
            </a:prstGeom>
          </p:spPr>
        </p:pic>
      </p:grpSp>
      <p:grpSp>
        <p:nvGrpSpPr>
          <p:cNvPr id="7" name="Group 7"/>
          <p:cNvGrpSpPr/>
          <p:nvPr/>
        </p:nvGrpSpPr>
        <p:grpSpPr>
          <a:xfrm>
            <a:off x="11739487" y="908536"/>
            <a:ext cx="6067544" cy="1565799"/>
            <a:chOff x="0" y="0"/>
            <a:chExt cx="638980" cy="164896"/>
          </a:xfrm>
        </p:grpSpPr>
        <p:sp>
          <p:nvSpPr>
            <p:cNvPr id="8" name="Freeform 8"/>
            <p:cNvSpPr/>
            <p:nvPr/>
          </p:nvSpPr>
          <p:spPr>
            <a:xfrm>
              <a:off x="0" y="0"/>
              <a:ext cx="638980" cy="164896"/>
            </a:xfrm>
            <a:custGeom>
              <a:avLst/>
              <a:gdLst/>
              <a:ahLst/>
              <a:cxnLst/>
              <a:rect l="l" t="t" r="r" b="b"/>
              <a:pathLst>
                <a:path w="638980" h="164896">
                  <a:moveTo>
                    <a:pt x="0" y="0"/>
                  </a:moveTo>
                  <a:lnTo>
                    <a:pt x="638980" y="0"/>
                  </a:lnTo>
                  <a:lnTo>
                    <a:pt x="638980" y="164896"/>
                  </a:lnTo>
                  <a:lnTo>
                    <a:pt x="0" y="164896"/>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9" name="TextBox 9"/>
            <p:cNvSpPr txBox="1"/>
            <p:nvPr/>
          </p:nvSpPr>
          <p:spPr>
            <a:xfrm>
              <a:off x="0" y="9525"/>
              <a:ext cx="638980" cy="155371"/>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0" name="Group 10"/>
          <p:cNvGrpSpPr/>
          <p:nvPr/>
        </p:nvGrpSpPr>
        <p:grpSpPr>
          <a:xfrm>
            <a:off x="11739487" y="2455582"/>
            <a:ext cx="6067544" cy="1334749"/>
            <a:chOff x="0" y="0"/>
            <a:chExt cx="638980" cy="140564"/>
          </a:xfrm>
        </p:grpSpPr>
        <p:sp>
          <p:nvSpPr>
            <p:cNvPr id="11" name="Freeform 11"/>
            <p:cNvSpPr/>
            <p:nvPr/>
          </p:nvSpPr>
          <p:spPr>
            <a:xfrm>
              <a:off x="0" y="0"/>
              <a:ext cx="638980" cy="140564"/>
            </a:xfrm>
            <a:custGeom>
              <a:avLst/>
              <a:gdLst/>
              <a:ahLst/>
              <a:cxnLst/>
              <a:rect l="l" t="t" r="r" b="b"/>
              <a:pathLst>
                <a:path w="638980" h="140564">
                  <a:moveTo>
                    <a:pt x="0" y="0"/>
                  </a:moveTo>
                  <a:lnTo>
                    <a:pt x="638980" y="0"/>
                  </a:lnTo>
                  <a:lnTo>
                    <a:pt x="63898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2" name="TextBox 12"/>
            <p:cNvSpPr txBox="1"/>
            <p:nvPr/>
          </p:nvSpPr>
          <p:spPr>
            <a:xfrm>
              <a:off x="0" y="9525"/>
              <a:ext cx="63898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3" name="Group 13"/>
          <p:cNvGrpSpPr/>
          <p:nvPr/>
        </p:nvGrpSpPr>
        <p:grpSpPr>
          <a:xfrm>
            <a:off x="11739487" y="3771578"/>
            <a:ext cx="6067544" cy="1334749"/>
            <a:chOff x="0" y="0"/>
            <a:chExt cx="638980" cy="140564"/>
          </a:xfrm>
        </p:grpSpPr>
        <p:sp>
          <p:nvSpPr>
            <p:cNvPr id="14" name="Freeform 14"/>
            <p:cNvSpPr/>
            <p:nvPr/>
          </p:nvSpPr>
          <p:spPr>
            <a:xfrm>
              <a:off x="0" y="0"/>
              <a:ext cx="638980" cy="140564"/>
            </a:xfrm>
            <a:custGeom>
              <a:avLst/>
              <a:gdLst/>
              <a:ahLst/>
              <a:cxnLst/>
              <a:rect l="l" t="t" r="r" b="b"/>
              <a:pathLst>
                <a:path w="638980" h="140564">
                  <a:moveTo>
                    <a:pt x="0" y="0"/>
                  </a:moveTo>
                  <a:lnTo>
                    <a:pt x="638980" y="0"/>
                  </a:lnTo>
                  <a:lnTo>
                    <a:pt x="638980" y="140564"/>
                  </a:lnTo>
                  <a:lnTo>
                    <a:pt x="0" y="140564"/>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5" name="TextBox 15"/>
            <p:cNvSpPr txBox="1"/>
            <p:nvPr/>
          </p:nvSpPr>
          <p:spPr>
            <a:xfrm>
              <a:off x="0" y="9525"/>
              <a:ext cx="638980" cy="131039"/>
            </a:xfrm>
            <a:prstGeom prst="rect">
              <a:avLst/>
            </a:prstGeom>
          </p:spPr>
          <p:txBody>
            <a:bodyPr lIns="50800" tIns="50800" rIns="50800" bIns="50800" rtlCol="0" anchor="ctr"/>
            <a:lstStyle/>
            <a:p>
              <a:pPr marL="0" lvl="0" indent="0" algn="ctr">
                <a:lnSpc>
                  <a:spcPts val="2879"/>
                </a:lnSpc>
                <a:spcBef>
                  <a:spcPct val="0"/>
                </a:spcBef>
              </a:pPr>
              <a:endParaRPr/>
            </a:p>
          </p:txBody>
        </p:sp>
      </p:grpSp>
      <p:grpSp>
        <p:nvGrpSpPr>
          <p:cNvPr id="16" name="Group 16"/>
          <p:cNvGrpSpPr/>
          <p:nvPr/>
        </p:nvGrpSpPr>
        <p:grpSpPr>
          <a:xfrm>
            <a:off x="10420514" y="3777829"/>
            <a:ext cx="1328498" cy="1328498"/>
            <a:chOff x="0" y="0"/>
            <a:chExt cx="812800" cy="812800"/>
          </a:xfrm>
        </p:grpSpPr>
        <p:sp>
          <p:nvSpPr>
            <p:cNvPr id="17" name="Freeform 1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18" name="TextBox 18"/>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Garet Bold"/>
                  <a:ea typeface="Garet Bold"/>
                  <a:cs typeface="Garet Bold"/>
                  <a:sym typeface="Garet Bold"/>
                </a:rPr>
                <a:t>?</a:t>
              </a:r>
            </a:p>
          </p:txBody>
        </p:sp>
      </p:grpSp>
      <p:grpSp>
        <p:nvGrpSpPr>
          <p:cNvPr id="19" name="Group 19"/>
          <p:cNvGrpSpPr/>
          <p:nvPr/>
        </p:nvGrpSpPr>
        <p:grpSpPr>
          <a:xfrm>
            <a:off x="10420514" y="2461833"/>
            <a:ext cx="1328498" cy="1328498"/>
            <a:chOff x="0" y="0"/>
            <a:chExt cx="812800" cy="812800"/>
          </a:xfrm>
        </p:grpSpPr>
        <p:sp>
          <p:nvSpPr>
            <p:cNvPr id="20" name="Freeform 2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1" name="TextBox 21"/>
            <p:cNvSpPr txBox="1"/>
            <p:nvPr/>
          </p:nvSpPr>
          <p:spPr>
            <a:xfrm>
              <a:off x="0" y="9525"/>
              <a:ext cx="812800" cy="803275"/>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Garet Bold"/>
                  <a:ea typeface="Garet Bold"/>
                  <a:cs typeface="Garet Bold"/>
                  <a:sym typeface="Garet Bold"/>
                </a:rPr>
                <a:t>?</a:t>
              </a:r>
            </a:p>
          </p:txBody>
        </p:sp>
      </p:grpSp>
      <p:grpSp>
        <p:nvGrpSpPr>
          <p:cNvPr id="22" name="Group 22"/>
          <p:cNvGrpSpPr/>
          <p:nvPr/>
        </p:nvGrpSpPr>
        <p:grpSpPr>
          <a:xfrm>
            <a:off x="10420514" y="908536"/>
            <a:ext cx="1328498" cy="1565799"/>
            <a:chOff x="0" y="0"/>
            <a:chExt cx="812800" cy="957985"/>
          </a:xfrm>
        </p:grpSpPr>
        <p:sp>
          <p:nvSpPr>
            <p:cNvPr id="23" name="Freeform 23"/>
            <p:cNvSpPr/>
            <p:nvPr/>
          </p:nvSpPr>
          <p:spPr>
            <a:xfrm>
              <a:off x="0" y="0"/>
              <a:ext cx="812800" cy="957985"/>
            </a:xfrm>
            <a:custGeom>
              <a:avLst/>
              <a:gdLst/>
              <a:ahLst/>
              <a:cxnLst/>
              <a:rect l="l" t="t" r="r" b="b"/>
              <a:pathLst>
                <a:path w="812800" h="957985">
                  <a:moveTo>
                    <a:pt x="0" y="0"/>
                  </a:moveTo>
                  <a:lnTo>
                    <a:pt x="812800" y="0"/>
                  </a:lnTo>
                  <a:lnTo>
                    <a:pt x="812800" y="957985"/>
                  </a:lnTo>
                  <a:lnTo>
                    <a:pt x="0" y="957985"/>
                  </a:lnTo>
                  <a:close/>
                </a:path>
              </a:pathLst>
            </a:custGeom>
            <a:solidFill>
              <a:srgbClr val="000000">
                <a:alpha val="0"/>
              </a:srgbClr>
            </a:solidFill>
            <a:ln w="9525" cap="sq">
              <a:solidFill>
                <a:srgbClr val="010101"/>
              </a:solidFill>
              <a:prstDash val="solid"/>
              <a:miter/>
            </a:ln>
          </p:spPr>
          <p:txBody>
            <a:bodyPr/>
            <a:lstStyle/>
            <a:p>
              <a:endParaRPr lang="en-GB"/>
            </a:p>
          </p:txBody>
        </p:sp>
        <p:sp>
          <p:nvSpPr>
            <p:cNvPr id="24" name="TextBox 24"/>
            <p:cNvSpPr txBox="1"/>
            <p:nvPr/>
          </p:nvSpPr>
          <p:spPr>
            <a:xfrm>
              <a:off x="0" y="9525"/>
              <a:ext cx="812800" cy="948460"/>
            </a:xfrm>
            <a:prstGeom prst="rect">
              <a:avLst/>
            </a:prstGeom>
          </p:spPr>
          <p:txBody>
            <a:bodyPr lIns="50800" tIns="50800" rIns="50800" bIns="50800" rtlCol="0" anchor="ctr"/>
            <a:lstStyle/>
            <a:p>
              <a:pPr marL="0" lvl="0" indent="0" algn="ctr">
                <a:lnSpc>
                  <a:spcPts val="2879"/>
                </a:lnSpc>
                <a:spcBef>
                  <a:spcPct val="0"/>
                </a:spcBef>
              </a:pPr>
              <a:r>
                <a:rPr lang="en-US" sz="2400" b="1">
                  <a:solidFill>
                    <a:srgbClr val="010101"/>
                  </a:solidFill>
                  <a:latin typeface="Garet Bold"/>
                  <a:ea typeface="Garet Bold"/>
                  <a:cs typeface="Garet Bold"/>
                  <a:sym typeface="Garet Bold"/>
                </a:rPr>
                <a:t>?</a:t>
              </a:r>
            </a:p>
          </p:txBody>
        </p:sp>
      </p:grpSp>
      <p:sp>
        <p:nvSpPr>
          <p:cNvPr id="25" name="Freeform 25"/>
          <p:cNvSpPr/>
          <p:nvPr/>
        </p:nvSpPr>
        <p:spPr>
          <a:xfrm>
            <a:off x="1028700" y="685042"/>
            <a:ext cx="4488284" cy="951670"/>
          </a:xfrm>
          <a:custGeom>
            <a:avLst/>
            <a:gdLst/>
            <a:ahLst/>
            <a:cxnLst/>
            <a:rect l="l" t="t" r="r" b="b"/>
            <a:pathLst>
              <a:path w="4488284" h="951670">
                <a:moveTo>
                  <a:pt x="0" y="0"/>
                </a:moveTo>
                <a:lnTo>
                  <a:pt x="4488284" y="0"/>
                </a:lnTo>
                <a:lnTo>
                  <a:pt x="4488284" y="951670"/>
                </a:lnTo>
                <a:lnTo>
                  <a:pt x="0" y="951670"/>
                </a:lnTo>
                <a:lnTo>
                  <a:pt x="0" y="0"/>
                </a:lnTo>
                <a:close/>
              </a:path>
            </a:pathLst>
          </a:custGeom>
          <a:blipFill>
            <a:blip r:embed="rId9"/>
            <a:stretch>
              <a:fillRect/>
            </a:stretch>
          </a:blipFill>
        </p:spPr>
        <p:txBody>
          <a:bodyPr/>
          <a:lstStyle/>
          <a:p>
            <a:endParaRPr lang="en-GB"/>
          </a:p>
        </p:txBody>
      </p:sp>
      <p:sp>
        <p:nvSpPr>
          <p:cNvPr id="26" name="TextBox 26"/>
          <p:cNvSpPr txBox="1"/>
          <p:nvPr/>
        </p:nvSpPr>
        <p:spPr>
          <a:xfrm>
            <a:off x="11999658" y="2870692"/>
            <a:ext cx="5391342" cy="542925"/>
          </a:xfrm>
          <a:prstGeom prst="rect">
            <a:avLst/>
          </a:prstGeom>
        </p:spPr>
        <p:txBody>
          <a:bodyPr lIns="0" tIns="0" rIns="0" bIns="0" rtlCol="0" anchor="t">
            <a:spAutoFit/>
          </a:bodyPr>
          <a:lstStyle/>
          <a:p>
            <a:pPr algn="l">
              <a:lnSpc>
                <a:spcPts val="1440"/>
              </a:lnSpc>
            </a:pPr>
            <a:r>
              <a:rPr lang="en-US" sz="1200">
                <a:solidFill>
                  <a:srgbClr val="010101"/>
                </a:solidFill>
                <a:latin typeface="Garet"/>
                <a:ea typeface="Garet"/>
                <a:cs typeface="Garet"/>
                <a:sym typeface="Garet"/>
              </a:rPr>
              <a:t>WE SUPPORT 55 MAINSTREAM SCHOOLS AND COLLEGES, 19 SPECIAL SCHOOLS, AND 7 ALTERNATIVE PROVISION CENTRES (FOR STUDENTS WHO CAN NO LONGER BE IN MAINSTREAM EDUCATION).</a:t>
            </a:r>
          </a:p>
        </p:txBody>
      </p:sp>
      <p:sp>
        <p:nvSpPr>
          <p:cNvPr id="27" name="TextBox 27"/>
          <p:cNvSpPr txBox="1"/>
          <p:nvPr/>
        </p:nvSpPr>
        <p:spPr>
          <a:xfrm>
            <a:off x="11999658" y="1293532"/>
            <a:ext cx="5051627" cy="1095375"/>
          </a:xfrm>
          <a:prstGeom prst="rect">
            <a:avLst/>
          </a:prstGeom>
        </p:spPr>
        <p:txBody>
          <a:bodyPr lIns="0" tIns="0" rIns="0" bIns="0" rtlCol="0" anchor="t">
            <a:spAutoFit/>
          </a:bodyPr>
          <a:lstStyle/>
          <a:p>
            <a:pPr algn="l">
              <a:lnSpc>
                <a:spcPts val="1439"/>
              </a:lnSpc>
            </a:pPr>
            <a:r>
              <a:rPr lang="en-US" sz="1200" spc="117">
                <a:solidFill>
                  <a:srgbClr val="010101"/>
                </a:solidFill>
                <a:latin typeface="Garet"/>
                <a:ea typeface="Garet"/>
                <a:cs typeface="Garet"/>
                <a:sym typeface="Garet"/>
              </a:rPr>
              <a:t>We are one of 44 Careers Hubs across England. In our case, we are funded by Careers and Enterprise Company (part of the Department for Education), West Sussex, Brighton and Hove Councils, and the districts and boroughs.</a:t>
            </a:r>
          </a:p>
          <a:p>
            <a:pPr marL="0" lvl="0" indent="0" algn="l">
              <a:lnSpc>
                <a:spcPts val="1439"/>
              </a:lnSpc>
            </a:pPr>
            <a:endParaRPr lang="en-US" sz="1200" spc="117">
              <a:solidFill>
                <a:srgbClr val="010101"/>
              </a:solidFill>
              <a:latin typeface="Garet"/>
              <a:ea typeface="Garet"/>
              <a:cs typeface="Garet"/>
              <a:sym typeface="Garet"/>
            </a:endParaRPr>
          </a:p>
        </p:txBody>
      </p:sp>
      <p:sp>
        <p:nvSpPr>
          <p:cNvPr id="28" name="TextBox 28"/>
          <p:cNvSpPr txBox="1"/>
          <p:nvPr/>
        </p:nvSpPr>
        <p:spPr>
          <a:xfrm>
            <a:off x="11999658" y="3976990"/>
            <a:ext cx="5599357" cy="914400"/>
          </a:xfrm>
          <a:prstGeom prst="rect">
            <a:avLst/>
          </a:prstGeom>
        </p:spPr>
        <p:txBody>
          <a:bodyPr lIns="0" tIns="0" rIns="0" bIns="0" rtlCol="0" anchor="t">
            <a:spAutoFit/>
          </a:bodyPr>
          <a:lstStyle/>
          <a:p>
            <a:pPr marL="0" lvl="0" indent="0" algn="l">
              <a:lnSpc>
                <a:spcPts val="1439"/>
              </a:lnSpc>
              <a:spcBef>
                <a:spcPct val="0"/>
              </a:spcBef>
            </a:pPr>
            <a:r>
              <a:rPr lang="en-US" sz="1200">
                <a:solidFill>
                  <a:srgbClr val="010101"/>
                </a:solidFill>
                <a:latin typeface="Garet"/>
                <a:ea typeface="Garet"/>
                <a:cs typeface="Garet"/>
                <a:sym typeface="Garet"/>
              </a:rPr>
              <a:t>We link education and employment to help schools and colleges deliver high-quality careers education that meets the needs of every student. We work with employers, schools, colleges and independent training providers to raise students’ aspirations and prepare them for the fast-changing world of work.</a:t>
            </a:r>
          </a:p>
        </p:txBody>
      </p:sp>
      <p:sp>
        <p:nvSpPr>
          <p:cNvPr id="29" name="TextBox 29"/>
          <p:cNvSpPr txBox="1"/>
          <p:nvPr/>
        </p:nvSpPr>
        <p:spPr>
          <a:xfrm>
            <a:off x="1155133" y="1933046"/>
            <a:ext cx="7676877" cy="1348664"/>
          </a:xfrm>
          <a:prstGeom prst="rect">
            <a:avLst/>
          </a:prstGeom>
        </p:spPr>
        <p:txBody>
          <a:bodyPr lIns="0" tIns="0" rIns="0" bIns="0" rtlCol="0" anchor="t">
            <a:spAutoFit/>
          </a:bodyPr>
          <a:lstStyle/>
          <a:p>
            <a:pPr marL="0" lvl="0" indent="0" algn="l">
              <a:lnSpc>
                <a:spcPts val="9170"/>
              </a:lnSpc>
            </a:pPr>
            <a:r>
              <a:rPr lang="en-US" sz="8337" b="1" spc="-275">
                <a:solidFill>
                  <a:srgbClr val="006992"/>
                </a:solidFill>
                <a:latin typeface="ITC Avant Garde Gothic Bold"/>
                <a:ea typeface="ITC Avant Garde Gothic Bold"/>
                <a:cs typeface="ITC Avant Garde Gothic Bold"/>
                <a:sym typeface="ITC Avant Garde Gothic Bold"/>
              </a:rPr>
              <a:t>Who are the </a:t>
            </a:r>
          </a:p>
        </p:txBody>
      </p:sp>
      <p:sp>
        <p:nvSpPr>
          <p:cNvPr id="30" name="TextBox 30"/>
          <p:cNvSpPr txBox="1"/>
          <p:nvPr/>
        </p:nvSpPr>
        <p:spPr>
          <a:xfrm>
            <a:off x="1155133" y="3048260"/>
            <a:ext cx="8556424" cy="3112133"/>
          </a:xfrm>
          <a:prstGeom prst="rect">
            <a:avLst/>
          </a:prstGeom>
        </p:spPr>
        <p:txBody>
          <a:bodyPr lIns="0" tIns="0" rIns="0" bIns="0" rtlCol="0" anchor="t">
            <a:spAutoFit/>
          </a:bodyPr>
          <a:lstStyle/>
          <a:p>
            <a:pPr marL="0" lvl="0" indent="0" algn="l">
              <a:lnSpc>
                <a:spcPts val="11329"/>
              </a:lnSpc>
            </a:pPr>
            <a:r>
              <a:rPr lang="en-US" sz="10299" b="1" spc="-339">
                <a:solidFill>
                  <a:srgbClr val="00A8A8"/>
                </a:solidFill>
                <a:latin typeface="ITC Avant Garde Gothic Bold"/>
                <a:ea typeface="ITC Avant Garde Gothic Bold"/>
                <a:cs typeface="ITC Avant Garde Gothic Bold"/>
                <a:sym typeface="ITC Avant Garde Gothic Bold"/>
              </a:rPr>
              <a:t>Careers Hub?</a:t>
            </a:r>
          </a:p>
        </p:txBody>
      </p:sp>
      <p:sp>
        <p:nvSpPr>
          <p:cNvPr id="31" name="Freeform 31"/>
          <p:cNvSpPr/>
          <p:nvPr/>
        </p:nvSpPr>
        <p:spPr>
          <a:xfrm>
            <a:off x="1155133" y="6409820"/>
            <a:ext cx="2832837" cy="3537794"/>
          </a:xfrm>
          <a:custGeom>
            <a:avLst/>
            <a:gdLst/>
            <a:ahLst/>
            <a:cxnLst/>
            <a:rect l="l" t="t" r="r" b="b"/>
            <a:pathLst>
              <a:path w="2832837" h="3537794">
                <a:moveTo>
                  <a:pt x="0" y="0"/>
                </a:moveTo>
                <a:lnTo>
                  <a:pt x="2832838" y="0"/>
                </a:lnTo>
                <a:lnTo>
                  <a:pt x="2832838" y="3537794"/>
                </a:lnTo>
                <a:lnTo>
                  <a:pt x="0" y="3537794"/>
                </a:lnTo>
                <a:lnTo>
                  <a:pt x="0" y="0"/>
                </a:lnTo>
                <a:close/>
              </a:path>
            </a:pathLst>
          </a:custGeom>
          <a:blipFill>
            <a:blip r:embed="rId10"/>
            <a:stretch>
              <a:fillRect l="-79514" r="-7721"/>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6522487" y="2044286"/>
            <a:ext cx="2124458" cy="2097419"/>
          </a:xfrm>
          <a:custGeom>
            <a:avLst/>
            <a:gdLst/>
            <a:ahLst/>
            <a:cxnLst/>
            <a:rect l="l" t="t" r="r" b="b"/>
            <a:pathLst>
              <a:path w="2124458" h="2097419">
                <a:moveTo>
                  <a:pt x="0" y="0"/>
                </a:moveTo>
                <a:lnTo>
                  <a:pt x="2124458" y="0"/>
                </a:lnTo>
                <a:lnTo>
                  <a:pt x="2124458" y="2097419"/>
                </a:lnTo>
                <a:lnTo>
                  <a:pt x="0" y="20974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Freeform 3"/>
          <p:cNvSpPr/>
          <p:nvPr/>
        </p:nvSpPr>
        <p:spPr>
          <a:xfrm rot="5400000">
            <a:off x="425706" y="4744699"/>
            <a:ext cx="2368906" cy="1162918"/>
          </a:xfrm>
          <a:custGeom>
            <a:avLst/>
            <a:gdLst/>
            <a:ahLst/>
            <a:cxnLst/>
            <a:rect l="l" t="t" r="r" b="b"/>
            <a:pathLst>
              <a:path w="2368906" h="1162918">
                <a:moveTo>
                  <a:pt x="0" y="0"/>
                </a:moveTo>
                <a:lnTo>
                  <a:pt x="2368906" y="0"/>
                </a:lnTo>
                <a:lnTo>
                  <a:pt x="2368906" y="1162918"/>
                </a:lnTo>
                <a:lnTo>
                  <a:pt x="0" y="11629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5400000">
            <a:off x="4425068" y="2044286"/>
            <a:ext cx="2097419" cy="2097419"/>
          </a:xfrm>
          <a:custGeom>
            <a:avLst/>
            <a:gdLst/>
            <a:ahLst/>
            <a:cxnLst/>
            <a:rect l="l" t="t" r="r" b="b"/>
            <a:pathLst>
              <a:path w="2097419" h="2097419">
                <a:moveTo>
                  <a:pt x="0" y="0"/>
                </a:moveTo>
                <a:lnTo>
                  <a:pt x="2097419" y="0"/>
                </a:lnTo>
                <a:lnTo>
                  <a:pt x="2097419" y="2097419"/>
                </a:lnTo>
                <a:lnTo>
                  <a:pt x="0" y="2097419"/>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grpSp>
        <p:nvGrpSpPr>
          <p:cNvPr id="5" name="Group 5"/>
          <p:cNvGrpSpPr/>
          <p:nvPr/>
        </p:nvGrpSpPr>
        <p:grpSpPr>
          <a:xfrm>
            <a:off x="1028700" y="2044286"/>
            <a:ext cx="3396368" cy="2097419"/>
            <a:chOff x="0" y="0"/>
            <a:chExt cx="4528491" cy="2796559"/>
          </a:xfrm>
        </p:grpSpPr>
        <p:pic>
          <p:nvPicPr>
            <p:cNvPr id="6" name="Picture 6"/>
            <p:cNvPicPr>
              <a:picLocks noChangeAspect="1"/>
            </p:cNvPicPr>
            <p:nvPr/>
          </p:nvPicPr>
          <p:blipFill>
            <a:blip r:embed="rId8"/>
            <a:srcRect t="3654" b="3654"/>
            <a:stretch>
              <a:fillRect/>
            </a:stretch>
          </p:blipFill>
          <p:spPr>
            <a:xfrm>
              <a:off x="0" y="0"/>
              <a:ext cx="4528491" cy="2796559"/>
            </a:xfrm>
            <a:prstGeom prst="rect">
              <a:avLst/>
            </a:prstGeom>
          </p:spPr>
        </p:pic>
      </p:grpSp>
      <p:grpSp>
        <p:nvGrpSpPr>
          <p:cNvPr id="7" name="Group 7"/>
          <p:cNvGrpSpPr/>
          <p:nvPr/>
        </p:nvGrpSpPr>
        <p:grpSpPr>
          <a:xfrm>
            <a:off x="2191618" y="4141705"/>
            <a:ext cx="6455327" cy="2368906"/>
            <a:chOff x="0" y="0"/>
            <a:chExt cx="8607103" cy="3158542"/>
          </a:xfrm>
        </p:grpSpPr>
        <p:pic>
          <p:nvPicPr>
            <p:cNvPr id="8" name="Picture 8"/>
            <p:cNvPicPr>
              <a:picLocks noChangeAspect="1"/>
            </p:cNvPicPr>
            <p:nvPr/>
          </p:nvPicPr>
          <p:blipFill>
            <a:blip r:embed="rId9"/>
            <a:srcRect t="22408" b="22408"/>
            <a:stretch>
              <a:fillRect/>
            </a:stretch>
          </p:blipFill>
          <p:spPr>
            <a:xfrm>
              <a:off x="0" y="0"/>
              <a:ext cx="8607103" cy="3158542"/>
            </a:xfrm>
            <a:prstGeom prst="rect">
              <a:avLst/>
            </a:prstGeom>
          </p:spPr>
        </p:pic>
      </p:grpSp>
      <p:grpSp>
        <p:nvGrpSpPr>
          <p:cNvPr id="9" name="Group 9"/>
          <p:cNvGrpSpPr/>
          <p:nvPr/>
        </p:nvGrpSpPr>
        <p:grpSpPr>
          <a:xfrm>
            <a:off x="640548" y="7307426"/>
            <a:ext cx="2376969" cy="2376959"/>
            <a:chOff x="0" y="0"/>
            <a:chExt cx="6350000" cy="6349975"/>
          </a:xfrm>
        </p:grpSpPr>
        <p:sp>
          <p:nvSpPr>
            <p:cNvPr id="10" name="Freeform 10"/>
            <p:cNvSpPr/>
            <p:nvPr/>
          </p:nvSpPr>
          <p:spPr>
            <a:xfrm flipH="1">
              <a:off x="0" y="0"/>
              <a:ext cx="6350000" cy="6349975"/>
            </a:xfrm>
            <a:custGeom>
              <a:avLst/>
              <a:gdLst/>
              <a:ahLst/>
              <a:cxnLst/>
              <a:rect l="l" t="t" r="r" b="b"/>
              <a:pathLst>
                <a:path w="6350000" h="6349975">
                  <a:moveTo>
                    <a:pt x="0" y="3175025"/>
                  </a:moveTo>
                  <a:cubicBezTo>
                    <a:pt x="0" y="4928451"/>
                    <a:pt x="1421524" y="6349975"/>
                    <a:pt x="3175000" y="6349975"/>
                  </a:cubicBezTo>
                  <a:cubicBezTo>
                    <a:pt x="4928502" y="6349975"/>
                    <a:pt x="6350000" y="4928451"/>
                    <a:pt x="6350000" y="3175025"/>
                  </a:cubicBezTo>
                  <a:cubicBezTo>
                    <a:pt x="6350000" y="1421511"/>
                    <a:pt x="4928502" y="0"/>
                    <a:pt x="3175000" y="0"/>
                  </a:cubicBezTo>
                  <a:cubicBezTo>
                    <a:pt x="1421498" y="0"/>
                    <a:pt x="0" y="1421511"/>
                    <a:pt x="0" y="3175025"/>
                  </a:cubicBezTo>
                  <a:close/>
                </a:path>
              </a:pathLst>
            </a:custGeom>
            <a:solidFill>
              <a:srgbClr val="000000">
                <a:alpha val="0"/>
              </a:srgbClr>
            </a:solidFill>
            <a:ln w="12700">
              <a:solidFill>
                <a:srgbClr val="000000"/>
              </a:solidFill>
            </a:ln>
          </p:spPr>
          <p:txBody>
            <a:bodyPr/>
            <a:lstStyle/>
            <a:p>
              <a:endParaRPr lang="en-GB"/>
            </a:p>
          </p:txBody>
        </p:sp>
      </p:grpSp>
      <p:sp>
        <p:nvSpPr>
          <p:cNvPr id="11" name="Freeform 11"/>
          <p:cNvSpPr/>
          <p:nvPr/>
        </p:nvSpPr>
        <p:spPr>
          <a:xfrm>
            <a:off x="1028700" y="685042"/>
            <a:ext cx="4488284" cy="951670"/>
          </a:xfrm>
          <a:custGeom>
            <a:avLst/>
            <a:gdLst/>
            <a:ahLst/>
            <a:cxnLst/>
            <a:rect l="l" t="t" r="r" b="b"/>
            <a:pathLst>
              <a:path w="4488284" h="951670">
                <a:moveTo>
                  <a:pt x="0" y="0"/>
                </a:moveTo>
                <a:lnTo>
                  <a:pt x="4488284" y="0"/>
                </a:lnTo>
                <a:lnTo>
                  <a:pt x="4488284" y="951670"/>
                </a:lnTo>
                <a:lnTo>
                  <a:pt x="0" y="951670"/>
                </a:lnTo>
                <a:lnTo>
                  <a:pt x="0" y="0"/>
                </a:lnTo>
                <a:close/>
              </a:path>
            </a:pathLst>
          </a:custGeom>
          <a:blipFill>
            <a:blip r:embed="rId10"/>
            <a:stretch>
              <a:fillRect/>
            </a:stretch>
          </a:blipFill>
        </p:spPr>
        <p:txBody>
          <a:bodyPr/>
          <a:lstStyle/>
          <a:p>
            <a:endParaRPr lang="en-GB"/>
          </a:p>
        </p:txBody>
      </p:sp>
      <p:sp>
        <p:nvSpPr>
          <p:cNvPr id="12" name="Freeform 12"/>
          <p:cNvSpPr/>
          <p:nvPr/>
        </p:nvSpPr>
        <p:spPr>
          <a:xfrm>
            <a:off x="22720" y="6644747"/>
            <a:ext cx="3612625" cy="3612625"/>
          </a:xfrm>
          <a:custGeom>
            <a:avLst/>
            <a:gdLst/>
            <a:ahLst/>
            <a:cxnLst/>
            <a:rect l="l" t="t" r="r" b="b"/>
            <a:pathLst>
              <a:path w="3612625" h="3612625">
                <a:moveTo>
                  <a:pt x="0" y="0"/>
                </a:moveTo>
                <a:lnTo>
                  <a:pt x="3612625" y="0"/>
                </a:lnTo>
                <a:lnTo>
                  <a:pt x="3612625" y="3612625"/>
                </a:lnTo>
                <a:lnTo>
                  <a:pt x="0" y="36126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3" name="TextBox 13"/>
          <p:cNvSpPr txBox="1"/>
          <p:nvPr/>
        </p:nvSpPr>
        <p:spPr>
          <a:xfrm>
            <a:off x="4425068" y="7177405"/>
            <a:ext cx="13434809" cy="3135630"/>
          </a:xfrm>
          <a:prstGeom prst="rect">
            <a:avLst/>
          </a:prstGeom>
        </p:spPr>
        <p:txBody>
          <a:bodyPr lIns="0" tIns="0" rIns="0" bIns="0" rtlCol="0" anchor="t">
            <a:spAutoFit/>
          </a:bodyPr>
          <a:lstStyle/>
          <a:p>
            <a:pPr algn="l">
              <a:lnSpc>
                <a:spcPts val="2520"/>
              </a:lnSpc>
            </a:pPr>
            <a:r>
              <a:rPr lang="en-US" sz="1800">
                <a:solidFill>
                  <a:srgbClr val="010101"/>
                </a:solidFill>
                <a:latin typeface="Garet"/>
                <a:ea typeface="Garet"/>
                <a:cs typeface="Garet"/>
                <a:sym typeface="Garet"/>
              </a:rPr>
              <a:t>This supports the government’s ambition of:</a:t>
            </a:r>
          </a:p>
          <a:p>
            <a:pPr algn="l">
              <a:lnSpc>
                <a:spcPts val="2520"/>
              </a:lnSpc>
            </a:pPr>
            <a:endParaRPr lang="en-US" sz="1800">
              <a:solidFill>
                <a:srgbClr val="010101"/>
              </a:solidFill>
              <a:latin typeface="Garet"/>
              <a:ea typeface="Garet"/>
              <a:cs typeface="Garet"/>
              <a:sym typeface="Garet"/>
            </a:endParaRPr>
          </a:p>
          <a:p>
            <a:pPr algn="l">
              <a:lnSpc>
                <a:spcPts val="2520"/>
              </a:lnSpc>
            </a:pPr>
            <a:r>
              <a:rPr lang="en-US" sz="1800">
                <a:solidFill>
                  <a:srgbClr val="010101"/>
                </a:solidFill>
                <a:latin typeface="Garet"/>
                <a:ea typeface="Garet"/>
                <a:cs typeface="Garet"/>
                <a:sym typeface="Garet"/>
              </a:rPr>
              <a:t>- A minimum of two weeks’ worth of work experience by Year 11 (age 16), made up of:</a:t>
            </a:r>
          </a:p>
          <a:p>
            <a:pPr marL="388622" lvl="1" indent="-194311" algn="l">
              <a:lnSpc>
                <a:spcPts val="2520"/>
              </a:lnSpc>
              <a:buFont typeface="Arial"/>
              <a:buChar char="•"/>
            </a:pPr>
            <a:r>
              <a:rPr lang="en-US" sz="1800">
                <a:solidFill>
                  <a:srgbClr val="010101"/>
                </a:solidFill>
                <a:latin typeface="Garet"/>
                <a:ea typeface="Garet"/>
                <a:cs typeface="Garet"/>
                <a:sym typeface="Garet"/>
              </a:rPr>
              <a:t>At least one week of work experience activities in Years 7–9,</a:t>
            </a:r>
          </a:p>
          <a:p>
            <a:pPr marL="388622" lvl="1" indent="-194311" algn="l">
              <a:lnSpc>
                <a:spcPts val="2520"/>
              </a:lnSpc>
              <a:buFont typeface="Arial"/>
              <a:buChar char="•"/>
            </a:pPr>
            <a:r>
              <a:rPr lang="en-US" sz="1800">
                <a:solidFill>
                  <a:srgbClr val="010101"/>
                </a:solidFill>
                <a:latin typeface="Garet"/>
                <a:ea typeface="Garet"/>
                <a:cs typeface="Garet"/>
                <a:sym typeface="Garet"/>
              </a:rPr>
              <a:t>At least one week of placements in Years 10–11,</a:t>
            </a:r>
          </a:p>
          <a:p>
            <a:pPr algn="l">
              <a:lnSpc>
                <a:spcPts val="2520"/>
              </a:lnSpc>
            </a:pPr>
            <a:endParaRPr lang="en-US" sz="1800">
              <a:solidFill>
                <a:srgbClr val="010101"/>
              </a:solidFill>
              <a:latin typeface="Garet"/>
              <a:ea typeface="Garet"/>
              <a:cs typeface="Garet"/>
              <a:sym typeface="Garet"/>
            </a:endParaRPr>
          </a:p>
          <a:p>
            <a:pPr algn="l">
              <a:lnSpc>
                <a:spcPts val="2520"/>
              </a:lnSpc>
            </a:pPr>
            <a:r>
              <a:rPr lang="en-US" sz="1800">
                <a:solidFill>
                  <a:srgbClr val="010101"/>
                </a:solidFill>
                <a:latin typeface="Garet"/>
                <a:ea typeface="Garet"/>
                <a:cs typeface="Garet"/>
                <a:sym typeface="Garet"/>
              </a:rPr>
              <a:t>- Access for all learners, regardless of background, ensuring equitable participation,</a:t>
            </a:r>
          </a:p>
          <a:p>
            <a:pPr algn="l">
              <a:lnSpc>
                <a:spcPts val="2520"/>
              </a:lnSpc>
            </a:pPr>
            <a:r>
              <a:rPr lang="en-US" sz="1800">
                <a:solidFill>
                  <a:srgbClr val="010101"/>
                </a:solidFill>
                <a:latin typeface="Garet"/>
                <a:ea typeface="Garet"/>
                <a:cs typeface="Garet"/>
                <a:sym typeface="Garet"/>
              </a:rPr>
              <a:t>- Flexibility for schools, learners, and employers to design experiences that meet local and individual needs.</a:t>
            </a:r>
          </a:p>
          <a:p>
            <a:pPr marL="0" lvl="0" indent="0" algn="l">
              <a:lnSpc>
                <a:spcPts val="2520"/>
              </a:lnSpc>
            </a:pPr>
            <a:endParaRPr lang="en-US" sz="1800">
              <a:solidFill>
                <a:srgbClr val="010101"/>
              </a:solidFill>
              <a:latin typeface="Garet"/>
              <a:ea typeface="Garet"/>
              <a:cs typeface="Garet"/>
              <a:sym typeface="Garet"/>
            </a:endParaRPr>
          </a:p>
          <a:p>
            <a:pPr marL="0" lvl="0" indent="0" algn="l">
              <a:lnSpc>
                <a:spcPts val="2520"/>
              </a:lnSpc>
            </a:pPr>
            <a:endParaRPr lang="en-US" sz="1800">
              <a:solidFill>
                <a:srgbClr val="010101"/>
              </a:solidFill>
              <a:latin typeface="Garet"/>
              <a:ea typeface="Garet"/>
              <a:cs typeface="Garet"/>
              <a:sym typeface="Garet"/>
            </a:endParaRPr>
          </a:p>
        </p:txBody>
      </p:sp>
      <p:sp>
        <p:nvSpPr>
          <p:cNvPr id="14" name="TextBox 14"/>
          <p:cNvSpPr txBox="1"/>
          <p:nvPr/>
        </p:nvSpPr>
        <p:spPr>
          <a:xfrm>
            <a:off x="9656595" y="751593"/>
            <a:ext cx="7859472" cy="1422567"/>
          </a:xfrm>
          <a:prstGeom prst="rect">
            <a:avLst/>
          </a:prstGeom>
        </p:spPr>
        <p:txBody>
          <a:bodyPr lIns="0" tIns="0" rIns="0" bIns="0" rtlCol="0" anchor="t">
            <a:spAutoFit/>
          </a:bodyPr>
          <a:lstStyle/>
          <a:p>
            <a:pPr marL="0" lvl="0" indent="0" algn="l">
              <a:lnSpc>
                <a:spcPts val="9605"/>
              </a:lnSpc>
            </a:pPr>
            <a:r>
              <a:rPr lang="en-US" sz="8732" b="1" spc="-288">
                <a:solidFill>
                  <a:srgbClr val="006992"/>
                </a:solidFill>
                <a:latin typeface="ITC Avant Garde Gothic Bold"/>
                <a:ea typeface="ITC Avant Garde Gothic Bold"/>
                <a:cs typeface="ITC Avant Garde Gothic Bold"/>
                <a:sym typeface="ITC Avant Garde Gothic Bold"/>
              </a:rPr>
              <a:t>Why now?</a:t>
            </a:r>
          </a:p>
        </p:txBody>
      </p:sp>
      <p:sp>
        <p:nvSpPr>
          <p:cNvPr id="15" name="TextBox 15"/>
          <p:cNvSpPr txBox="1"/>
          <p:nvPr/>
        </p:nvSpPr>
        <p:spPr>
          <a:xfrm>
            <a:off x="9656595" y="1996384"/>
            <a:ext cx="6699998" cy="2118136"/>
          </a:xfrm>
          <a:prstGeom prst="rect">
            <a:avLst/>
          </a:prstGeom>
        </p:spPr>
        <p:txBody>
          <a:bodyPr lIns="0" tIns="0" rIns="0" bIns="0" rtlCol="0" anchor="t">
            <a:spAutoFit/>
          </a:bodyPr>
          <a:lstStyle/>
          <a:p>
            <a:pPr marL="0" lvl="0" indent="0" algn="l">
              <a:lnSpc>
                <a:spcPts val="7735"/>
              </a:lnSpc>
            </a:pPr>
            <a:r>
              <a:rPr lang="en-US" sz="7032" b="1" spc="-232">
                <a:solidFill>
                  <a:srgbClr val="00A8A8"/>
                </a:solidFill>
                <a:latin typeface="ITC Avant Garde Gothic Bold"/>
                <a:ea typeface="ITC Avant Garde Gothic Bold"/>
                <a:cs typeface="ITC Avant Garde Gothic Bold"/>
                <a:sym typeface="ITC Avant Garde Gothic Bold"/>
              </a:rPr>
              <a:t>Modern Work Experience</a:t>
            </a:r>
          </a:p>
        </p:txBody>
      </p:sp>
      <p:sp>
        <p:nvSpPr>
          <p:cNvPr id="16" name="TextBox 16"/>
          <p:cNvSpPr txBox="1"/>
          <p:nvPr/>
        </p:nvSpPr>
        <p:spPr>
          <a:xfrm>
            <a:off x="9656595" y="4214812"/>
            <a:ext cx="7697242" cy="2114550"/>
          </a:xfrm>
          <a:prstGeom prst="rect">
            <a:avLst/>
          </a:prstGeom>
        </p:spPr>
        <p:txBody>
          <a:bodyPr lIns="0" tIns="0" rIns="0" bIns="0" rtlCol="0" anchor="t">
            <a:spAutoFit/>
          </a:bodyPr>
          <a:lstStyle/>
          <a:p>
            <a:pPr algn="just">
              <a:lnSpc>
                <a:spcPts val="2040"/>
              </a:lnSpc>
              <a:spcBef>
                <a:spcPct val="0"/>
              </a:spcBef>
            </a:pPr>
            <a:r>
              <a:rPr lang="en-US" sz="1700">
                <a:solidFill>
                  <a:srgbClr val="000000"/>
                </a:solidFill>
                <a:latin typeface="Garet"/>
                <a:ea typeface="Garet"/>
                <a:cs typeface="Garet"/>
                <a:sym typeface="Garet"/>
              </a:rPr>
              <a:t>Modern work experience gives every young person access to </a:t>
            </a:r>
          </a:p>
          <a:p>
            <a:pPr algn="just">
              <a:lnSpc>
                <a:spcPts val="2040"/>
              </a:lnSpc>
              <a:spcBef>
                <a:spcPct val="0"/>
              </a:spcBef>
            </a:pPr>
            <a:r>
              <a:rPr lang="en-US" sz="1700">
                <a:solidFill>
                  <a:srgbClr val="000000"/>
                </a:solidFill>
                <a:latin typeface="Garet"/>
                <a:ea typeface="Garet"/>
                <a:cs typeface="Garet"/>
                <a:sym typeface="Garet"/>
              </a:rPr>
              <a:t>progressive, high-quality, multiple workplace experiences, </a:t>
            </a:r>
          </a:p>
          <a:p>
            <a:pPr algn="just">
              <a:lnSpc>
                <a:spcPts val="2040"/>
              </a:lnSpc>
              <a:spcBef>
                <a:spcPct val="0"/>
              </a:spcBef>
            </a:pPr>
            <a:r>
              <a:rPr lang="en-US" sz="1700">
                <a:solidFill>
                  <a:srgbClr val="000000"/>
                </a:solidFill>
                <a:latin typeface="Garet"/>
                <a:ea typeface="Garet"/>
                <a:cs typeface="Garet"/>
                <a:sym typeface="Garet"/>
              </a:rPr>
              <a:t>throughout their education journey.</a:t>
            </a:r>
          </a:p>
          <a:p>
            <a:pPr algn="just">
              <a:lnSpc>
                <a:spcPts val="2040"/>
              </a:lnSpc>
              <a:spcBef>
                <a:spcPct val="0"/>
              </a:spcBef>
            </a:pPr>
            <a:endParaRPr lang="en-US" sz="1700">
              <a:solidFill>
                <a:srgbClr val="000000"/>
              </a:solidFill>
              <a:latin typeface="Garet"/>
              <a:ea typeface="Garet"/>
              <a:cs typeface="Garet"/>
              <a:sym typeface="Garet"/>
            </a:endParaRPr>
          </a:p>
          <a:p>
            <a:pPr algn="just">
              <a:lnSpc>
                <a:spcPts val="2040"/>
              </a:lnSpc>
              <a:spcBef>
                <a:spcPct val="0"/>
              </a:spcBef>
            </a:pPr>
            <a:r>
              <a:rPr lang="en-US" sz="1700">
                <a:solidFill>
                  <a:srgbClr val="000000"/>
                </a:solidFill>
                <a:latin typeface="Garet"/>
                <a:ea typeface="Garet"/>
                <a:cs typeface="Garet"/>
                <a:sym typeface="Garet"/>
              </a:rPr>
              <a:t>This equitable approach will facilitate a variety of experiences </a:t>
            </a:r>
          </a:p>
          <a:p>
            <a:pPr algn="just">
              <a:lnSpc>
                <a:spcPts val="2040"/>
              </a:lnSpc>
              <a:spcBef>
                <a:spcPct val="0"/>
              </a:spcBef>
            </a:pPr>
            <a:r>
              <a:rPr lang="en-US" sz="1700">
                <a:solidFill>
                  <a:srgbClr val="000000"/>
                </a:solidFill>
                <a:latin typeface="Garet"/>
                <a:ea typeface="Garet"/>
                <a:cs typeface="Garet"/>
                <a:sym typeface="Garet"/>
              </a:rPr>
              <a:t>starting early, connecting education and young people with industry</a:t>
            </a:r>
          </a:p>
          <a:p>
            <a:pPr algn="just">
              <a:lnSpc>
                <a:spcPts val="2040"/>
              </a:lnSpc>
              <a:spcBef>
                <a:spcPct val="0"/>
              </a:spcBef>
            </a:pPr>
            <a:r>
              <a:rPr lang="en-US" sz="1700">
                <a:solidFill>
                  <a:srgbClr val="000000"/>
                </a:solidFill>
                <a:latin typeface="Garet"/>
                <a:ea typeface="Garet"/>
                <a:cs typeface="Garet"/>
                <a:sym typeface="Garet"/>
              </a:rPr>
              <a:t>to unlock the skills and opportunities of the future workforce. </a:t>
            </a:r>
          </a:p>
          <a:p>
            <a:pPr algn="just">
              <a:lnSpc>
                <a:spcPts val="2520"/>
              </a:lnSpc>
              <a:spcBef>
                <a:spcPct val="0"/>
              </a:spcBef>
            </a:pPr>
            <a:endParaRPr lang="en-US" sz="1700">
              <a:solidFill>
                <a:srgbClr val="000000"/>
              </a:solidFill>
              <a:latin typeface="Garet"/>
              <a:ea typeface="Garet"/>
              <a:cs typeface="Garet"/>
              <a:sym typeface="Gare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904604" y="552865"/>
            <a:ext cx="5508837" cy="1168063"/>
          </a:xfrm>
          <a:custGeom>
            <a:avLst/>
            <a:gdLst/>
            <a:ahLst/>
            <a:cxnLst/>
            <a:rect l="l" t="t" r="r" b="b"/>
            <a:pathLst>
              <a:path w="5508837" h="1168063">
                <a:moveTo>
                  <a:pt x="0" y="0"/>
                </a:moveTo>
                <a:lnTo>
                  <a:pt x="5508837" y="0"/>
                </a:lnTo>
                <a:lnTo>
                  <a:pt x="5508837" y="1168063"/>
                </a:lnTo>
                <a:lnTo>
                  <a:pt x="0" y="1168063"/>
                </a:lnTo>
                <a:lnTo>
                  <a:pt x="0" y="0"/>
                </a:lnTo>
                <a:close/>
              </a:path>
            </a:pathLst>
          </a:custGeom>
          <a:blipFill>
            <a:blip r:embed="rId2"/>
            <a:stretch>
              <a:fillRect/>
            </a:stretch>
          </a:blipFill>
        </p:spPr>
        <p:txBody>
          <a:bodyPr/>
          <a:lstStyle/>
          <a:p>
            <a:endParaRPr lang="en-GB"/>
          </a:p>
        </p:txBody>
      </p:sp>
      <p:sp>
        <p:nvSpPr>
          <p:cNvPr id="3" name="Freeform 3"/>
          <p:cNvSpPr/>
          <p:nvPr/>
        </p:nvSpPr>
        <p:spPr>
          <a:xfrm>
            <a:off x="14132007" y="6223916"/>
            <a:ext cx="3586354" cy="3586354"/>
          </a:xfrm>
          <a:custGeom>
            <a:avLst/>
            <a:gdLst/>
            <a:ahLst/>
            <a:cxnLst/>
            <a:rect l="l" t="t" r="r" b="b"/>
            <a:pathLst>
              <a:path w="3586354" h="3586354">
                <a:moveTo>
                  <a:pt x="0" y="0"/>
                </a:moveTo>
                <a:lnTo>
                  <a:pt x="3586354" y="0"/>
                </a:lnTo>
                <a:lnTo>
                  <a:pt x="3586354" y="3586355"/>
                </a:lnTo>
                <a:lnTo>
                  <a:pt x="0" y="35863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8357288" y="3781956"/>
            <a:ext cx="4586254" cy="2723088"/>
          </a:xfrm>
          <a:custGeom>
            <a:avLst/>
            <a:gdLst/>
            <a:ahLst/>
            <a:cxnLst/>
            <a:rect l="l" t="t" r="r" b="b"/>
            <a:pathLst>
              <a:path w="4586254" h="2723088">
                <a:moveTo>
                  <a:pt x="0" y="0"/>
                </a:moveTo>
                <a:lnTo>
                  <a:pt x="4586254" y="0"/>
                </a:lnTo>
                <a:lnTo>
                  <a:pt x="4586254" y="2723088"/>
                </a:lnTo>
                <a:lnTo>
                  <a:pt x="0" y="27230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a:off x="13824218" y="552865"/>
            <a:ext cx="3447542" cy="5014607"/>
          </a:xfrm>
          <a:custGeom>
            <a:avLst/>
            <a:gdLst/>
            <a:ahLst/>
            <a:cxnLst/>
            <a:rect l="l" t="t" r="r" b="b"/>
            <a:pathLst>
              <a:path w="3447542" h="5014607">
                <a:moveTo>
                  <a:pt x="0" y="0"/>
                </a:moveTo>
                <a:lnTo>
                  <a:pt x="3447542" y="0"/>
                </a:lnTo>
                <a:lnTo>
                  <a:pt x="3447542" y="5014607"/>
                </a:lnTo>
                <a:lnTo>
                  <a:pt x="0" y="50146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811607" y="6929990"/>
            <a:ext cx="4963056" cy="2961290"/>
          </a:xfrm>
          <a:custGeom>
            <a:avLst/>
            <a:gdLst/>
            <a:ahLst/>
            <a:cxnLst/>
            <a:rect l="l" t="t" r="r" b="b"/>
            <a:pathLst>
              <a:path w="4963056" h="2961290">
                <a:moveTo>
                  <a:pt x="0" y="0"/>
                </a:moveTo>
                <a:lnTo>
                  <a:pt x="4963056" y="0"/>
                </a:lnTo>
                <a:lnTo>
                  <a:pt x="4963056" y="2961290"/>
                </a:lnTo>
                <a:lnTo>
                  <a:pt x="0" y="29612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7" name="Freeform 7"/>
          <p:cNvSpPr/>
          <p:nvPr/>
        </p:nvSpPr>
        <p:spPr>
          <a:xfrm>
            <a:off x="6413441" y="7330967"/>
            <a:ext cx="7079787" cy="2159335"/>
          </a:xfrm>
          <a:custGeom>
            <a:avLst/>
            <a:gdLst/>
            <a:ahLst/>
            <a:cxnLst/>
            <a:rect l="l" t="t" r="r" b="b"/>
            <a:pathLst>
              <a:path w="7079787" h="2159335">
                <a:moveTo>
                  <a:pt x="0" y="0"/>
                </a:moveTo>
                <a:lnTo>
                  <a:pt x="7079788" y="0"/>
                </a:lnTo>
                <a:lnTo>
                  <a:pt x="7079788" y="2159335"/>
                </a:lnTo>
                <a:lnTo>
                  <a:pt x="0" y="215933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8" name="TextBox 8"/>
          <p:cNvSpPr txBox="1"/>
          <p:nvPr/>
        </p:nvSpPr>
        <p:spPr>
          <a:xfrm>
            <a:off x="811607" y="2040490"/>
            <a:ext cx="10904767" cy="1312841"/>
          </a:xfrm>
          <a:prstGeom prst="rect">
            <a:avLst/>
          </a:prstGeom>
        </p:spPr>
        <p:txBody>
          <a:bodyPr lIns="0" tIns="0" rIns="0" bIns="0" rtlCol="0" anchor="t">
            <a:spAutoFit/>
          </a:bodyPr>
          <a:lstStyle/>
          <a:p>
            <a:pPr marL="0" lvl="0" indent="0" algn="l">
              <a:lnSpc>
                <a:spcPts val="8935"/>
              </a:lnSpc>
            </a:pPr>
            <a:r>
              <a:rPr lang="en-US" sz="8123" b="1" spc="-268">
                <a:solidFill>
                  <a:srgbClr val="006992"/>
                </a:solidFill>
                <a:latin typeface="ITC Avant Garde Gothic Bold"/>
                <a:ea typeface="ITC Avant Garde Gothic Bold"/>
                <a:cs typeface="ITC Avant Garde Gothic Bold"/>
                <a:sym typeface="ITC Avant Garde Gothic Bold"/>
              </a:rPr>
              <a:t>The benefits for you... </a:t>
            </a:r>
          </a:p>
        </p:txBody>
      </p:sp>
      <p:sp>
        <p:nvSpPr>
          <p:cNvPr id="9" name="TextBox 9"/>
          <p:cNvSpPr txBox="1"/>
          <p:nvPr/>
        </p:nvSpPr>
        <p:spPr>
          <a:xfrm>
            <a:off x="14578607" y="6896319"/>
            <a:ext cx="2693153" cy="2184399"/>
          </a:xfrm>
          <a:prstGeom prst="rect">
            <a:avLst/>
          </a:prstGeom>
        </p:spPr>
        <p:txBody>
          <a:bodyPr lIns="0" tIns="0" rIns="0" bIns="0" rtlCol="0" anchor="t">
            <a:spAutoFit/>
          </a:bodyPr>
          <a:lstStyle/>
          <a:p>
            <a:pPr algn="ctr">
              <a:lnSpc>
                <a:spcPts val="3500"/>
              </a:lnSpc>
            </a:pPr>
            <a:r>
              <a:rPr lang="en-US" sz="2500">
                <a:solidFill>
                  <a:srgbClr val="000000"/>
                </a:solidFill>
                <a:latin typeface="Canva Sans"/>
                <a:ea typeface="Canva Sans"/>
                <a:cs typeface="Canva Sans"/>
                <a:sym typeface="Canva Sans"/>
              </a:rPr>
              <a:t>We want educators to be teaching the skills we need most!</a:t>
            </a:r>
          </a:p>
        </p:txBody>
      </p:sp>
      <p:sp>
        <p:nvSpPr>
          <p:cNvPr id="10" name="TextBox 10"/>
          <p:cNvSpPr txBox="1"/>
          <p:nvPr/>
        </p:nvSpPr>
        <p:spPr>
          <a:xfrm>
            <a:off x="14155777" y="966885"/>
            <a:ext cx="2652137" cy="3936999"/>
          </a:xfrm>
          <a:prstGeom prst="rect">
            <a:avLst/>
          </a:prstGeom>
        </p:spPr>
        <p:txBody>
          <a:bodyPr lIns="0" tIns="0" rIns="0" bIns="0" rtlCol="0" anchor="t">
            <a:spAutoFit/>
          </a:bodyPr>
          <a:lstStyle/>
          <a:p>
            <a:pPr algn="ctr">
              <a:lnSpc>
                <a:spcPts val="3500"/>
              </a:lnSpc>
            </a:pPr>
            <a:r>
              <a:rPr lang="en-US" sz="2500">
                <a:solidFill>
                  <a:srgbClr val="000000"/>
                </a:solidFill>
                <a:latin typeface="Canva Sans"/>
                <a:ea typeface="Canva Sans"/>
                <a:cs typeface="Canva Sans"/>
                <a:sym typeface="Canva Sans"/>
              </a:rPr>
              <a:t>We are conscious that we need to be doing more around corporate social responsibility but don’t know where to start!</a:t>
            </a:r>
          </a:p>
        </p:txBody>
      </p:sp>
      <p:sp>
        <p:nvSpPr>
          <p:cNvPr id="11" name="TextBox 11"/>
          <p:cNvSpPr txBox="1"/>
          <p:nvPr/>
        </p:nvSpPr>
        <p:spPr>
          <a:xfrm>
            <a:off x="8660656" y="4039517"/>
            <a:ext cx="3948201" cy="2184399"/>
          </a:xfrm>
          <a:prstGeom prst="rect">
            <a:avLst/>
          </a:prstGeom>
        </p:spPr>
        <p:txBody>
          <a:bodyPr lIns="0" tIns="0" rIns="0" bIns="0" rtlCol="0" anchor="t">
            <a:spAutoFit/>
          </a:bodyPr>
          <a:lstStyle/>
          <a:p>
            <a:pPr algn="ctr">
              <a:lnSpc>
                <a:spcPts val="3500"/>
              </a:lnSpc>
            </a:pPr>
            <a:r>
              <a:rPr lang="en-US" sz="2500">
                <a:solidFill>
                  <a:srgbClr val="000000"/>
                </a:solidFill>
                <a:latin typeface="Canva Sans"/>
                <a:ea typeface="Canva Sans"/>
                <a:cs typeface="Canva Sans"/>
                <a:sym typeface="Canva Sans"/>
              </a:rPr>
              <a:t>I would like to engage more with my future employees but don’t have time to devise my own programmes.</a:t>
            </a:r>
          </a:p>
        </p:txBody>
      </p:sp>
      <p:sp>
        <p:nvSpPr>
          <p:cNvPr id="12" name="TextBox 12"/>
          <p:cNvSpPr txBox="1"/>
          <p:nvPr/>
        </p:nvSpPr>
        <p:spPr>
          <a:xfrm>
            <a:off x="1450145" y="7508935"/>
            <a:ext cx="3685980" cy="1746249"/>
          </a:xfrm>
          <a:prstGeom prst="rect">
            <a:avLst/>
          </a:prstGeom>
        </p:spPr>
        <p:txBody>
          <a:bodyPr lIns="0" tIns="0" rIns="0" bIns="0" rtlCol="0" anchor="t">
            <a:spAutoFit/>
          </a:bodyPr>
          <a:lstStyle/>
          <a:p>
            <a:pPr algn="ctr">
              <a:lnSpc>
                <a:spcPts val="3500"/>
              </a:lnSpc>
            </a:pPr>
            <a:r>
              <a:rPr lang="en-US" sz="2500">
                <a:solidFill>
                  <a:srgbClr val="000000"/>
                </a:solidFill>
                <a:latin typeface="Canva Sans"/>
                <a:ea typeface="Canva Sans"/>
                <a:cs typeface="Canva Sans"/>
                <a:sym typeface="Canva Sans"/>
              </a:rPr>
              <a:t>We would love to raise our profile in the local community and build on our great reputation.</a:t>
            </a:r>
          </a:p>
        </p:txBody>
      </p:sp>
      <p:sp>
        <p:nvSpPr>
          <p:cNvPr id="13" name="TextBox 13"/>
          <p:cNvSpPr txBox="1"/>
          <p:nvPr/>
        </p:nvSpPr>
        <p:spPr>
          <a:xfrm>
            <a:off x="6963128" y="7653997"/>
            <a:ext cx="5980414" cy="1308099"/>
          </a:xfrm>
          <a:prstGeom prst="rect">
            <a:avLst/>
          </a:prstGeom>
        </p:spPr>
        <p:txBody>
          <a:bodyPr lIns="0" tIns="0" rIns="0" bIns="0" rtlCol="0" anchor="t">
            <a:spAutoFit/>
          </a:bodyPr>
          <a:lstStyle/>
          <a:p>
            <a:pPr algn="ctr">
              <a:lnSpc>
                <a:spcPts val="3500"/>
              </a:lnSpc>
            </a:pPr>
            <a:r>
              <a:rPr lang="en-US" sz="2500">
                <a:solidFill>
                  <a:srgbClr val="000000"/>
                </a:solidFill>
                <a:latin typeface="Canva Sans"/>
                <a:ea typeface="Canva Sans"/>
                <a:cs typeface="Canva Sans"/>
                <a:sym typeface="Canva Sans"/>
              </a:rPr>
              <a:t>We are a small employer who wants our local young people to understand the opportunities we offer.</a:t>
            </a:r>
          </a:p>
        </p:txBody>
      </p:sp>
      <p:sp>
        <p:nvSpPr>
          <p:cNvPr id="14" name="Freeform 14"/>
          <p:cNvSpPr/>
          <p:nvPr/>
        </p:nvSpPr>
        <p:spPr>
          <a:xfrm>
            <a:off x="1450145" y="3853600"/>
            <a:ext cx="5577947" cy="2579800"/>
          </a:xfrm>
          <a:custGeom>
            <a:avLst/>
            <a:gdLst/>
            <a:ahLst/>
            <a:cxnLst/>
            <a:rect l="l" t="t" r="r" b="b"/>
            <a:pathLst>
              <a:path w="5577947" h="2579800">
                <a:moveTo>
                  <a:pt x="0" y="0"/>
                </a:moveTo>
                <a:lnTo>
                  <a:pt x="5577947" y="0"/>
                </a:lnTo>
                <a:lnTo>
                  <a:pt x="5577947" y="2579800"/>
                </a:lnTo>
                <a:lnTo>
                  <a:pt x="0" y="2579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5" name="TextBox 15"/>
          <p:cNvSpPr txBox="1"/>
          <p:nvPr/>
        </p:nvSpPr>
        <p:spPr>
          <a:xfrm>
            <a:off x="1629682" y="4460875"/>
            <a:ext cx="5218874" cy="1308099"/>
          </a:xfrm>
          <a:prstGeom prst="rect">
            <a:avLst/>
          </a:prstGeom>
        </p:spPr>
        <p:txBody>
          <a:bodyPr lIns="0" tIns="0" rIns="0" bIns="0" rtlCol="0" anchor="t">
            <a:spAutoFit/>
          </a:bodyPr>
          <a:lstStyle/>
          <a:p>
            <a:pPr algn="ctr">
              <a:lnSpc>
                <a:spcPts val="3500"/>
              </a:lnSpc>
            </a:pPr>
            <a:r>
              <a:rPr lang="en-US" sz="2500">
                <a:solidFill>
                  <a:srgbClr val="000000"/>
                </a:solidFill>
                <a:latin typeface="Canva Sans"/>
                <a:ea typeface="Canva Sans"/>
                <a:cs typeface="Canva Sans"/>
                <a:sym typeface="Canva Sans"/>
              </a:rPr>
              <a:t>I have really struggled to find apprentices who stick at it and add value to the company.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Freeform 2"/>
          <p:cNvSpPr/>
          <p:nvPr/>
        </p:nvSpPr>
        <p:spPr>
          <a:xfrm>
            <a:off x="811607" y="552865"/>
            <a:ext cx="4488284" cy="951670"/>
          </a:xfrm>
          <a:custGeom>
            <a:avLst/>
            <a:gdLst/>
            <a:ahLst/>
            <a:cxnLst/>
            <a:rect l="l" t="t" r="r" b="b"/>
            <a:pathLst>
              <a:path w="4488284" h="951670">
                <a:moveTo>
                  <a:pt x="0" y="0"/>
                </a:moveTo>
                <a:lnTo>
                  <a:pt x="4488284" y="0"/>
                </a:lnTo>
                <a:lnTo>
                  <a:pt x="4488284" y="951670"/>
                </a:lnTo>
                <a:lnTo>
                  <a:pt x="0" y="951670"/>
                </a:lnTo>
                <a:lnTo>
                  <a:pt x="0" y="0"/>
                </a:lnTo>
                <a:close/>
              </a:path>
            </a:pathLst>
          </a:custGeom>
          <a:blipFill>
            <a:blip r:embed="rId2"/>
            <a:stretch>
              <a:fillRect/>
            </a:stretch>
          </a:blipFill>
        </p:spPr>
        <p:txBody>
          <a:bodyPr/>
          <a:lstStyle/>
          <a:p>
            <a:endParaRPr lang="en-GB"/>
          </a:p>
        </p:txBody>
      </p:sp>
      <p:sp>
        <p:nvSpPr>
          <p:cNvPr id="3" name="Freeform 3"/>
          <p:cNvSpPr/>
          <p:nvPr/>
        </p:nvSpPr>
        <p:spPr>
          <a:xfrm>
            <a:off x="10308185" y="403785"/>
            <a:ext cx="3548063" cy="5040750"/>
          </a:xfrm>
          <a:custGeom>
            <a:avLst/>
            <a:gdLst/>
            <a:ahLst/>
            <a:cxnLst/>
            <a:rect l="l" t="t" r="r" b="b"/>
            <a:pathLst>
              <a:path w="3548063" h="5040750">
                <a:moveTo>
                  <a:pt x="0" y="0"/>
                </a:moveTo>
                <a:lnTo>
                  <a:pt x="3548063" y="0"/>
                </a:lnTo>
                <a:lnTo>
                  <a:pt x="3548063" y="5040750"/>
                </a:lnTo>
                <a:lnTo>
                  <a:pt x="0" y="5040750"/>
                </a:lnTo>
                <a:lnTo>
                  <a:pt x="0" y="0"/>
                </a:lnTo>
                <a:close/>
              </a:path>
            </a:pathLst>
          </a:custGeom>
          <a:blipFill>
            <a:blip r:embed="rId3"/>
            <a:stretch>
              <a:fillRect/>
            </a:stretch>
          </a:blipFill>
        </p:spPr>
        <p:txBody>
          <a:bodyPr/>
          <a:lstStyle/>
          <a:p>
            <a:endParaRPr lang="en-GB"/>
          </a:p>
        </p:txBody>
      </p:sp>
      <p:sp>
        <p:nvSpPr>
          <p:cNvPr id="4" name="Freeform 4"/>
          <p:cNvSpPr/>
          <p:nvPr/>
        </p:nvSpPr>
        <p:spPr>
          <a:xfrm>
            <a:off x="6066839" y="4346025"/>
            <a:ext cx="3706208" cy="5251096"/>
          </a:xfrm>
          <a:custGeom>
            <a:avLst/>
            <a:gdLst/>
            <a:ahLst/>
            <a:cxnLst/>
            <a:rect l="l" t="t" r="r" b="b"/>
            <a:pathLst>
              <a:path w="3706208" h="5251096">
                <a:moveTo>
                  <a:pt x="0" y="0"/>
                </a:moveTo>
                <a:lnTo>
                  <a:pt x="3706208" y="0"/>
                </a:lnTo>
                <a:lnTo>
                  <a:pt x="3706208" y="5251096"/>
                </a:lnTo>
                <a:lnTo>
                  <a:pt x="0" y="5251096"/>
                </a:lnTo>
                <a:lnTo>
                  <a:pt x="0" y="0"/>
                </a:lnTo>
                <a:close/>
              </a:path>
            </a:pathLst>
          </a:custGeom>
          <a:blipFill>
            <a:blip r:embed="rId4"/>
            <a:stretch>
              <a:fillRect/>
            </a:stretch>
          </a:blipFill>
        </p:spPr>
        <p:txBody>
          <a:bodyPr/>
          <a:lstStyle/>
          <a:p>
            <a:endParaRPr lang="en-GB"/>
          </a:p>
        </p:txBody>
      </p:sp>
      <p:sp>
        <p:nvSpPr>
          <p:cNvPr id="5" name="Freeform 5"/>
          <p:cNvSpPr/>
          <p:nvPr/>
        </p:nvSpPr>
        <p:spPr>
          <a:xfrm>
            <a:off x="9144000" y="2081436"/>
            <a:ext cx="1419390" cy="1608374"/>
          </a:xfrm>
          <a:custGeom>
            <a:avLst/>
            <a:gdLst/>
            <a:ahLst/>
            <a:cxnLst/>
            <a:rect l="l" t="t" r="r" b="b"/>
            <a:pathLst>
              <a:path w="1419390" h="1608374">
                <a:moveTo>
                  <a:pt x="0" y="0"/>
                </a:moveTo>
                <a:lnTo>
                  <a:pt x="1419390" y="0"/>
                </a:lnTo>
                <a:lnTo>
                  <a:pt x="1419390" y="1608374"/>
                </a:lnTo>
                <a:lnTo>
                  <a:pt x="0" y="16083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6"/>
          <p:cNvSpPr/>
          <p:nvPr/>
        </p:nvSpPr>
        <p:spPr>
          <a:xfrm>
            <a:off x="10723145" y="5470021"/>
            <a:ext cx="7004016" cy="3502008"/>
          </a:xfrm>
          <a:custGeom>
            <a:avLst/>
            <a:gdLst/>
            <a:ahLst/>
            <a:cxnLst/>
            <a:rect l="l" t="t" r="r" b="b"/>
            <a:pathLst>
              <a:path w="7004016" h="3502008">
                <a:moveTo>
                  <a:pt x="0" y="0"/>
                </a:moveTo>
                <a:lnTo>
                  <a:pt x="7004016" y="0"/>
                </a:lnTo>
                <a:lnTo>
                  <a:pt x="7004016" y="3502008"/>
                </a:lnTo>
                <a:lnTo>
                  <a:pt x="0" y="3502008"/>
                </a:lnTo>
                <a:lnTo>
                  <a:pt x="0" y="0"/>
                </a:lnTo>
                <a:close/>
              </a:path>
            </a:pathLst>
          </a:custGeom>
          <a:blipFill>
            <a:blip r:embed="rId7"/>
            <a:stretch>
              <a:fillRect/>
            </a:stretch>
          </a:blipFill>
        </p:spPr>
        <p:txBody>
          <a:bodyPr/>
          <a:lstStyle/>
          <a:p>
            <a:endParaRPr lang="en-GB"/>
          </a:p>
        </p:txBody>
      </p:sp>
      <p:sp>
        <p:nvSpPr>
          <p:cNvPr id="7" name="Freeform 7"/>
          <p:cNvSpPr/>
          <p:nvPr/>
        </p:nvSpPr>
        <p:spPr>
          <a:xfrm>
            <a:off x="10563390" y="8249019"/>
            <a:ext cx="1621504" cy="1639954"/>
          </a:xfrm>
          <a:custGeom>
            <a:avLst/>
            <a:gdLst/>
            <a:ahLst/>
            <a:cxnLst/>
            <a:rect l="l" t="t" r="r" b="b"/>
            <a:pathLst>
              <a:path w="1621504" h="1639954">
                <a:moveTo>
                  <a:pt x="0" y="0"/>
                </a:moveTo>
                <a:lnTo>
                  <a:pt x="1621504" y="0"/>
                </a:lnTo>
                <a:lnTo>
                  <a:pt x="1621504" y="1639954"/>
                </a:lnTo>
                <a:lnTo>
                  <a:pt x="0" y="163995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8" name="Freeform 8"/>
          <p:cNvSpPr/>
          <p:nvPr/>
        </p:nvSpPr>
        <p:spPr>
          <a:xfrm>
            <a:off x="4972608" y="8238535"/>
            <a:ext cx="1456511" cy="1650438"/>
          </a:xfrm>
          <a:custGeom>
            <a:avLst/>
            <a:gdLst/>
            <a:ahLst/>
            <a:cxnLst/>
            <a:rect l="l" t="t" r="r" b="b"/>
            <a:pathLst>
              <a:path w="1456511" h="1650438">
                <a:moveTo>
                  <a:pt x="0" y="0"/>
                </a:moveTo>
                <a:lnTo>
                  <a:pt x="1456511" y="0"/>
                </a:lnTo>
                <a:lnTo>
                  <a:pt x="1456511" y="1650438"/>
                </a:lnTo>
                <a:lnTo>
                  <a:pt x="0" y="16504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9" name="Freeform 9"/>
          <p:cNvSpPr/>
          <p:nvPr/>
        </p:nvSpPr>
        <p:spPr>
          <a:xfrm rot="4522120">
            <a:off x="13767491" y="1939728"/>
            <a:ext cx="2831248" cy="2831248"/>
          </a:xfrm>
          <a:custGeom>
            <a:avLst/>
            <a:gdLst/>
            <a:ahLst/>
            <a:cxnLst/>
            <a:rect l="l" t="t" r="r" b="b"/>
            <a:pathLst>
              <a:path w="2831248" h="2831248">
                <a:moveTo>
                  <a:pt x="0" y="0"/>
                </a:moveTo>
                <a:lnTo>
                  <a:pt x="2831248" y="0"/>
                </a:lnTo>
                <a:lnTo>
                  <a:pt x="2831248" y="2831248"/>
                </a:lnTo>
                <a:lnTo>
                  <a:pt x="0" y="28312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0" name="TextBox 10"/>
          <p:cNvSpPr txBox="1"/>
          <p:nvPr/>
        </p:nvSpPr>
        <p:spPr>
          <a:xfrm>
            <a:off x="666420" y="2259784"/>
            <a:ext cx="6500263" cy="1175477"/>
          </a:xfrm>
          <a:prstGeom prst="rect">
            <a:avLst/>
          </a:prstGeom>
        </p:spPr>
        <p:txBody>
          <a:bodyPr lIns="0" tIns="0" rIns="0" bIns="0" rtlCol="0" anchor="t">
            <a:spAutoFit/>
          </a:bodyPr>
          <a:lstStyle/>
          <a:p>
            <a:pPr marL="0" lvl="0" indent="0" algn="l">
              <a:lnSpc>
                <a:spcPts val="7951"/>
              </a:lnSpc>
            </a:pPr>
            <a:r>
              <a:rPr lang="en-US" sz="7228" b="1" spc="-238">
                <a:solidFill>
                  <a:srgbClr val="006992"/>
                </a:solidFill>
                <a:latin typeface="ITC Avant Garde Gothic Bold"/>
                <a:ea typeface="ITC Avant Garde Gothic Bold"/>
                <a:cs typeface="ITC Avant Garde Gothic Bold"/>
                <a:sym typeface="ITC Avant Garde Gothic Bold"/>
              </a:rPr>
              <a:t>We provide </a:t>
            </a:r>
          </a:p>
        </p:txBody>
      </p:sp>
      <p:sp>
        <p:nvSpPr>
          <p:cNvPr id="11" name="TextBox 11"/>
          <p:cNvSpPr txBox="1"/>
          <p:nvPr/>
        </p:nvSpPr>
        <p:spPr>
          <a:xfrm>
            <a:off x="666420" y="3422849"/>
            <a:ext cx="5238494" cy="3393677"/>
          </a:xfrm>
          <a:prstGeom prst="rect">
            <a:avLst/>
          </a:prstGeom>
        </p:spPr>
        <p:txBody>
          <a:bodyPr lIns="0" tIns="0" rIns="0" bIns="0" rtlCol="0" anchor="t">
            <a:spAutoFit/>
          </a:bodyPr>
          <a:lstStyle/>
          <a:p>
            <a:pPr algn="l">
              <a:lnSpc>
                <a:spcPts val="5190"/>
              </a:lnSpc>
            </a:pPr>
            <a:r>
              <a:rPr lang="en-US" sz="4718" b="1" spc="-155">
                <a:solidFill>
                  <a:srgbClr val="00A8A8"/>
                </a:solidFill>
                <a:latin typeface="ITC Avant Garde Gothic Bold"/>
                <a:ea typeface="ITC Avant Garde Gothic Bold"/>
                <a:cs typeface="ITC Avant Garde Gothic Bold"/>
                <a:sym typeface="ITC Avant Garde Gothic Bold"/>
              </a:rPr>
              <a:t>The tools to make engaging easy - however much time you have </a:t>
            </a:r>
          </a:p>
          <a:p>
            <a:pPr marL="0" lvl="0" indent="0" algn="l">
              <a:lnSpc>
                <a:spcPts val="5190"/>
              </a:lnSpc>
            </a:pPr>
            <a:r>
              <a:rPr lang="en-US" sz="4718" b="1" spc="-155">
                <a:solidFill>
                  <a:srgbClr val="00A8A8"/>
                </a:solidFill>
                <a:latin typeface="ITC Avant Garde Gothic Bold"/>
                <a:ea typeface="ITC Avant Garde Gothic Bold"/>
                <a:cs typeface="ITC Avant Garde Gothic Bold"/>
                <a:sym typeface="ITC Avant Garde Gothic Bold"/>
              </a:rPr>
              <a:t>to give.</a:t>
            </a:r>
          </a:p>
        </p:txBody>
      </p:sp>
      <p:sp>
        <p:nvSpPr>
          <p:cNvPr id="12" name="TextBox 12"/>
          <p:cNvSpPr txBox="1"/>
          <p:nvPr/>
        </p:nvSpPr>
        <p:spPr>
          <a:xfrm rot="-425674">
            <a:off x="13926794" y="2303320"/>
            <a:ext cx="2458748" cy="1938982"/>
          </a:xfrm>
          <a:prstGeom prst="rect">
            <a:avLst/>
          </a:prstGeom>
        </p:spPr>
        <p:txBody>
          <a:bodyPr lIns="0" tIns="0" rIns="0" bIns="0" rtlCol="0" anchor="t">
            <a:spAutoFit/>
          </a:bodyPr>
          <a:lstStyle/>
          <a:p>
            <a:pPr algn="ctr">
              <a:lnSpc>
                <a:spcPts val="5047"/>
              </a:lnSpc>
            </a:pPr>
            <a:r>
              <a:rPr lang="en-US" sz="4900">
                <a:solidFill>
                  <a:srgbClr val="FAFAFA"/>
                </a:solidFill>
                <a:latin typeface="Brittany"/>
                <a:ea typeface="Brittany"/>
                <a:cs typeface="Brittany"/>
                <a:sym typeface="Brittany"/>
              </a:rPr>
              <a:t>Let us handle work experience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992"/>
        </a:solidFill>
        <a:effectLst/>
      </p:bgPr>
    </p:bg>
    <p:spTree>
      <p:nvGrpSpPr>
        <p:cNvPr id="1" name=""/>
        <p:cNvGrpSpPr/>
        <p:nvPr/>
      </p:nvGrpSpPr>
      <p:grpSpPr>
        <a:xfrm>
          <a:off x="0" y="0"/>
          <a:ext cx="0" cy="0"/>
          <a:chOff x="0" y="0"/>
          <a:chExt cx="0" cy="0"/>
        </a:xfrm>
      </p:grpSpPr>
      <p:sp>
        <p:nvSpPr>
          <p:cNvPr id="2" name="Freeform 2"/>
          <p:cNvSpPr/>
          <p:nvPr/>
        </p:nvSpPr>
        <p:spPr>
          <a:xfrm>
            <a:off x="1028700" y="5447638"/>
            <a:ext cx="3413652" cy="1706826"/>
          </a:xfrm>
          <a:custGeom>
            <a:avLst/>
            <a:gdLst/>
            <a:ahLst/>
            <a:cxnLst/>
            <a:rect l="l" t="t" r="r" b="b"/>
            <a:pathLst>
              <a:path w="3413652" h="1706826">
                <a:moveTo>
                  <a:pt x="0" y="0"/>
                </a:moveTo>
                <a:lnTo>
                  <a:pt x="3413652" y="0"/>
                </a:lnTo>
                <a:lnTo>
                  <a:pt x="3413652" y="1706827"/>
                </a:lnTo>
                <a:lnTo>
                  <a:pt x="0" y="170682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GB"/>
          </a:p>
        </p:txBody>
      </p:sp>
      <p:grpSp>
        <p:nvGrpSpPr>
          <p:cNvPr id="3" name="Group 3"/>
          <p:cNvGrpSpPr/>
          <p:nvPr/>
        </p:nvGrpSpPr>
        <p:grpSpPr>
          <a:xfrm>
            <a:off x="4428369" y="3500776"/>
            <a:ext cx="4042895" cy="5757524"/>
            <a:chOff x="0" y="0"/>
            <a:chExt cx="5390527" cy="7676699"/>
          </a:xfrm>
        </p:grpSpPr>
        <p:pic>
          <p:nvPicPr>
            <p:cNvPr id="4" name="Picture 4"/>
            <p:cNvPicPr>
              <a:picLocks noChangeAspect="1"/>
            </p:cNvPicPr>
            <p:nvPr/>
          </p:nvPicPr>
          <p:blipFill>
            <a:blip r:embed="rId4"/>
            <a:srcRect l="16551" r="36665"/>
            <a:stretch>
              <a:fillRect/>
            </a:stretch>
          </p:blipFill>
          <p:spPr>
            <a:xfrm>
              <a:off x="0" y="0"/>
              <a:ext cx="5390527" cy="7676699"/>
            </a:xfrm>
            <a:prstGeom prst="rect">
              <a:avLst/>
            </a:prstGeom>
          </p:spPr>
        </p:pic>
      </p:grpSp>
      <p:grpSp>
        <p:nvGrpSpPr>
          <p:cNvPr id="5" name="Group 5"/>
          <p:cNvGrpSpPr/>
          <p:nvPr/>
        </p:nvGrpSpPr>
        <p:grpSpPr>
          <a:xfrm>
            <a:off x="1028700" y="2046980"/>
            <a:ext cx="3399669" cy="3603161"/>
            <a:chOff x="0" y="0"/>
            <a:chExt cx="4532891" cy="4804215"/>
          </a:xfrm>
        </p:grpSpPr>
        <p:pic>
          <p:nvPicPr>
            <p:cNvPr id="6" name="Picture 6"/>
            <p:cNvPicPr>
              <a:picLocks noChangeAspect="1"/>
            </p:cNvPicPr>
            <p:nvPr/>
          </p:nvPicPr>
          <p:blipFill>
            <a:blip r:embed="rId5"/>
            <a:srcRect l="18568" r="18568"/>
            <a:stretch>
              <a:fillRect/>
            </a:stretch>
          </p:blipFill>
          <p:spPr>
            <a:xfrm>
              <a:off x="0" y="0"/>
              <a:ext cx="4532891" cy="4804215"/>
            </a:xfrm>
            <a:prstGeom prst="rect">
              <a:avLst/>
            </a:prstGeom>
          </p:spPr>
        </p:pic>
      </p:grpSp>
      <p:sp>
        <p:nvSpPr>
          <p:cNvPr id="7" name="Freeform 7"/>
          <p:cNvSpPr/>
          <p:nvPr/>
        </p:nvSpPr>
        <p:spPr>
          <a:xfrm rot="-10800000">
            <a:off x="4428369" y="2046980"/>
            <a:ext cx="1453796" cy="1453796"/>
          </a:xfrm>
          <a:custGeom>
            <a:avLst/>
            <a:gdLst/>
            <a:ahLst/>
            <a:cxnLst/>
            <a:rect l="l" t="t" r="r" b="b"/>
            <a:pathLst>
              <a:path w="1453796" h="1453796">
                <a:moveTo>
                  <a:pt x="0" y="0"/>
                </a:moveTo>
                <a:lnTo>
                  <a:pt x="1453795" y="0"/>
                </a:lnTo>
                <a:lnTo>
                  <a:pt x="1453795" y="1453796"/>
                </a:lnTo>
                <a:lnTo>
                  <a:pt x="0" y="145379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grpSp>
        <p:nvGrpSpPr>
          <p:cNvPr id="8" name="Group 8"/>
          <p:cNvGrpSpPr/>
          <p:nvPr/>
        </p:nvGrpSpPr>
        <p:grpSpPr>
          <a:xfrm>
            <a:off x="5877548" y="2046980"/>
            <a:ext cx="2593716" cy="1453796"/>
            <a:chOff x="0" y="0"/>
            <a:chExt cx="1450116" cy="812800"/>
          </a:xfrm>
        </p:grpSpPr>
        <p:sp>
          <p:nvSpPr>
            <p:cNvPr id="9" name="Freeform 9"/>
            <p:cNvSpPr/>
            <p:nvPr/>
          </p:nvSpPr>
          <p:spPr>
            <a:xfrm>
              <a:off x="0" y="0"/>
              <a:ext cx="1450116" cy="812800"/>
            </a:xfrm>
            <a:custGeom>
              <a:avLst/>
              <a:gdLst/>
              <a:ahLst/>
              <a:cxnLst/>
              <a:rect l="l" t="t" r="r" b="b"/>
              <a:pathLst>
                <a:path w="1450116" h="812800">
                  <a:moveTo>
                    <a:pt x="0" y="0"/>
                  </a:moveTo>
                  <a:lnTo>
                    <a:pt x="1450116" y="0"/>
                  </a:lnTo>
                  <a:lnTo>
                    <a:pt x="1450116" y="812800"/>
                  </a:lnTo>
                  <a:lnTo>
                    <a:pt x="0" y="812800"/>
                  </a:lnTo>
                  <a:close/>
                </a:path>
              </a:pathLst>
            </a:custGeom>
            <a:solidFill>
              <a:srgbClr val="E8B463"/>
            </a:solidFill>
            <a:ln cap="sq">
              <a:noFill/>
              <a:prstDash val="solid"/>
              <a:miter/>
            </a:ln>
          </p:spPr>
          <p:txBody>
            <a:bodyPr/>
            <a:lstStyle/>
            <a:p>
              <a:endParaRPr lang="en-GB"/>
            </a:p>
          </p:txBody>
        </p:sp>
        <p:sp>
          <p:nvSpPr>
            <p:cNvPr id="10" name="TextBox 10"/>
            <p:cNvSpPr txBox="1"/>
            <p:nvPr/>
          </p:nvSpPr>
          <p:spPr>
            <a:xfrm>
              <a:off x="0" y="0"/>
              <a:ext cx="1450116" cy="812800"/>
            </a:xfrm>
            <a:prstGeom prst="rect">
              <a:avLst/>
            </a:prstGeom>
          </p:spPr>
          <p:txBody>
            <a:bodyPr lIns="50800" tIns="50800" rIns="50800" bIns="50800" rtlCol="0" anchor="ctr"/>
            <a:lstStyle/>
            <a:p>
              <a:pPr algn="ctr">
                <a:lnSpc>
                  <a:spcPts val="2639"/>
                </a:lnSpc>
              </a:pPr>
              <a:endParaRPr/>
            </a:p>
          </p:txBody>
        </p:sp>
      </p:grpSp>
      <p:sp>
        <p:nvSpPr>
          <p:cNvPr id="11" name="Freeform 11"/>
          <p:cNvSpPr/>
          <p:nvPr/>
        </p:nvSpPr>
        <p:spPr>
          <a:xfrm>
            <a:off x="1028700" y="601488"/>
            <a:ext cx="5644900" cy="1176021"/>
          </a:xfrm>
          <a:custGeom>
            <a:avLst/>
            <a:gdLst/>
            <a:ahLst/>
            <a:cxnLst/>
            <a:rect l="l" t="t" r="r" b="b"/>
            <a:pathLst>
              <a:path w="5644900" h="1176021">
                <a:moveTo>
                  <a:pt x="0" y="0"/>
                </a:moveTo>
                <a:lnTo>
                  <a:pt x="5644900" y="0"/>
                </a:lnTo>
                <a:lnTo>
                  <a:pt x="5644900" y="1176021"/>
                </a:lnTo>
                <a:lnTo>
                  <a:pt x="0" y="1176021"/>
                </a:lnTo>
                <a:lnTo>
                  <a:pt x="0" y="0"/>
                </a:lnTo>
                <a:close/>
              </a:path>
            </a:pathLst>
          </a:custGeom>
          <a:blipFill>
            <a:blip r:embed="rId8"/>
            <a:stretch>
              <a:fillRect/>
            </a:stretch>
          </a:blipFill>
        </p:spPr>
        <p:txBody>
          <a:bodyPr/>
          <a:lstStyle/>
          <a:p>
            <a:endParaRPr lang="en-GB"/>
          </a:p>
        </p:txBody>
      </p:sp>
      <p:sp>
        <p:nvSpPr>
          <p:cNvPr id="12" name="Freeform 12"/>
          <p:cNvSpPr/>
          <p:nvPr/>
        </p:nvSpPr>
        <p:spPr>
          <a:xfrm>
            <a:off x="15865245" y="211695"/>
            <a:ext cx="2070961" cy="2340069"/>
          </a:xfrm>
          <a:custGeom>
            <a:avLst/>
            <a:gdLst/>
            <a:ahLst/>
            <a:cxnLst/>
            <a:rect l="l" t="t" r="r" b="b"/>
            <a:pathLst>
              <a:path w="2070961" h="2340069">
                <a:moveTo>
                  <a:pt x="0" y="0"/>
                </a:moveTo>
                <a:lnTo>
                  <a:pt x="2070962" y="0"/>
                </a:lnTo>
                <a:lnTo>
                  <a:pt x="2070962" y="2340069"/>
                </a:lnTo>
                <a:lnTo>
                  <a:pt x="0" y="23400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3" name="TextBox 13"/>
          <p:cNvSpPr txBox="1"/>
          <p:nvPr/>
        </p:nvSpPr>
        <p:spPr>
          <a:xfrm>
            <a:off x="9781227" y="4839960"/>
            <a:ext cx="7673984" cy="4008766"/>
          </a:xfrm>
          <a:prstGeom prst="rect">
            <a:avLst/>
          </a:prstGeom>
        </p:spPr>
        <p:txBody>
          <a:bodyPr lIns="0" tIns="0" rIns="0" bIns="0" rtlCol="0" anchor="t">
            <a:spAutoFit/>
          </a:bodyPr>
          <a:lstStyle/>
          <a:p>
            <a:pPr algn="l">
              <a:lnSpc>
                <a:spcPts val="5300"/>
              </a:lnSpc>
            </a:pPr>
            <a:r>
              <a:rPr lang="en-US" sz="5300" b="1" spc="-174">
                <a:solidFill>
                  <a:srgbClr val="FAFAFA"/>
                </a:solidFill>
                <a:latin typeface="ITC Avant Garde Gothic Bold"/>
                <a:ea typeface="ITC Avant Garde Gothic Bold"/>
                <a:cs typeface="ITC Avant Garde Gothic Bold"/>
                <a:sym typeface="ITC Avant Garde Gothic Bold"/>
              </a:rPr>
              <a:t>Let’s start small. </a:t>
            </a:r>
          </a:p>
          <a:p>
            <a:pPr algn="l">
              <a:lnSpc>
                <a:spcPts val="5300"/>
              </a:lnSpc>
            </a:pPr>
            <a:r>
              <a:rPr lang="en-US" sz="5300" b="1" spc="-174">
                <a:solidFill>
                  <a:srgbClr val="E8B463"/>
                </a:solidFill>
                <a:latin typeface="ITC Avant Garde Gothic Bold"/>
                <a:ea typeface="ITC Avant Garde Gothic Bold"/>
                <a:cs typeface="ITC Avant Garde Gothic Bold"/>
                <a:sym typeface="ITC Avant Garde Gothic Bold"/>
              </a:rPr>
              <a:t>How can you make...</a:t>
            </a:r>
            <a:r>
              <a:rPr lang="en-US" sz="5300" b="1" spc="-174">
                <a:solidFill>
                  <a:srgbClr val="FAFAFA"/>
                </a:solidFill>
                <a:latin typeface="ITC Avant Garde Gothic Bold"/>
                <a:ea typeface="ITC Avant Garde Gothic Bold"/>
                <a:cs typeface="ITC Avant Garde Gothic Bold"/>
                <a:sym typeface="ITC Avant Garde Gothic Bold"/>
              </a:rPr>
              <a:t> </a:t>
            </a:r>
          </a:p>
          <a:p>
            <a:pPr algn="l">
              <a:lnSpc>
                <a:spcPts val="6600"/>
              </a:lnSpc>
            </a:pPr>
            <a:endParaRPr lang="en-US" sz="5300" b="1" spc="-174">
              <a:solidFill>
                <a:srgbClr val="FAFAFA"/>
              </a:solidFill>
              <a:latin typeface="ITC Avant Garde Gothic Bold"/>
              <a:ea typeface="ITC Avant Garde Gothic Bold"/>
              <a:cs typeface="ITC Avant Garde Gothic Bold"/>
              <a:sym typeface="ITC Avant Garde Gothic Bold"/>
            </a:endParaRPr>
          </a:p>
          <a:p>
            <a:pPr marL="0" lvl="0" indent="0" algn="ctr">
              <a:lnSpc>
                <a:spcPts val="6600"/>
              </a:lnSpc>
              <a:spcBef>
                <a:spcPct val="0"/>
              </a:spcBef>
            </a:pPr>
            <a:r>
              <a:rPr lang="en-US" sz="6600" b="1" spc="-217">
                <a:solidFill>
                  <a:srgbClr val="FAFAFA"/>
                </a:solidFill>
                <a:latin typeface="ITC Avant Garde Gothic Bold"/>
                <a:ea typeface="ITC Avant Garde Gothic Bold"/>
                <a:cs typeface="ITC Avant Garde Gothic Bold"/>
                <a:sym typeface="ITC Avant Garde Gothic Bold"/>
              </a:rPr>
              <a:t>Every trip a ‘Careers Trip’</a:t>
            </a:r>
          </a:p>
        </p:txBody>
      </p:sp>
      <p:sp>
        <p:nvSpPr>
          <p:cNvPr id="14" name="TextBox 14"/>
          <p:cNvSpPr txBox="1"/>
          <p:nvPr/>
        </p:nvSpPr>
        <p:spPr>
          <a:xfrm>
            <a:off x="9781227" y="2475564"/>
            <a:ext cx="7282161" cy="1136657"/>
          </a:xfrm>
          <a:prstGeom prst="rect">
            <a:avLst/>
          </a:prstGeom>
        </p:spPr>
        <p:txBody>
          <a:bodyPr lIns="0" tIns="0" rIns="0" bIns="0" rtlCol="0" anchor="t">
            <a:spAutoFit/>
          </a:bodyPr>
          <a:lstStyle/>
          <a:p>
            <a:pPr marL="0" lvl="0" indent="0" algn="l">
              <a:lnSpc>
                <a:spcPts val="7700"/>
              </a:lnSpc>
            </a:pPr>
            <a:r>
              <a:rPr lang="en-US" sz="7000" b="1" spc="-231">
                <a:solidFill>
                  <a:srgbClr val="E8B463"/>
                </a:solidFill>
                <a:latin typeface="ITC Avant Garde Gothic Bold"/>
                <a:ea typeface="ITC Avant Garde Gothic Bold"/>
                <a:cs typeface="ITC Avant Garde Gothic Bold"/>
                <a:sym typeface="ITC Avant Garde Gothic Bold"/>
              </a:rPr>
              <a:t>Over to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992"/>
        </a:solidFill>
        <a:effectLst/>
      </p:bgPr>
    </p:bg>
    <p:spTree>
      <p:nvGrpSpPr>
        <p:cNvPr id="1" name=""/>
        <p:cNvGrpSpPr/>
        <p:nvPr/>
      </p:nvGrpSpPr>
      <p:grpSpPr>
        <a:xfrm>
          <a:off x="0" y="0"/>
          <a:ext cx="0" cy="0"/>
          <a:chOff x="0" y="0"/>
          <a:chExt cx="0" cy="0"/>
        </a:xfrm>
      </p:grpSpPr>
      <p:grpSp>
        <p:nvGrpSpPr>
          <p:cNvPr id="2" name="Group 2"/>
          <p:cNvGrpSpPr/>
          <p:nvPr/>
        </p:nvGrpSpPr>
        <p:grpSpPr>
          <a:xfrm>
            <a:off x="6006043" y="6519961"/>
            <a:ext cx="11253222" cy="2481148"/>
            <a:chOff x="0" y="0"/>
            <a:chExt cx="943447" cy="208014"/>
          </a:xfrm>
        </p:grpSpPr>
        <p:sp>
          <p:nvSpPr>
            <p:cNvPr id="3" name="Freeform 3"/>
            <p:cNvSpPr/>
            <p:nvPr/>
          </p:nvSpPr>
          <p:spPr>
            <a:xfrm>
              <a:off x="0" y="0"/>
              <a:ext cx="943446" cy="208014"/>
            </a:xfrm>
            <a:custGeom>
              <a:avLst/>
              <a:gdLst/>
              <a:ahLst/>
              <a:cxnLst/>
              <a:rect l="l" t="t" r="r" b="b"/>
              <a:pathLst>
                <a:path w="943446" h="208014">
                  <a:moveTo>
                    <a:pt x="0" y="0"/>
                  </a:moveTo>
                  <a:lnTo>
                    <a:pt x="943446" y="0"/>
                  </a:lnTo>
                  <a:lnTo>
                    <a:pt x="943446" y="208014"/>
                  </a:lnTo>
                  <a:lnTo>
                    <a:pt x="0" y="208014"/>
                  </a:lnTo>
                  <a:close/>
                </a:path>
              </a:pathLst>
            </a:custGeom>
            <a:solidFill>
              <a:srgbClr val="000000">
                <a:alpha val="0"/>
              </a:srgbClr>
            </a:solidFill>
            <a:ln w="19050" cap="sq">
              <a:solidFill>
                <a:srgbClr val="FAFAFA"/>
              </a:solidFill>
              <a:prstDash val="solid"/>
              <a:miter/>
            </a:ln>
          </p:spPr>
          <p:txBody>
            <a:bodyPr/>
            <a:lstStyle/>
            <a:p>
              <a:endParaRPr lang="en-GB"/>
            </a:p>
          </p:txBody>
        </p:sp>
        <p:sp>
          <p:nvSpPr>
            <p:cNvPr id="4" name="TextBox 4"/>
            <p:cNvSpPr txBox="1"/>
            <p:nvPr/>
          </p:nvSpPr>
          <p:spPr>
            <a:xfrm>
              <a:off x="0" y="-38100"/>
              <a:ext cx="943447" cy="246114"/>
            </a:xfrm>
            <a:prstGeom prst="rect">
              <a:avLst/>
            </a:prstGeom>
          </p:spPr>
          <p:txBody>
            <a:bodyPr lIns="50800" tIns="50800" rIns="50800" bIns="50800" rtlCol="0" anchor="ctr"/>
            <a:lstStyle/>
            <a:p>
              <a:pPr algn="ctr">
                <a:lnSpc>
                  <a:spcPts val="2659"/>
                </a:lnSpc>
              </a:pPr>
              <a:endParaRPr/>
            </a:p>
          </p:txBody>
        </p:sp>
      </p:grpSp>
      <p:sp>
        <p:nvSpPr>
          <p:cNvPr id="5" name="AutoShape 5"/>
          <p:cNvSpPr/>
          <p:nvPr/>
        </p:nvSpPr>
        <p:spPr>
          <a:xfrm>
            <a:off x="6673600" y="7760535"/>
            <a:ext cx="10585755" cy="142"/>
          </a:xfrm>
          <a:prstGeom prst="line">
            <a:avLst/>
          </a:prstGeom>
          <a:ln w="19050" cap="flat">
            <a:solidFill>
              <a:srgbClr val="FAFAFA"/>
            </a:solidFill>
            <a:prstDash val="solid"/>
            <a:headEnd type="none" w="sm" len="sm"/>
            <a:tailEnd type="none" w="sm" len="sm"/>
          </a:ln>
        </p:spPr>
        <p:txBody>
          <a:bodyPr/>
          <a:lstStyle/>
          <a:p>
            <a:endParaRPr lang="en-GB"/>
          </a:p>
        </p:txBody>
      </p:sp>
      <p:sp>
        <p:nvSpPr>
          <p:cNvPr id="6" name="AutoShape 6"/>
          <p:cNvSpPr/>
          <p:nvPr/>
        </p:nvSpPr>
        <p:spPr>
          <a:xfrm flipV="1">
            <a:off x="9153525" y="6519961"/>
            <a:ext cx="0" cy="2481474"/>
          </a:xfrm>
          <a:prstGeom prst="line">
            <a:avLst/>
          </a:prstGeom>
          <a:ln w="19050" cap="flat">
            <a:solidFill>
              <a:srgbClr val="FAFAFA"/>
            </a:solidFill>
            <a:prstDash val="solid"/>
            <a:headEnd type="none" w="sm" len="sm"/>
            <a:tailEnd type="none" w="sm" len="sm"/>
          </a:ln>
        </p:spPr>
        <p:txBody>
          <a:bodyPr/>
          <a:lstStyle/>
          <a:p>
            <a:endParaRPr lang="en-GB"/>
          </a:p>
        </p:txBody>
      </p:sp>
      <p:sp>
        <p:nvSpPr>
          <p:cNvPr id="7" name="Freeform 7"/>
          <p:cNvSpPr/>
          <p:nvPr/>
        </p:nvSpPr>
        <p:spPr>
          <a:xfrm rot="-10800000">
            <a:off x="1028700" y="2046980"/>
            <a:ext cx="2401776" cy="1179054"/>
          </a:xfrm>
          <a:custGeom>
            <a:avLst/>
            <a:gdLst/>
            <a:ahLst/>
            <a:cxnLst/>
            <a:rect l="l" t="t" r="r" b="b"/>
            <a:pathLst>
              <a:path w="2401776" h="1179054">
                <a:moveTo>
                  <a:pt x="0" y="0"/>
                </a:moveTo>
                <a:lnTo>
                  <a:pt x="2401776" y="0"/>
                </a:lnTo>
                <a:lnTo>
                  <a:pt x="2401776" y="1179054"/>
                </a:lnTo>
                <a:lnTo>
                  <a:pt x="0" y="11790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p:cNvSpPr/>
          <p:nvPr/>
        </p:nvSpPr>
        <p:spPr>
          <a:xfrm rot="-5400000">
            <a:off x="1020529" y="6284509"/>
            <a:ext cx="1284092" cy="1267749"/>
          </a:xfrm>
          <a:custGeom>
            <a:avLst/>
            <a:gdLst/>
            <a:ahLst/>
            <a:cxnLst/>
            <a:rect l="l" t="t" r="r" b="b"/>
            <a:pathLst>
              <a:path w="1284092" h="1267749">
                <a:moveTo>
                  <a:pt x="0" y="0"/>
                </a:moveTo>
                <a:lnTo>
                  <a:pt x="1284091" y="0"/>
                </a:lnTo>
                <a:lnTo>
                  <a:pt x="1284091" y="1267748"/>
                </a:lnTo>
                <a:lnTo>
                  <a:pt x="0" y="1267748"/>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GB"/>
          </a:p>
        </p:txBody>
      </p:sp>
      <p:sp>
        <p:nvSpPr>
          <p:cNvPr id="9" name="Freeform 9"/>
          <p:cNvSpPr/>
          <p:nvPr/>
        </p:nvSpPr>
        <p:spPr>
          <a:xfrm rot="-5400000">
            <a:off x="2296449" y="6235667"/>
            <a:ext cx="1441291" cy="1441291"/>
          </a:xfrm>
          <a:custGeom>
            <a:avLst/>
            <a:gdLst/>
            <a:ahLst/>
            <a:cxnLst/>
            <a:rect l="l" t="t" r="r" b="b"/>
            <a:pathLst>
              <a:path w="1441291" h="1441291">
                <a:moveTo>
                  <a:pt x="0" y="0"/>
                </a:moveTo>
                <a:lnTo>
                  <a:pt x="1441291" y="0"/>
                </a:lnTo>
                <a:lnTo>
                  <a:pt x="1441291" y="1441290"/>
                </a:lnTo>
                <a:lnTo>
                  <a:pt x="0" y="144129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10" name="TextBox 10"/>
          <p:cNvSpPr txBox="1"/>
          <p:nvPr/>
        </p:nvSpPr>
        <p:spPr>
          <a:xfrm>
            <a:off x="6673600" y="8227403"/>
            <a:ext cx="2747996" cy="371394"/>
          </a:xfrm>
          <a:prstGeom prst="rect">
            <a:avLst/>
          </a:prstGeom>
        </p:spPr>
        <p:txBody>
          <a:bodyPr lIns="0" tIns="0" rIns="0" bIns="0" rtlCol="0" anchor="t">
            <a:spAutoFit/>
          </a:bodyPr>
          <a:lstStyle/>
          <a:p>
            <a:pPr marL="0" lvl="1" indent="0" algn="l">
              <a:lnSpc>
                <a:spcPts val="2999"/>
              </a:lnSpc>
              <a:spcBef>
                <a:spcPct val="0"/>
              </a:spcBef>
            </a:pPr>
            <a:r>
              <a:rPr lang="en-US" sz="2499" b="1">
                <a:solidFill>
                  <a:srgbClr val="E8B463"/>
                </a:solidFill>
                <a:latin typeface="Garet Bold"/>
                <a:ea typeface="Garet Bold"/>
                <a:cs typeface="Garet Bold"/>
                <a:sym typeface="Garet Bold"/>
              </a:rPr>
              <a:t>WEBSITE</a:t>
            </a:r>
          </a:p>
        </p:txBody>
      </p:sp>
      <p:sp>
        <p:nvSpPr>
          <p:cNvPr id="11" name="TextBox 11"/>
          <p:cNvSpPr txBox="1"/>
          <p:nvPr/>
        </p:nvSpPr>
        <p:spPr>
          <a:xfrm>
            <a:off x="9421597" y="8275028"/>
            <a:ext cx="5988940" cy="644471"/>
          </a:xfrm>
          <a:prstGeom prst="rect">
            <a:avLst/>
          </a:prstGeom>
        </p:spPr>
        <p:txBody>
          <a:bodyPr lIns="0" tIns="0" rIns="0" bIns="0" rtlCol="0" anchor="t">
            <a:spAutoFit/>
          </a:bodyPr>
          <a:lstStyle/>
          <a:p>
            <a:pPr algn="l">
              <a:lnSpc>
                <a:spcPts val="2499"/>
              </a:lnSpc>
            </a:pPr>
            <a:r>
              <a:rPr lang="en-US" sz="2499" u="sng">
                <a:solidFill>
                  <a:srgbClr val="F6F6F6"/>
                </a:solidFill>
                <a:latin typeface="Garet"/>
                <a:ea typeface="Garet"/>
                <a:cs typeface="Garet"/>
                <a:sym typeface="Garet"/>
                <a:hlinkClick r:id="rId8" tooltip="http://www.wsbhcareershub.co.uk"/>
              </a:rPr>
              <a:t>WWW.WSBHCAREERSHUB.CO.UK</a:t>
            </a:r>
          </a:p>
          <a:p>
            <a:pPr marL="0" lvl="1" indent="0" algn="l">
              <a:lnSpc>
                <a:spcPts val="2499"/>
              </a:lnSpc>
              <a:spcBef>
                <a:spcPct val="0"/>
              </a:spcBef>
            </a:pPr>
            <a:endParaRPr lang="en-US" sz="2499" u="sng">
              <a:solidFill>
                <a:srgbClr val="F6F6F6"/>
              </a:solidFill>
              <a:latin typeface="Garet"/>
              <a:ea typeface="Garet"/>
              <a:cs typeface="Garet"/>
              <a:sym typeface="Garet"/>
              <a:hlinkClick r:id="rId8" tooltip="http://www.wsbhcareershub.co.uk"/>
            </a:endParaRPr>
          </a:p>
        </p:txBody>
      </p:sp>
      <p:sp>
        <p:nvSpPr>
          <p:cNvPr id="12" name="TextBox 12"/>
          <p:cNvSpPr txBox="1"/>
          <p:nvPr/>
        </p:nvSpPr>
        <p:spPr>
          <a:xfrm>
            <a:off x="6673600" y="6918342"/>
            <a:ext cx="1954941" cy="371475"/>
          </a:xfrm>
          <a:prstGeom prst="rect">
            <a:avLst/>
          </a:prstGeom>
        </p:spPr>
        <p:txBody>
          <a:bodyPr lIns="0" tIns="0" rIns="0" bIns="0" rtlCol="0" anchor="t">
            <a:spAutoFit/>
          </a:bodyPr>
          <a:lstStyle/>
          <a:p>
            <a:pPr algn="l">
              <a:lnSpc>
                <a:spcPts val="2999"/>
              </a:lnSpc>
            </a:pPr>
            <a:r>
              <a:rPr lang="en-US" sz="2499" b="1">
                <a:solidFill>
                  <a:srgbClr val="E8B463"/>
                </a:solidFill>
                <a:latin typeface="Garet Bold"/>
                <a:ea typeface="Garet Bold"/>
                <a:cs typeface="Garet Bold"/>
                <a:sym typeface="Garet Bold"/>
              </a:rPr>
              <a:t>LINKEDIN</a:t>
            </a:r>
          </a:p>
        </p:txBody>
      </p:sp>
      <p:sp>
        <p:nvSpPr>
          <p:cNvPr id="13" name="TextBox 13"/>
          <p:cNvSpPr txBox="1"/>
          <p:nvPr/>
        </p:nvSpPr>
        <p:spPr>
          <a:xfrm>
            <a:off x="9421597" y="6879241"/>
            <a:ext cx="7823701" cy="570068"/>
          </a:xfrm>
          <a:prstGeom prst="rect">
            <a:avLst/>
          </a:prstGeom>
        </p:spPr>
        <p:txBody>
          <a:bodyPr lIns="0" tIns="0" rIns="0" bIns="0" rtlCol="0" anchor="t">
            <a:spAutoFit/>
          </a:bodyPr>
          <a:lstStyle/>
          <a:p>
            <a:pPr algn="l">
              <a:lnSpc>
                <a:spcPts val="2200"/>
              </a:lnSpc>
            </a:pPr>
            <a:r>
              <a:rPr lang="en-US" sz="2200" u="sng">
                <a:solidFill>
                  <a:srgbClr val="F6F6F6"/>
                </a:solidFill>
                <a:latin typeface="Garet"/>
                <a:ea typeface="Garet"/>
                <a:cs typeface="Garet"/>
                <a:sym typeface="Garet"/>
                <a:hlinkClick r:id="rId9" tooltip="https://www.linkedin.com/company/careers-hub-west-sussex-brighton-hove/"/>
              </a:rPr>
              <a:t>WWW.LINKEDIN.COM/COMPANY/CAREERS-HUB-WEST-SUSSEX-BRIGHTON-HOVE/</a:t>
            </a:r>
          </a:p>
        </p:txBody>
      </p:sp>
      <p:sp>
        <p:nvSpPr>
          <p:cNvPr id="14" name="TextBox 14"/>
          <p:cNvSpPr txBox="1"/>
          <p:nvPr/>
        </p:nvSpPr>
        <p:spPr>
          <a:xfrm>
            <a:off x="7564276" y="1739929"/>
            <a:ext cx="9298020" cy="1989959"/>
          </a:xfrm>
          <a:prstGeom prst="rect">
            <a:avLst/>
          </a:prstGeom>
        </p:spPr>
        <p:txBody>
          <a:bodyPr lIns="0" tIns="0" rIns="0" bIns="0" rtlCol="0" anchor="t">
            <a:spAutoFit/>
          </a:bodyPr>
          <a:lstStyle/>
          <a:p>
            <a:pPr marL="0" lvl="0" indent="0" algn="l">
              <a:lnSpc>
                <a:spcPts val="13569"/>
              </a:lnSpc>
            </a:pPr>
            <a:r>
              <a:rPr lang="en-US" sz="12336" b="1" spc="-407">
                <a:solidFill>
                  <a:srgbClr val="F6F6F6"/>
                </a:solidFill>
                <a:latin typeface="ITC Avant Garde Gothic Bold"/>
                <a:ea typeface="ITC Avant Garde Gothic Bold"/>
                <a:cs typeface="ITC Avant Garde Gothic Bold"/>
                <a:sym typeface="ITC Avant Garde Gothic Bold"/>
              </a:rPr>
              <a:t>Thank You</a:t>
            </a:r>
          </a:p>
        </p:txBody>
      </p:sp>
      <p:sp>
        <p:nvSpPr>
          <p:cNvPr id="15" name="TextBox 15"/>
          <p:cNvSpPr txBox="1"/>
          <p:nvPr/>
        </p:nvSpPr>
        <p:spPr>
          <a:xfrm>
            <a:off x="7564276" y="3461150"/>
            <a:ext cx="10723724" cy="1989959"/>
          </a:xfrm>
          <a:prstGeom prst="rect">
            <a:avLst/>
          </a:prstGeom>
        </p:spPr>
        <p:txBody>
          <a:bodyPr lIns="0" tIns="0" rIns="0" bIns="0" rtlCol="0" anchor="t">
            <a:spAutoFit/>
          </a:bodyPr>
          <a:lstStyle/>
          <a:p>
            <a:pPr marL="0" lvl="0" indent="0" algn="l">
              <a:lnSpc>
                <a:spcPts val="13569"/>
              </a:lnSpc>
            </a:pPr>
            <a:r>
              <a:rPr lang="en-US" sz="12336" b="1" spc="-407">
                <a:solidFill>
                  <a:srgbClr val="E8B463"/>
                </a:solidFill>
                <a:latin typeface="ITC Avant Garde Gothic Bold"/>
                <a:ea typeface="ITC Avant Garde Gothic Bold"/>
                <a:cs typeface="ITC Avant Garde Gothic Bold"/>
                <a:sym typeface="ITC Avant Garde Gothic Bold"/>
              </a:rPr>
              <a:t>For Listening!</a:t>
            </a:r>
          </a:p>
        </p:txBody>
      </p:sp>
      <p:grpSp>
        <p:nvGrpSpPr>
          <p:cNvPr id="16" name="Group 16"/>
          <p:cNvGrpSpPr/>
          <p:nvPr/>
        </p:nvGrpSpPr>
        <p:grpSpPr>
          <a:xfrm>
            <a:off x="1028700" y="3226034"/>
            <a:ext cx="4977343" cy="3050303"/>
            <a:chOff x="0" y="0"/>
            <a:chExt cx="6636457" cy="4067071"/>
          </a:xfrm>
        </p:grpSpPr>
        <p:pic>
          <p:nvPicPr>
            <p:cNvPr id="17" name="Picture 17"/>
            <p:cNvPicPr>
              <a:picLocks noChangeAspect="1"/>
            </p:cNvPicPr>
            <p:nvPr/>
          </p:nvPicPr>
          <p:blipFill>
            <a:blip r:embed="rId10"/>
            <a:srcRect t="3835" b="3835"/>
            <a:stretch>
              <a:fillRect/>
            </a:stretch>
          </p:blipFill>
          <p:spPr>
            <a:xfrm>
              <a:off x="0" y="0"/>
              <a:ext cx="6636457" cy="4067071"/>
            </a:xfrm>
            <a:prstGeom prst="rect">
              <a:avLst/>
            </a:prstGeom>
          </p:spPr>
        </p:pic>
      </p:grpSp>
      <p:sp>
        <p:nvSpPr>
          <p:cNvPr id="18" name="Freeform 18"/>
          <p:cNvSpPr/>
          <p:nvPr/>
        </p:nvSpPr>
        <p:spPr>
          <a:xfrm>
            <a:off x="1028700" y="440690"/>
            <a:ext cx="5644900" cy="1176021"/>
          </a:xfrm>
          <a:custGeom>
            <a:avLst/>
            <a:gdLst/>
            <a:ahLst/>
            <a:cxnLst/>
            <a:rect l="l" t="t" r="r" b="b"/>
            <a:pathLst>
              <a:path w="5644900" h="1176021">
                <a:moveTo>
                  <a:pt x="0" y="0"/>
                </a:moveTo>
                <a:lnTo>
                  <a:pt x="5644900" y="0"/>
                </a:lnTo>
                <a:lnTo>
                  <a:pt x="5644900" y="1176020"/>
                </a:lnTo>
                <a:lnTo>
                  <a:pt x="0" y="1176020"/>
                </a:lnTo>
                <a:lnTo>
                  <a:pt x="0" y="0"/>
                </a:lnTo>
                <a:close/>
              </a:path>
            </a:pathLst>
          </a:custGeom>
          <a:blipFill>
            <a:blip r:embed="rId11"/>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475</Words>
  <Application>Microsoft Office PowerPoint</Application>
  <PresentationFormat>Custom</PresentationFormat>
  <Paragraphs>52</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Garet Bold</vt:lpstr>
      <vt:lpstr>Canva Sans</vt:lpstr>
      <vt:lpstr>Garet Italics</vt:lpstr>
      <vt:lpstr>Garet</vt:lpstr>
      <vt:lpstr>Arial</vt:lpstr>
      <vt:lpstr>ITC Avant Garde Gothic Bold</vt:lpstr>
      <vt:lpstr>Calibri</vt:lpstr>
      <vt:lpstr>Brittany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SDNP / Outdoor Learning Providers Networking</dc:title>
  <dc:creator>Amanda Elmes</dc:creator>
  <cp:lastModifiedBy>Amanda Elmes</cp:lastModifiedBy>
  <cp:revision>1</cp:revision>
  <dcterms:created xsi:type="dcterms:W3CDTF">2006-08-16T00:00:00Z</dcterms:created>
  <dcterms:modified xsi:type="dcterms:W3CDTF">2025-12-08T11:03:18Z</dcterms:modified>
  <dc:identifier>DAGztbC5-T4</dc:identifier>
</cp:coreProperties>
</file>