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452" r:id="rId2"/>
    <p:sldId id="498" r:id="rId3"/>
    <p:sldId id="490" r:id="rId4"/>
    <p:sldId id="509" r:id="rId5"/>
    <p:sldId id="510" r:id="rId6"/>
    <p:sldId id="511" r:id="rId7"/>
    <p:sldId id="505" r:id="rId8"/>
    <p:sldId id="506" r:id="rId9"/>
    <p:sldId id="500" r:id="rId10"/>
    <p:sldId id="501" r:id="rId11"/>
    <p:sldId id="502" r:id="rId12"/>
    <p:sldId id="492" r:id="rId13"/>
    <p:sldId id="503" r:id="rId14"/>
    <p:sldId id="504" r:id="rId15"/>
    <p:sldId id="494" r:id="rId16"/>
    <p:sldId id="499" r:id="rId17"/>
    <p:sldId id="495" r:id="rId18"/>
    <p:sldId id="508" r:id="rId19"/>
    <p:sldId id="25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62563" autoAdjust="0"/>
  </p:normalViewPr>
  <p:slideViewPr>
    <p:cSldViewPr snapToGrid="0" snapToObjects="1">
      <p:cViewPr varScale="1">
        <p:scale>
          <a:sx n="66" d="100"/>
          <a:sy n="66" d="100"/>
        </p:scale>
        <p:origin x="280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48F6A-32F5-41A7-B6C2-5BC65EBE07CC}" type="datetimeFigureOut">
              <a:rPr lang="en-GB" smtClean="0"/>
              <a:t>17/12/2025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D297B-45B1-4B6A-B158-F43C56559A0C}" type="slidenum">
              <a:rPr lang="en-GB" smtClean="0"/>
              <a:t>‹#›</a:t>
            </a:fld>
            <a:endParaRPr lang="en-GB"/>
          </a:p>
        </p:txBody>
      </p:sp>
    </p:spTree>
    <p:extLst>
      <p:ext uri="{BB962C8B-B14F-4D97-AF65-F5344CB8AC3E}">
        <p14:creationId xmlns:p14="http://schemas.microsoft.com/office/powerpoint/2010/main" val="340241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4A2E-B104-4648-E97A-E2E531636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91CA9-80B4-3A29-6AEB-58CD3143A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A1C24-88C1-C5F0-EC1E-96C6493858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2EF106-D2AB-5C39-356B-DAAD20D0C60D}"/>
              </a:ext>
            </a:extLst>
          </p:cNvPr>
          <p:cNvSpPr>
            <a:spLocks noGrp="1"/>
          </p:cNvSpPr>
          <p:nvPr>
            <p:ph type="sldNum" sz="quarter" idx="10"/>
          </p:nvPr>
        </p:nvSpPr>
        <p:spPr/>
        <p:txBody>
          <a:bodyPr/>
          <a:lstStyle/>
          <a:p>
            <a:fld id="{03E110C6-1F6A-466C-89D4-B0829C24E47F}" type="slidenum">
              <a:rPr lang="en-GB" smtClean="0"/>
              <a:t>2</a:t>
            </a:fld>
            <a:endParaRPr lang="en-GB"/>
          </a:p>
        </p:txBody>
      </p:sp>
    </p:spTree>
    <p:extLst>
      <p:ext uri="{BB962C8B-B14F-4D97-AF65-F5344CB8AC3E}">
        <p14:creationId xmlns:p14="http://schemas.microsoft.com/office/powerpoint/2010/main" val="1586440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88919-5F69-90E7-0CD4-CF799E624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565E8-E31C-AE00-E05F-10E7D0FD6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5F3AD-A7C7-6F29-4593-0261593ACB65}"/>
              </a:ext>
            </a:extLst>
          </p:cNvPr>
          <p:cNvSpPr>
            <a:spLocks noGrp="1"/>
          </p:cNvSpPr>
          <p:nvPr>
            <p:ph type="body" idx="1"/>
          </p:nvPr>
        </p:nvSpPr>
        <p:spPr/>
        <p:txBody>
          <a:bodyPr/>
          <a:lstStyle/>
          <a:p>
            <a:pPr marL="0" indent="0">
              <a:buFontTx/>
              <a:buNone/>
            </a:pPr>
            <a:endParaRPr lang="en-GB" dirty="0"/>
          </a:p>
        </p:txBody>
      </p:sp>
      <p:sp>
        <p:nvSpPr>
          <p:cNvPr id="4" name="Slide Number Placeholder 3">
            <a:extLst>
              <a:ext uri="{FF2B5EF4-FFF2-40B4-BE49-F238E27FC236}">
                <a16:creationId xmlns:a16="http://schemas.microsoft.com/office/drawing/2014/main" id="{1CD47BCE-2BBA-D15E-69C3-03493346598A}"/>
              </a:ext>
            </a:extLst>
          </p:cNvPr>
          <p:cNvSpPr>
            <a:spLocks noGrp="1"/>
          </p:cNvSpPr>
          <p:nvPr>
            <p:ph type="sldNum" sz="quarter" idx="10"/>
          </p:nvPr>
        </p:nvSpPr>
        <p:spPr/>
        <p:txBody>
          <a:bodyPr/>
          <a:lstStyle/>
          <a:p>
            <a:fld id="{03E110C6-1F6A-466C-89D4-B0829C24E47F}" type="slidenum">
              <a:rPr lang="en-GB" smtClean="0"/>
              <a:t>11</a:t>
            </a:fld>
            <a:endParaRPr lang="en-GB"/>
          </a:p>
        </p:txBody>
      </p:sp>
    </p:spTree>
    <p:extLst>
      <p:ext uri="{BB962C8B-B14F-4D97-AF65-F5344CB8AC3E}">
        <p14:creationId xmlns:p14="http://schemas.microsoft.com/office/powerpoint/2010/main" val="203787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77124-19F3-FE4F-E33A-644F000BA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5E6DD-6477-EBA1-3B0A-35ED5FDC4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46CC7-517B-8B25-106C-2C61B4401988}"/>
              </a:ext>
            </a:extLst>
          </p:cNvPr>
          <p:cNvSpPr>
            <a:spLocks noGrp="1"/>
          </p:cNvSpPr>
          <p:nvPr>
            <p:ph type="body" idx="1"/>
          </p:nvPr>
        </p:nvSpPr>
        <p:spPr/>
        <p:txBody>
          <a:bodyPr/>
          <a:lstStyle/>
          <a:p>
            <a:pPr marL="0" indent="0">
              <a:buFontTx/>
              <a:buNone/>
            </a:pPr>
            <a:endParaRPr lang="en-GB" dirty="0"/>
          </a:p>
        </p:txBody>
      </p:sp>
      <p:sp>
        <p:nvSpPr>
          <p:cNvPr id="4" name="Slide Number Placeholder 3">
            <a:extLst>
              <a:ext uri="{FF2B5EF4-FFF2-40B4-BE49-F238E27FC236}">
                <a16:creationId xmlns:a16="http://schemas.microsoft.com/office/drawing/2014/main" id="{D2F41F0F-0124-561D-D19F-69C5F4BF4013}"/>
              </a:ext>
            </a:extLst>
          </p:cNvPr>
          <p:cNvSpPr>
            <a:spLocks noGrp="1"/>
          </p:cNvSpPr>
          <p:nvPr>
            <p:ph type="sldNum" sz="quarter" idx="10"/>
          </p:nvPr>
        </p:nvSpPr>
        <p:spPr/>
        <p:txBody>
          <a:bodyPr/>
          <a:lstStyle/>
          <a:p>
            <a:fld id="{03E110C6-1F6A-466C-89D4-B0829C24E47F}" type="slidenum">
              <a:rPr lang="en-GB" smtClean="0"/>
              <a:t>12</a:t>
            </a:fld>
            <a:endParaRPr lang="en-GB"/>
          </a:p>
        </p:txBody>
      </p:sp>
    </p:spTree>
    <p:extLst>
      <p:ext uri="{BB962C8B-B14F-4D97-AF65-F5344CB8AC3E}">
        <p14:creationId xmlns:p14="http://schemas.microsoft.com/office/powerpoint/2010/main" val="213683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5C0F4-022A-A58C-68F1-9D914A876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7529B-AA6D-F4C9-1DB5-9F24AFE29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E6D96-7D36-F497-51D3-F21CFCDC02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2798F96-8FFD-0B0B-64C2-7FE95E96AD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E110C6-1F6A-466C-89D4-B0829C24E4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7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39D1-AC83-CE51-E17C-01B8D4323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FC5EF-7153-7DAE-2F31-7BED71EB1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47FA0-41B0-4812-D4F1-4A0F1CD743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D03773-E6E2-578B-D930-F311A3CBE1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E110C6-1F6A-466C-89D4-B0829C24E4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28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2B160-FA45-D37B-855C-5C0D13385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78F9A-8FD1-1667-65D9-17B7D34C3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3FFD5-6EA2-4CF7-2784-63843A4AC824}"/>
              </a:ext>
            </a:extLst>
          </p:cNvPr>
          <p:cNvSpPr>
            <a:spLocks noGrp="1"/>
          </p:cNvSpPr>
          <p:nvPr>
            <p:ph type="body" idx="1"/>
          </p:nvPr>
        </p:nvSpPr>
        <p:spPr/>
        <p:txBody>
          <a:bodyPr/>
          <a:lstStyle/>
          <a:p>
            <a:endParaRPr lang="en-GB" dirty="0"/>
          </a:p>
          <a:p>
            <a:endParaRPr lang="en-GB" dirty="0"/>
          </a:p>
        </p:txBody>
      </p:sp>
      <p:sp>
        <p:nvSpPr>
          <p:cNvPr id="4" name="Slide Number Placeholder 3">
            <a:extLst>
              <a:ext uri="{FF2B5EF4-FFF2-40B4-BE49-F238E27FC236}">
                <a16:creationId xmlns:a16="http://schemas.microsoft.com/office/drawing/2014/main" id="{49FDBAC4-E10E-B45D-6D96-D9613EF159E7}"/>
              </a:ext>
            </a:extLst>
          </p:cNvPr>
          <p:cNvSpPr>
            <a:spLocks noGrp="1"/>
          </p:cNvSpPr>
          <p:nvPr>
            <p:ph type="sldNum" sz="quarter" idx="10"/>
          </p:nvPr>
        </p:nvSpPr>
        <p:spPr/>
        <p:txBody>
          <a:bodyPr/>
          <a:lstStyle/>
          <a:p>
            <a:fld id="{03E110C6-1F6A-466C-89D4-B0829C24E47F}" type="slidenum">
              <a:rPr lang="en-GB" smtClean="0"/>
              <a:t>15</a:t>
            </a:fld>
            <a:endParaRPr lang="en-GB"/>
          </a:p>
        </p:txBody>
      </p:sp>
    </p:spTree>
    <p:extLst>
      <p:ext uri="{BB962C8B-B14F-4D97-AF65-F5344CB8AC3E}">
        <p14:creationId xmlns:p14="http://schemas.microsoft.com/office/powerpoint/2010/main" val="126233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AF32B-11A5-7FDC-71A1-E543E3749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686D2-F62B-A82C-FE5D-3BDB20137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586EE-EDA3-66FA-B596-58BB8257D5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4941D7-1E45-4859-9A27-005A81D99F6A}"/>
              </a:ext>
            </a:extLst>
          </p:cNvPr>
          <p:cNvSpPr>
            <a:spLocks noGrp="1"/>
          </p:cNvSpPr>
          <p:nvPr>
            <p:ph type="sldNum" sz="quarter" idx="10"/>
          </p:nvPr>
        </p:nvSpPr>
        <p:spPr/>
        <p:txBody>
          <a:bodyPr/>
          <a:lstStyle/>
          <a:p>
            <a:fld id="{03E110C6-1F6A-466C-89D4-B0829C24E47F}" type="slidenum">
              <a:rPr lang="en-GB" smtClean="0"/>
              <a:t>16</a:t>
            </a:fld>
            <a:endParaRPr lang="en-GB"/>
          </a:p>
        </p:txBody>
      </p:sp>
    </p:spTree>
    <p:extLst>
      <p:ext uri="{BB962C8B-B14F-4D97-AF65-F5344CB8AC3E}">
        <p14:creationId xmlns:p14="http://schemas.microsoft.com/office/powerpoint/2010/main" val="266815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2FE3-5075-05DA-E027-B7DCA0F8B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507BD-A397-CF06-3B80-2E3A98D1F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47D6-1162-F1E4-0168-8EE58D8B44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591D819-D86C-42CD-5F76-3804AA3830CF}"/>
              </a:ext>
            </a:extLst>
          </p:cNvPr>
          <p:cNvSpPr>
            <a:spLocks noGrp="1"/>
          </p:cNvSpPr>
          <p:nvPr>
            <p:ph type="sldNum" sz="quarter" idx="10"/>
          </p:nvPr>
        </p:nvSpPr>
        <p:spPr/>
        <p:txBody>
          <a:bodyPr/>
          <a:lstStyle/>
          <a:p>
            <a:fld id="{03E110C6-1F6A-466C-89D4-B0829C24E47F}" type="slidenum">
              <a:rPr lang="en-GB" smtClean="0"/>
              <a:t>17</a:t>
            </a:fld>
            <a:endParaRPr lang="en-GB"/>
          </a:p>
        </p:txBody>
      </p:sp>
    </p:spTree>
    <p:extLst>
      <p:ext uri="{BB962C8B-B14F-4D97-AF65-F5344CB8AC3E}">
        <p14:creationId xmlns:p14="http://schemas.microsoft.com/office/powerpoint/2010/main" val="84448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1BC4D-5CC7-3A70-0D0A-4BDAF23B2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A8267-7B5D-1CD1-CEF4-B0822DAE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FA91D-23D9-2890-B25A-E9CF3A8063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C7A4323-8E9D-35AC-FC98-34F944D468A5}"/>
              </a:ext>
            </a:extLst>
          </p:cNvPr>
          <p:cNvSpPr>
            <a:spLocks noGrp="1"/>
          </p:cNvSpPr>
          <p:nvPr>
            <p:ph type="sldNum" sz="quarter" idx="10"/>
          </p:nvPr>
        </p:nvSpPr>
        <p:spPr/>
        <p:txBody>
          <a:bodyPr/>
          <a:lstStyle/>
          <a:p>
            <a:fld id="{03E110C6-1F6A-466C-89D4-B0829C24E47F}" type="slidenum">
              <a:rPr lang="en-GB" smtClean="0"/>
              <a:t>18</a:t>
            </a:fld>
            <a:endParaRPr lang="en-GB"/>
          </a:p>
        </p:txBody>
      </p:sp>
    </p:spTree>
    <p:extLst>
      <p:ext uri="{BB962C8B-B14F-4D97-AF65-F5344CB8AC3E}">
        <p14:creationId xmlns:p14="http://schemas.microsoft.com/office/powerpoint/2010/main" val="415156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E110C6-1F6A-466C-89D4-B0829C24E47F}" type="slidenum">
              <a:rPr lang="en-GB" smtClean="0"/>
              <a:t>3</a:t>
            </a:fld>
            <a:endParaRPr lang="en-GB"/>
          </a:p>
        </p:txBody>
      </p:sp>
    </p:spTree>
    <p:extLst>
      <p:ext uri="{BB962C8B-B14F-4D97-AF65-F5344CB8AC3E}">
        <p14:creationId xmlns:p14="http://schemas.microsoft.com/office/powerpoint/2010/main" val="212712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0DAB-AE5E-5FA1-D59C-C65963D22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2855E-B0D1-3200-8425-E2B5DFC15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06CAB-3960-876A-9E4E-901A8EA7A57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288AE4-CD81-BA77-1ED1-8D6B5B4AD07B}"/>
              </a:ext>
            </a:extLst>
          </p:cNvPr>
          <p:cNvSpPr>
            <a:spLocks noGrp="1"/>
          </p:cNvSpPr>
          <p:nvPr>
            <p:ph type="sldNum" sz="quarter" idx="10"/>
          </p:nvPr>
        </p:nvSpPr>
        <p:spPr/>
        <p:txBody>
          <a:bodyPr/>
          <a:lstStyle/>
          <a:p>
            <a:fld id="{03E110C6-1F6A-466C-89D4-B0829C24E47F}" type="slidenum">
              <a:rPr lang="en-GB" smtClean="0"/>
              <a:t>4</a:t>
            </a:fld>
            <a:endParaRPr lang="en-GB"/>
          </a:p>
        </p:txBody>
      </p:sp>
    </p:spTree>
    <p:extLst>
      <p:ext uri="{BB962C8B-B14F-4D97-AF65-F5344CB8AC3E}">
        <p14:creationId xmlns:p14="http://schemas.microsoft.com/office/powerpoint/2010/main" val="201665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4E6FF-708A-A3CB-3F21-B9570E24E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40BDA-F3E5-706C-E8B1-A8833FAB9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AAF21-0B41-F76F-DFDE-6F56EC2AD4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58B482-2776-9A15-9F53-E759F982B391}"/>
              </a:ext>
            </a:extLst>
          </p:cNvPr>
          <p:cNvSpPr>
            <a:spLocks noGrp="1"/>
          </p:cNvSpPr>
          <p:nvPr>
            <p:ph type="sldNum" sz="quarter" idx="10"/>
          </p:nvPr>
        </p:nvSpPr>
        <p:spPr/>
        <p:txBody>
          <a:bodyPr/>
          <a:lstStyle/>
          <a:p>
            <a:fld id="{03E110C6-1F6A-466C-89D4-B0829C24E47F}" type="slidenum">
              <a:rPr lang="en-GB" smtClean="0"/>
              <a:t>5</a:t>
            </a:fld>
            <a:endParaRPr lang="en-GB"/>
          </a:p>
        </p:txBody>
      </p:sp>
    </p:spTree>
    <p:extLst>
      <p:ext uri="{BB962C8B-B14F-4D97-AF65-F5344CB8AC3E}">
        <p14:creationId xmlns:p14="http://schemas.microsoft.com/office/powerpoint/2010/main" val="138096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B8421-0BE3-46D6-A0BD-13AD1C0F4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003B9-0F1A-0D47-AE21-0797FED26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2565C-D9C5-76B7-4BEF-20CC081E30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0958D9-8C12-BC05-5340-7EA941C88712}"/>
              </a:ext>
            </a:extLst>
          </p:cNvPr>
          <p:cNvSpPr>
            <a:spLocks noGrp="1"/>
          </p:cNvSpPr>
          <p:nvPr>
            <p:ph type="sldNum" sz="quarter" idx="10"/>
          </p:nvPr>
        </p:nvSpPr>
        <p:spPr/>
        <p:txBody>
          <a:bodyPr/>
          <a:lstStyle/>
          <a:p>
            <a:fld id="{03E110C6-1F6A-466C-89D4-B0829C24E47F}" type="slidenum">
              <a:rPr lang="en-GB" smtClean="0"/>
              <a:t>6</a:t>
            </a:fld>
            <a:endParaRPr lang="en-GB"/>
          </a:p>
        </p:txBody>
      </p:sp>
    </p:spTree>
    <p:extLst>
      <p:ext uri="{BB962C8B-B14F-4D97-AF65-F5344CB8AC3E}">
        <p14:creationId xmlns:p14="http://schemas.microsoft.com/office/powerpoint/2010/main" val="1223416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122F5-ECE3-F5B8-061C-38F050F38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3555A-BCF3-0A64-4FBA-1F6584986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04EB2-C217-A26B-6D6C-08CB8FEF98A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54D79B-0D35-8663-C69A-97F041EDAD10}"/>
              </a:ext>
            </a:extLst>
          </p:cNvPr>
          <p:cNvSpPr>
            <a:spLocks noGrp="1"/>
          </p:cNvSpPr>
          <p:nvPr>
            <p:ph type="sldNum" sz="quarter" idx="10"/>
          </p:nvPr>
        </p:nvSpPr>
        <p:spPr/>
        <p:txBody>
          <a:bodyPr/>
          <a:lstStyle/>
          <a:p>
            <a:fld id="{03E110C6-1F6A-466C-89D4-B0829C24E47F}" type="slidenum">
              <a:rPr lang="en-GB" smtClean="0"/>
              <a:t>7</a:t>
            </a:fld>
            <a:endParaRPr lang="en-GB"/>
          </a:p>
        </p:txBody>
      </p:sp>
    </p:spTree>
    <p:extLst>
      <p:ext uri="{BB962C8B-B14F-4D97-AF65-F5344CB8AC3E}">
        <p14:creationId xmlns:p14="http://schemas.microsoft.com/office/powerpoint/2010/main" val="300357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55EE0-1AA1-F78D-D8B9-A2D92F084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9E513-8CEF-05FF-33E5-066D014D6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D4D31-B0D7-F38F-3BB1-BC8EAF30524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CB047B-B8E4-3841-1A7D-F68E122F8192}"/>
              </a:ext>
            </a:extLst>
          </p:cNvPr>
          <p:cNvSpPr>
            <a:spLocks noGrp="1"/>
          </p:cNvSpPr>
          <p:nvPr>
            <p:ph type="sldNum" sz="quarter" idx="10"/>
          </p:nvPr>
        </p:nvSpPr>
        <p:spPr/>
        <p:txBody>
          <a:bodyPr/>
          <a:lstStyle/>
          <a:p>
            <a:fld id="{03E110C6-1F6A-466C-89D4-B0829C24E47F}" type="slidenum">
              <a:rPr lang="en-GB" smtClean="0"/>
              <a:t>8</a:t>
            </a:fld>
            <a:endParaRPr lang="en-GB"/>
          </a:p>
        </p:txBody>
      </p:sp>
    </p:spTree>
    <p:extLst>
      <p:ext uri="{BB962C8B-B14F-4D97-AF65-F5344CB8AC3E}">
        <p14:creationId xmlns:p14="http://schemas.microsoft.com/office/powerpoint/2010/main" val="143835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E110C6-1F6A-466C-89D4-B0829C24E47F}" type="slidenum">
              <a:rPr lang="en-GB" smtClean="0"/>
              <a:t>9</a:t>
            </a:fld>
            <a:endParaRPr lang="en-GB"/>
          </a:p>
        </p:txBody>
      </p:sp>
    </p:spTree>
    <p:extLst>
      <p:ext uri="{BB962C8B-B14F-4D97-AF65-F5344CB8AC3E}">
        <p14:creationId xmlns:p14="http://schemas.microsoft.com/office/powerpoint/2010/main" val="39270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86977-FA6C-9BC5-6D64-12A4C2098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77712-EBA0-6B04-24A1-4F250E912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4EE38-025F-EB3D-3ABD-12297B0D89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93F55BB-A8F8-2F25-74D7-DCAFB43F513F}"/>
              </a:ext>
            </a:extLst>
          </p:cNvPr>
          <p:cNvSpPr>
            <a:spLocks noGrp="1"/>
          </p:cNvSpPr>
          <p:nvPr>
            <p:ph type="sldNum" sz="quarter" idx="10"/>
          </p:nvPr>
        </p:nvSpPr>
        <p:spPr/>
        <p:txBody>
          <a:bodyPr/>
          <a:lstStyle/>
          <a:p>
            <a:fld id="{03E110C6-1F6A-466C-89D4-B0829C24E47F}" type="slidenum">
              <a:rPr lang="en-GB" smtClean="0"/>
              <a:t>10</a:t>
            </a:fld>
            <a:endParaRPr lang="en-GB"/>
          </a:p>
        </p:txBody>
      </p:sp>
    </p:spTree>
    <p:extLst>
      <p:ext uri="{BB962C8B-B14F-4D97-AF65-F5344CB8AC3E}">
        <p14:creationId xmlns:p14="http://schemas.microsoft.com/office/powerpoint/2010/main" val="294867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30765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78879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80447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46074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D9ECB22-0A16-A845-A515-AD9BB03CF468}"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1604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D9ECB22-0A16-A845-A515-AD9BB03CF468}"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46629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D9ECB22-0A16-A845-A515-AD9BB03CF468}" type="datetimeFigureOut">
              <a:rPr lang="en-US" smtClean="0"/>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24324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D9ECB22-0A16-A845-A515-AD9BB03CF468}" type="datetimeFigureOut">
              <a:rPr lang="en-US" smtClean="0"/>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204976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CB22-0A16-A845-A515-AD9BB03CF468}" type="datetimeFigureOut">
              <a:rPr lang="en-US" smtClean="0"/>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9199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50080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263000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CB22-0A16-A845-A515-AD9BB03CF468}" type="datetimeFigureOut">
              <a:rPr lang="en-US" smtClean="0"/>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CB58-0C2F-904F-B46F-8F67F173712A}" type="slidenum">
              <a:rPr lang="en-US" smtClean="0"/>
              <a:t>‹#›</a:t>
            </a:fld>
            <a:endParaRPr lang="en-US"/>
          </a:p>
        </p:txBody>
      </p:sp>
    </p:spTree>
    <p:extLst>
      <p:ext uri="{BB962C8B-B14F-4D97-AF65-F5344CB8AC3E}">
        <p14:creationId xmlns:p14="http://schemas.microsoft.com/office/powerpoint/2010/main" val="88181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educationnaturepark.org.uk/" TargetMode="External"/><Relationship Id="rId4" Type="http://schemas.openxmlformats.org/officeDocument/2006/relationships/image" Target="../media/image2.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southdowns.gov.uk/learning-and-youth-volunteering/schools-groups/south-downs-education-team/learning-zone/" TargetMode="External"/><Relationship Id="rId4" Type="http://schemas.openxmlformats.org/officeDocument/2006/relationships/image" Target="../media/image2.jpe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southdowns.gov.uk/learning-providers-learning-map/" TargetMode="Externa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2.jpeg"/><Relationship Id="rId4" Type="http://schemas.openxmlformats.org/officeDocument/2006/relationships/hyperlink" Target="https://www.southdowns.gov.uk/learning-and-youth-volunteering/schools-groups/grants-for-school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hyperlink" Target="https://www.ctsussex.org.uk/services/group-hir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worthing-coaches.co.uk/middle-day" TargetMode="External"/><Relationship Id="rId5" Type="http://schemas.openxmlformats.org/officeDocument/2006/relationships/hyperlink" Target="https://www.lucketts.co.uk/middle-day" TargetMode="Externa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e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sportengland.org/funding-and-campaigns/our-funding/movement-fund" TargetMode="External"/><Relationship Id="rId5" Type="http://schemas.openxmlformats.org/officeDocument/2006/relationships/hyperlink" Target="https://www.gov.uk/government/publications/pe-and-sport-premium-for-primary-schools/pe-and-sport-premium-guidance-for-primary-schools"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hyperlink" Target="https://www.gov.uk/government/publications/curriculum-and-assessment-review-final-re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77" y="2296112"/>
            <a:ext cx="9170377" cy="5904093"/>
          </a:xfrm>
          <a:prstGeom prst="rect">
            <a:avLst/>
          </a:prstGeom>
        </p:spPr>
      </p:pic>
      <p:pic>
        <p:nvPicPr>
          <p:cNvPr id="10" name="Picture 9" descr="SD_FINAL 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Title 1"/>
          <p:cNvSpPr txBox="1">
            <a:spLocks/>
          </p:cNvSpPr>
          <p:nvPr/>
        </p:nvSpPr>
        <p:spPr bwMode="auto">
          <a:xfrm>
            <a:off x="304311" y="1097463"/>
            <a:ext cx="8509000" cy="114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lgn="ctr" eaLnBrk="1" hangingPunct="1"/>
            <a:r>
              <a:rPr lang="en-GB" altLang="en-US" sz="3600" dirty="0">
                <a:solidFill>
                  <a:srgbClr val="5B5600"/>
                </a:solidFill>
                <a:latin typeface="Gill Sans MT" panose="020B0502020104020203" pitchFamily="34" charset="0"/>
              </a:rPr>
              <a:t>South Downs Learning Network Meetings</a:t>
            </a:r>
          </a:p>
        </p:txBody>
      </p:sp>
      <p:sp>
        <p:nvSpPr>
          <p:cNvPr id="7" name="Rectangle 5"/>
          <p:cNvSpPr txBox="1">
            <a:spLocks noChangeArrowheads="1"/>
          </p:cNvSpPr>
          <p:nvPr/>
        </p:nvSpPr>
        <p:spPr bwMode="auto">
          <a:xfrm>
            <a:off x="2460137" y="2673417"/>
            <a:ext cx="5895924" cy="876300"/>
          </a:xfrm>
          <a:prstGeom prst="rect">
            <a:avLst/>
          </a:prstGeom>
          <a:noFill/>
          <a:ln w="9525">
            <a:noFill/>
            <a:miter lim="800000"/>
            <a:headEnd/>
            <a:tailEnd/>
          </a:ln>
        </p:spPr>
        <p:txBody>
          <a:bodyPr/>
          <a:lstStyle/>
          <a:p>
            <a:pPr algn="r">
              <a:lnSpc>
                <a:spcPct val="80000"/>
              </a:lnSpc>
              <a:spcBef>
                <a:spcPct val="20000"/>
              </a:spcBef>
              <a:buFont typeface="Arial" charset="0"/>
              <a:buNone/>
              <a:defRPr/>
            </a:pPr>
            <a:r>
              <a:rPr lang="en-GB" sz="2400" dirty="0">
                <a:solidFill>
                  <a:srgbClr val="262626"/>
                </a:solidFill>
                <a:latin typeface="+mj-lt"/>
              </a:rPr>
              <a:t>8</a:t>
            </a:r>
            <a:r>
              <a:rPr lang="en-GB" sz="2400" baseline="30000" dirty="0">
                <a:solidFill>
                  <a:srgbClr val="262626"/>
                </a:solidFill>
                <a:latin typeface="+mj-lt"/>
              </a:rPr>
              <a:t>th</a:t>
            </a:r>
            <a:r>
              <a:rPr lang="en-GB" sz="2400" dirty="0">
                <a:solidFill>
                  <a:srgbClr val="262626"/>
                </a:solidFill>
                <a:latin typeface="+mj-lt"/>
              </a:rPr>
              <a:t> and 10</a:t>
            </a:r>
            <a:r>
              <a:rPr lang="en-GB" sz="2400" baseline="30000" dirty="0">
                <a:solidFill>
                  <a:srgbClr val="262626"/>
                </a:solidFill>
                <a:latin typeface="+mj-lt"/>
              </a:rPr>
              <a:t>th</a:t>
            </a:r>
            <a:r>
              <a:rPr lang="en-GB" sz="2400" dirty="0">
                <a:solidFill>
                  <a:srgbClr val="262626"/>
                </a:solidFill>
                <a:latin typeface="+mj-lt"/>
              </a:rPr>
              <a:t> December 2025</a:t>
            </a:r>
          </a:p>
          <a:p>
            <a:pPr algn="ctr">
              <a:lnSpc>
                <a:spcPct val="80000"/>
              </a:lnSpc>
              <a:spcBef>
                <a:spcPct val="20000"/>
              </a:spcBef>
              <a:buFont typeface="Arial" charset="0"/>
              <a:buNone/>
              <a:defRPr/>
            </a:pPr>
            <a:endParaRPr lang="en-GB" sz="2400" dirty="0">
              <a:solidFill>
                <a:srgbClr val="262626"/>
              </a:solidFill>
              <a:latin typeface="+mj-lt"/>
            </a:endParaRPr>
          </a:p>
        </p:txBody>
      </p:sp>
    </p:spTree>
    <p:extLst>
      <p:ext uri="{BB962C8B-B14F-4D97-AF65-F5344CB8AC3E}">
        <p14:creationId xmlns:p14="http://schemas.microsoft.com/office/powerpoint/2010/main" val="2975929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A5EB2-02EE-B338-719B-31BF04CE2140}"/>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EE3AF47E-0357-111A-2265-5A3F609E52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84D42D97-65CE-93C9-D634-C73CED6EA810}"/>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A2CA1DDA-10F3-2C5E-4EDF-87A0A8CDB85B}"/>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Gill Sans"/>
                <a:cs typeface="Gill Sans"/>
              </a:rPr>
              <a:t>SDNP Updates – Curriculum review </a:t>
            </a:r>
          </a:p>
        </p:txBody>
      </p:sp>
      <p:pic>
        <p:nvPicPr>
          <p:cNvPr id="16" name="Picture 15" descr="SD_FINAL LOGO.jpg">
            <a:extLst>
              <a:ext uri="{FF2B5EF4-FFF2-40B4-BE49-F238E27FC236}">
                <a16:creationId xmlns:a16="http://schemas.microsoft.com/office/drawing/2014/main" id="{95A41F94-4459-3E37-2220-8DEBA3D770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21B6E478-7565-D3E3-11BF-16EADCCDEA2C}"/>
              </a:ext>
            </a:extLst>
          </p:cNvPr>
          <p:cNvSpPr/>
          <p:nvPr/>
        </p:nvSpPr>
        <p:spPr>
          <a:xfrm>
            <a:off x="342573" y="1776724"/>
            <a:ext cx="4371931" cy="646331"/>
          </a:xfrm>
          <a:prstGeom prst="rect">
            <a:avLst/>
          </a:prstGeom>
        </p:spPr>
        <p:txBody>
          <a:bodyPr wrap="square">
            <a:spAutoFit/>
          </a:bodyPr>
          <a:lstStyle/>
          <a:p>
            <a:endParaRPr lang="en-GB" dirty="0"/>
          </a:p>
          <a:p>
            <a:pPr marL="285750" indent="-285750">
              <a:buFont typeface="Arial" panose="020B0604020202020204" pitchFamily="34" charset="0"/>
              <a:buChar char="•"/>
            </a:pPr>
            <a:endParaRPr lang="en-GB" dirty="0"/>
          </a:p>
        </p:txBody>
      </p:sp>
      <p:sp>
        <p:nvSpPr>
          <p:cNvPr id="5" name="Rectangle 9">
            <a:extLst>
              <a:ext uri="{FF2B5EF4-FFF2-40B4-BE49-F238E27FC236}">
                <a16:creationId xmlns:a16="http://schemas.microsoft.com/office/drawing/2014/main" id="{11E01C59-3608-1850-80DC-AD6578147D1B}"/>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sp>
        <p:nvSpPr>
          <p:cNvPr id="8" name="TextBox 7">
            <a:extLst>
              <a:ext uri="{FF2B5EF4-FFF2-40B4-BE49-F238E27FC236}">
                <a16:creationId xmlns:a16="http://schemas.microsoft.com/office/drawing/2014/main" id="{66F7E0C2-2498-F228-1FBF-B30A38B74D32}"/>
              </a:ext>
            </a:extLst>
          </p:cNvPr>
          <p:cNvSpPr txBox="1"/>
          <p:nvPr/>
        </p:nvSpPr>
        <p:spPr>
          <a:xfrm>
            <a:off x="457199" y="1108965"/>
            <a:ext cx="8148720" cy="4247317"/>
          </a:xfrm>
          <a:prstGeom prst="rect">
            <a:avLst/>
          </a:prstGeom>
          <a:noFill/>
        </p:spPr>
        <p:txBody>
          <a:bodyPr wrap="square">
            <a:spAutoFit/>
          </a:bodyPr>
          <a:lstStyle/>
          <a:p>
            <a:r>
              <a:rPr lang="en-GB" b="1" dirty="0"/>
              <a:t>Building strong foundations</a:t>
            </a:r>
          </a:p>
          <a:p>
            <a:pPr marL="285750" indent="-285750">
              <a:buFont typeface="Arial" panose="020B0604020202020204" pitchFamily="34" charset="0"/>
              <a:buChar char="•"/>
            </a:pPr>
            <a:r>
              <a:rPr lang="en-GB" dirty="0"/>
              <a:t>Stronger foundations – more focus on speaking and listening (oracy), reading, writing and maths from early years through to secondary school.</a:t>
            </a:r>
          </a:p>
          <a:p>
            <a:pPr marL="285750" indent="-285750">
              <a:buFont typeface="Arial" panose="020B0604020202020204" pitchFamily="34" charset="0"/>
              <a:buChar char="•"/>
            </a:pPr>
            <a:r>
              <a:rPr lang="en-GB" dirty="0"/>
              <a:t>Clearer structure – teaching subjects in a logical order so children build on what they've already learned.</a:t>
            </a:r>
          </a:p>
          <a:p>
            <a:pPr marL="285750" indent="-285750">
              <a:buFont typeface="Arial" panose="020B0604020202020204" pitchFamily="34" charset="0"/>
              <a:buChar char="•"/>
            </a:pPr>
            <a:r>
              <a:rPr lang="en-GB" dirty="0"/>
              <a:t>Inclusive support for all abilities – supporting teachers to adapt their teaching for children with SEND and other needs and stretching the most able learners further.</a:t>
            </a:r>
          </a:p>
          <a:p>
            <a:endParaRPr lang="en-GB" dirty="0"/>
          </a:p>
          <a:p>
            <a:r>
              <a:rPr lang="en-GB" b="1" dirty="0"/>
              <a:t>High standards, more choice</a:t>
            </a:r>
          </a:p>
          <a:p>
            <a:pPr marL="285750" indent="-285750">
              <a:buFont typeface="Arial" panose="020B0604020202020204" pitchFamily="34" charset="0"/>
              <a:buChar char="•"/>
            </a:pPr>
            <a:r>
              <a:rPr lang="en-GB" dirty="0"/>
              <a:t>Improvements to specific subjects – revitalising arts subjects, reinforcing the importance of two hours of PE each week throughout school</a:t>
            </a:r>
          </a:p>
          <a:p>
            <a:pPr marL="285750" indent="-285750">
              <a:buFont typeface="Arial" panose="020B0604020202020204" pitchFamily="34" charset="0"/>
              <a:buChar char="•"/>
            </a:pPr>
            <a:r>
              <a:rPr lang="en-GB" dirty="0"/>
              <a:t>GCSE improvements – helping all schools offer triple science, giving students more choice in subjects, encouraging arts, and reducing time spent sitting exams.</a:t>
            </a:r>
          </a:p>
          <a:p>
            <a:pPr marL="285750" indent="-285750">
              <a:buFont typeface="Arial" panose="020B0604020202020204" pitchFamily="34" charset="0"/>
              <a:buChar char="•"/>
            </a:pPr>
            <a:r>
              <a:rPr lang="en-GB" dirty="0"/>
              <a:t>New vocational qualifications – introducing V Levels, a new post-16 qualification after GCSEs for students following a vocational route.</a:t>
            </a:r>
          </a:p>
        </p:txBody>
      </p:sp>
    </p:spTree>
    <p:extLst>
      <p:ext uri="{BB962C8B-B14F-4D97-AF65-F5344CB8AC3E}">
        <p14:creationId xmlns:p14="http://schemas.microsoft.com/office/powerpoint/2010/main" val="316986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1868-5A81-75A5-CA38-7E8B7B084583}"/>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F7213B4A-124D-5B4B-CD16-FF5CEDAC94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63979D25-F7A7-747B-801F-3C48F06874BC}"/>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19C1866D-DEB6-DC4A-AE99-01A806552652}"/>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Gill Sans"/>
                <a:cs typeface="Gill Sans"/>
              </a:rPr>
              <a:t>SDNP Updates – Curriculum review </a:t>
            </a:r>
          </a:p>
        </p:txBody>
      </p:sp>
      <p:pic>
        <p:nvPicPr>
          <p:cNvPr id="16" name="Picture 15" descr="SD_FINAL LOGO.jpg">
            <a:extLst>
              <a:ext uri="{FF2B5EF4-FFF2-40B4-BE49-F238E27FC236}">
                <a16:creationId xmlns:a16="http://schemas.microsoft.com/office/drawing/2014/main" id="{043282EB-41B0-AB27-26A0-B7E3924549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AD3FFEB0-98EB-1AF5-DD45-FD4F47722FB5}"/>
              </a:ext>
            </a:extLst>
          </p:cNvPr>
          <p:cNvSpPr/>
          <p:nvPr/>
        </p:nvSpPr>
        <p:spPr>
          <a:xfrm>
            <a:off x="342573" y="1776724"/>
            <a:ext cx="4371931" cy="646331"/>
          </a:xfrm>
          <a:prstGeom prst="rect">
            <a:avLst/>
          </a:prstGeom>
        </p:spPr>
        <p:txBody>
          <a:bodyPr wrap="square">
            <a:spAutoFit/>
          </a:bodyPr>
          <a:lstStyle/>
          <a:p>
            <a:endParaRPr lang="en-GB" dirty="0"/>
          </a:p>
          <a:p>
            <a:pPr marL="285750" indent="-285750">
              <a:buFont typeface="Arial" panose="020B0604020202020204" pitchFamily="34" charset="0"/>
              <a:buChar char="•"/>
            </a:pPr>
            <a:endParaRPr lang="en-GB" dirty="0"/>
          </a:p>
        </p:txBody>
      </p:sp>
      <p:sp>
        <p:nvSpPr>
          <p:cNvPr id="5" name="Rectangle 9">
            <a:extLst>
              <a:ext uri="{FF2B5EF4-FFF2-40B4-BE49-F238E27FC236}">
                <a16:creationId xmlns:a16="http://schemas.microsoft.com/office/drawing/2014/main" id="{CF54433B-7BE9-9604-E236-5BF4ABF068F3}"/>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sp>
        <p:nvSpPr>
          <p:cNvPr id="8" name="TextBox 7">
            <a:extLst>
              <a:ext uri="{FF2B5EF4-FFF2-40B4-BE49-F238E27FC236}">
                <a16:creationId xmlns:a16="http://schemas.microsoft.com/office/drawing/2014/main" id="{3E5814AE-FEB4-9881-BA5A-08083E6C2FC7}"/>
              </a:ext>
            </a:extLst>
          </p:cNvPr>
          <p:cNvSpPr txBox="1"/>
          <p:nvPr/>
        </p:nvSpPr>
        <p:spPr>
          <a:xfrm>
            <a:off x="457199" y="1207985"/>
            <a:ext cx="5238245" cy="3139321"/>
          </a:xfrm>
          <a:prstGeom prst="rect">
            <a:avLst/>
          </a:prstGeom>
          <a:noFill/>
        </p:spPr>
        <p:txBody>
          <a:bodyPr wrap="square">
            <a:spAutoFit/>
          </a:bodyPr>
          <a:lstStyle/>
          <a:p>
            <a:r>
              <a:rPr lang="en-GB" b="1" dirty="0"/>
              <a:t>Learning for a changing world</a:t>
            </a:r>
          </a:p>
          <a:p>
            <a:pPr marL="285750" indent="-285750">
              <a:buFont typeface="Arial" panose="020B0604020202020204" pitchFamily="34" charset="0"/>
              <a:buChar char="•"/>
            </a:pPr>
            <a:r>
              <a:rPr lang="en-GB" dirty="0"/>
              <a:t>Boosting crucial skills – increased focus on financial education, media and digital literacy, and improving climate and sustainability education.</a:t>
            </a:r>
          </a:p>
          <a:p>
            <a:pPr marL="285750" indent="-285750">
              <a:buFont typeface="Arial" panose="020B0604020202020204" pitchFamily="34" charset="0"/>
              <a:buChar char="•"/>
            </a:pPr>
            <a:r>
              <a:rPr lang="en-GB" dirty="0"/>
              <a:t>Better computer education – a broader computing GCSE and possible new level 3 qualification (A level standard) in data science and AI.</a:t>
            </a:r>
          </a:p>
          <a:p>
            <a:pPr marL="285750" indent="-285750">
              <a:buFont typeface="Arial" panose="020B0604020202020204" pitchFamily="34" charset="0"/>
              <a:buChar char="•"/>
            </a:pPr>
            <a:r>
              <a:rPr lang="en-GB" dirty="0"/>
              <a:t>Access to enriching activities – ensuring all pupils can access arts, sports, nature, civic engagement and volunteering.</a:t>
            </a:r>
          </a:p>
          <a:p>
            <a:pPr marL="285750" indent="-285750">
              <a:buFont typeface="Arial" panose="020B0604020202020204" pitchFamily="34" charset="0"/>
              <a:buChar char="•"/>
            </a:pPr>
            <a:r>
              <a:rPr lang="en-GB" dirty="0"/>
              <a:t>Citizenship lessons – will be compulsory in Yrs 1-6.</a:t>
            </a:r>
          </a:p>
        </p:txBody>
      </p:sp>
      <p:pic>
        <p:nvPicPr>
          <p:cNvPr id="10" name="Picture 9">
            <a:extLst>
              <a:ext uri="{FF2B5EF4-FFF2-40B4-BE49-F238E27FC236}">
                <a16:creationId xmlns:a16="http://schemas.microsoft.com/office/drawing/2014/main" id="{6F7F2BA7-BF69-E7B1-6A31-FEAB2E6E95EF}"/>
              </a:ext>
            </a:extLst>
          </p:cNvPr>
          <p:cNvPicPr>
            <a:picLocks noChangeAspect="1"/>
          </p:cNvPicPr>
          <p:nvPr/>
        </p:nvPicPr>
        <p:blipFill>
          <a:blip r:embed="rId5"/>
          <a:srcRect l="3615" t="-3135" r="53516" b="3135"/>
          <a:stretch>
            <a:fillRect/>
          </a:stretch>
        </p:blipFill>
        <p:spPr>
          <a:xfrm>
            <a:off x="5979367" y="1283394"/>
            <a:ext cx="2707434" cy="3289906"/>
          </a:xfrm>
          <a:prstGeom prst="rect">
            <a:avLst/>
          </a:prstGeom>
        </p:spPr>
      </p:pic>
    </p:spTree>
    <p:extLst>
      <p:ext uri="{BB962C8B-B14F-4D97-AF65-F5344CB8AC3E}">
        <p14:creationId xmlns:p14="http://schemas.microsoft.com/office/powerpoint/2010/main" val="1008579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50670-1F88-C8F3-CC7F-8F67A901F341}"/>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50344DB1-73D6-9B25-B354-7A7BB67E18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4FBE9A14-3475-7429-FAE8-258CAF26151D}"/>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B002099B-9A31-7ACB-779F-85848FFE569A}"/>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Gill Sans"/>
                <a:cs typeface="Gill Sans"/>
              </a:rPr>
              <a:t>SDNP Updates –Education Nature Park</a:t>
            </a:r>
          </a:p>
        </p:txBody>
      </p:sp>
      <p:pic>
        <p:nvPicPr>
          <p:cNvPr id="16" name="Picture 15" descr="SD_FINAL LOGO.jpg">
            <a:extLst>
              <a:ext uri="{FF2B5EF4-FFF2-40B4-BE49-F238E27FC236}">
                <a16:creationId xmlns:a16="http://schemas.microsoft.com/office/drawing/2014/main" id="{1D52A8B2-84C5-7792-4E30-CDF23DF7EB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1B241954-0AAC-5027-5834-9E9311EBA785}"/>
              </a:ext>
            </a:extLst>
          </p:cNvPr>
          <p:cNvSpPr/>
          <p:nvPr/>
        </p:nvSpPr>
        <p:spPr>
          <a:xfrm>
            <a:off x="457199" y="1207559"/>
            <a:ext cx="5334001" cy="1477328"/>
          </a:xfrm>
          <a:prstGeom prst="rect">
            <a:avLst/>
          </a:prstGeom>
        </p:spPr>
        <p:txBody>
          <a:bodyPr wrap="square">
            <a:spAutoFit/>
          </a:bodyPr>
          <a:lstStyle/>
          <a:p>
            <a:r>
              <a:rPr lang="en-GB" dirty="0">
                <a:hlinkClick r:id="rId5"/>
              </a:rPr>
              <a:t>https://www.educationnaturepark.org.uk/</a:t>
            </a:r>
            <a:r>
              <a:rPr lang="en-GB" dirty="0"/>
              <a:t> </a:t>
            </a:r>
          </a:p>
          <a:p>
            <a:endParaRPr lang="en-GB" dirty="0"/>
          </a:p>
          <a:p>
            <a:r>
              <a:rPr lang="en-GB" dirty="0"/>
              <a:t>Free resources, support and guidance to embed climate and nature into learning in a way that suits your setting and learners.</a:t>
            </a:r>
          </a:p>
        </p:txBody>
      </p:sp>
      <p:sp>
        <p:nvSpPr>
          <p:cNvPr id="5" name="Rectangle 9">
            <a:extLst>
              <a:ext uri="{FF2B5EF4-FFF2-40B4-BE49-F238E27FC236}">
                <a16:creationId xmlns:a16="http://schemas.microsoft.com/office/drawing/2014/main" id="{A6002593-2D91-BD33-95BA-99B83AAD8D66}"/>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pic>
        <p:nvPicPr>
          <p:cNvPr id="3" name="Picture 2">
            <a:extLst>
              <a:ext uri="{FF2B5EF4-FFF2-40B4-BE49-F238E27FC236}">
                <a16:creationId xmlns:a16="http://schemas.microsoft.com/office/drawing/2014/main" id="{07E5AFC5-115C-F60C-7115-30DA020BA44D}"/>
              </a:ext>
            </a:extLst>
          </p:cNvPr>
          <p:cNvPicPr>
            <a:picLocks noChangeAspect="1"/>
          </p:cNvPicPr>
          <p:nvPr/>
        </p:nvPicPr>
        <p:blipFill>
          <a:blip r:embed="rId6"/>
          <a:stretch>
            <a:fillRect/>
          </a:stretch>
        </p:blipFill>
        <p:spPr>
          <a:xfrm>
            <a:off x="5874305" y="1329958"/>
            <a:ext cx="2991751" cy="1158097"/>
          </a:xfrm>
          <a:prstGeom prst="rect">
            <a:avLst/>
          </a:prstGeom>
        </p:spPr>
      </p:pic>
      <p:sp>
        <p:nvSpPr>
          <p:cNvPr id="9" name="TextBox 8">
            <a:extLst>
              <a:ext uri="{FF2B5EF4-FFF2-40B4-BE49-F238E27FC236}">
                <a16:creationId xmlns:a16="http://schemas.microsoft.com/office/drawing/2014/main" id="{9B14AE7F-2D8C-15E6-BD70-6E9C461DE518}"/>
              </a:ext>
            </a:extLst>
          </p:cNvPr>
          <p:cNvSpPr txBox="1"/>
          <p:nvPr/>
        </p:nvSpPr>
        <p:spPr>
          <a:xfrm>
            <a:off x="457199" y="2807286"/>
            <a:ext cx="7696201" cy="1754326"/>
          </a:xfrm>
          <a:prstGeom prst="rect">
            <a:avLst/>
          </a:prstGeom>
          <a:noFill/>
        </p:spPr>
        <p:txBody>
          <a:bodyPr wrap="square">
            <a:spAutoFit/>
          </a:bodyPr>
          <a:lstStyle/>
          <a:p>
            <a:r>
              <a:rPr lang="en-GB" dirty="0"/>
              <a:t>The National Education Nature Park supports the development of Climate Action Plans in education settings across England as part of the Department for Education's Sustainability and Climate Change Strategy.  </a:t>
            </a:r>
          </a:p>
          <a:p>
            <a:endParaRPr lang="en-GB" dirty="0"/>
          </a:p>
          <a:p>
            <a:r>
              <a:rPr lang="en-GB" dirty="0"/>
              <a:t>‘Sister' projects include: Climate Ambassadors, Sustainability Support for Education and Climate Action Advisors.</a:t>
            </a:r>
          </a:p>
        </p:txBody>
      </p:sp>
      <p:pic>
        <p:nvPicPr>
          <p:cNvPr id="8" name="Picture 7">
            <a:extLst>
              <a:ext uri="{FF2B5EF4-FFF2-40B4-BE49-F238E27FC236}">
                <a16:creationId xmlns:a16="http://schemas.microsoft.com/office/drawing/2014/main" id="{F41BF42E-29EC-7E36-E155-8A1F4AEA4FD7}"/>
              </a:ext>
            </a:extLst>
          </p:cNvPr>
          <p:cNvPicPr>
            <a:picLocks noChangeAspect="1"/>
          </p:cNvPicPr>
          <p:nvPr/>
        </p:nvPicPr>
        <p:blipFill>
          <a:blip r:embed="rId7"/>
          <a:stretch>
            <a:fillRect/>
          </a:stretch>
        </p:blipFill>
        <p:spPr>
          <a:xfrm>
            <a:off x="753531" y="4596920"/>
            <a:ext cx="1515535" cy="1136651"/>
          </a:xfrm>
          <a:prstGeom prst="rect">
            <a:avLst/>
          </a:prstGeom>
        </p:spPr>
      </p:pic>
      <p:pic>
        <p:nvPicPr>
          <p:cNvPr id="10" name="Picture 9">
            <a:extLst>
              <a:ext uri="{FF2B5EF4-FFF2-40B4-BE49-F238E27FC236}">
                <a16:creationId xmlns:a16="http://schemas.microsoft.com/office/drawing/2014/main" id="{BA831191-FA5A-AEE7-8C53-7FDB2814D6B7}"/>
              </a:ext>
            </a:extLst>
          </p:cNvPr>
          <p:cNvPicPr>
            <a:picLocks noChangeAspect="1"/>
          </p:cNvPicPr>
          <p:nvPr/>
        </p:nvPicPr>
        <p:blipFill>
          <a:blip r:embed="rId8"/>
          <a:stretch>
            <a:fillRect/>
          </a:stretch>
        </p:blipFill>
        <p:spPr>
          <a:xfrm>
            <a:off x="5974451" y="4596919"/>
            <a:ext cx="1515535" cy="1136652"/>
          </a:xfrm>
          <a:prstGeom prst="rect">
            <a:avLst/>
          </a:prstGeom>
        </p:spPr>
      </p:pic>
      <p:pic>
        <p:nvPicPr>
          <p:cNvPr id="11" name="Picture 10">
            <a:extLst>
              <a:ext uri="{FF2B5EF4-FFF2-40B4-BE49-F238E27FC236}">
                <a16:creationId xmlns:a16="http://schemas.microsoft.com/office/drawing/2014/main" id="{DA3C4061-FDED-4367-F3C4-B1D3C41C4F9D}"/>
              </a:ext>
            </a:extLst>
          </p:cNvPr>
          <p:cNvPicPr>
            <a:picLocks noChangeAspect="1"/>
          </p:cNvPicPr>
          <p:nvPr/>
        </p:nvPicPr>
        <p:blipFill>
          <a:blip r:embed="rId9"/>
          <a:stretch>
            <a:fillRect/>
          </a:stretch>
        </p:blipFill>
        <p:spPr>
          <a:xfrm>
            <a:off x="3368962" y="4604376"/>
            <a:ext cx="1505593" cy="1129195"/>
          </a:xfrm>
          <a:prstGeom prst="rect">
            <a:avLst/>
          </a:prstGeom>
        </p:spPr>
      </p:pic>
    </p:spTree>
    <p:extLst>
      <p:ext uri="{BB962C8B-B14F-4D97-AF65-F5344CB8AC3E}">
        <p14:creationId xmlns:p14="http://schemas.microsoft.com/office/powerpoint/2010/main" val="212549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EC566-26E5-EE30-B31C-F550287E9DD9}"/>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6372D2C7-ABF3-240E-AD90-ACD39C60A4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2AFA9D10-3127-6971-E253-BF692CFE683E}"/>
              </a:ext>
            </a:extLst>
          </p:cNvPr>
          <p:cNvSpPr txBox="1"/>
          <p:nvPr/>
        </p:nvSpPr>
        <p:spPr>
          <a:xfrm>
            <a:off x="342574" y="683717"/>
            <a:ext cx="67929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C28E5CFE-2DD9-0DF0-0FD3-23A490CB46CB}"/>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a:ea typeface="+mj-ea"/>
                <a:cs typeface="Gill Sans"/>
              </a:rPr>
              <a:t>SDNP Updates – Learning Hub</a:t>
            </a:r>
          </a:p>
        </p:txBody>
      </p:sp>
      <p:pic>
        <p:nvPicPr>
          <p:cNvPr id="16" name="Picture 15" descr="SD_FINAL LOGO.jpg">
            <a:extLst>
              <a:ext uri="{FF2B5EF4-FFF2-40B4-BE49-F238E27FC236}">
                <a16:creationId xmlns:a16="http://schemas.microsoft.com/office/drawing/2014/main" id="{C8F94AD7-175F-5780-2246-AB386F49E7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CA705042-3F2D-3FD5-FF8B-F67198F4CD52}"/>
              </a:ext>
            </a:extLst>
          </p:cNvPr>
          <p:cNvSpPr/>
          <p:nvPr/>
        </p:nvSpPr>
        <p:spPr>
          <a:xfrm>
            <a:off x="342573" y="1776724"/>
            <a:ext cx="437193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9">
            <a:extLst>
              <a:ext uri="{FF2B5EF4-FFF2-40B4-BE49-F238E27FC236}">
                <a16:creationId xmlns:a16="http://schemas.microsoft.com/office/drawing/2014/main" id="{ED317E33-FE77-2640-962E-87CB8107A769}"/>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Gill Sans"/>
              <a:sym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Gill Sans"/>
              <a:sym typeface="Arial" panose="020B0604020202020204" pitchFamily="34" charset="0"/>
            </a:endParaRPr>
          </a:p>
        </p:txBody>
      </p:sp>
      <p:sp>
        <p:nvSpPr>
          <p:cNvPr id="3" name="TextBox 2">
            <a:extLst>
              <a:ext uri="{FF2B5EF4-FFF2-40B4-BE49-F238E27FC236}">
                <a16:creationId xmlns:a16="http://schemas.microsoft.com/office/drawing/2014/main" id="{DFBF4F75-A02E-68C0-5364-2A5514F435FF}"/>
              </a:ext>
            </a:extLst>
          </p:cNvPr>
          <p:cNvSpPr txBox="1"/>
          <p:nvPr/>
        </p:nvSpPr>
        <p:spPr>
          <a:xfrm>
            <a:off x="425362" y="1305900"/>
            <a:ext cx="3485735"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Newly launched Learning Hub on SDNP website.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Do you have anything to share with schools, colleges or universities?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Take a look at the categories and please send us over links or documents you would like embedded into the website. Please let us know which category they best fit within.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13C765C-74AF-E976-51D3-536E1481895A}"/>
              </a:ext>
            </a:extLst>
          </p:cNvPr>
          <p:cNvSpPr txBox="1"/>
          <p:nvPr/>
        </p:nvSpPr>
        <p:spPr>
          <a:xfrm>
            <a:off x="1244851" y="5108000"/>
            <a:ext cx="718012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5"/>
              </a:rPr>
              <a:t>https://www.southdowns.gov.uk/learning-and-youth-volunteering/schools-groups/south-downs-education-team/learning-zone/</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1" name="Picture 10">
            <a:extLst>
              <a:ext uri="{FF2B5EF4-FFF2-40B4-BE49-F238E27FC236}">
                <a16:creationId xmlns:a16="http://schemas.microsoft.com/office/drawing/2014/main" id="{2A82AB0D-34C5-8BF1-E09A-01579A4B12C0}"/>
              </a:ext>
            </a:extLst>
          </p:cNvPr>
          <p:cNvPicPr>
            <a:picLocks noChangeAspect="1"/>
          </p:cNvPicPr>
          <p:nvPr/>
        </p:nvPicPr>
        <p:blipFill>
          <a:blip r:embed="rId6"/>
          <a:stretch>
            <a:fillRect/>
          </a:stretch>
        </p:blipFill>
        <p:spPr>
          <a:xfrm>
            <a:off x="4572000" y="1128430"/>
            <a:ext cx="4004135" cy="1318603"/>
          </a:xfrm>
          <a:prstGeom prst="rect">
            <a:avLst/>
          </a:prstGeom>
        </p:spPr>
      </p:pic>
      <p:pic>
        <p:nvPicPr>
          <p:cNvPr id="12" name="Picture 11">
            <a:extLst>
              <a:ext uri="{FF2B5EF4-FFF2-40B4-BE49-F238E27FC236}">
                <a16:creationId xmlns:a16="http://schemas.microsoft.com/office/drawing/2014/main" id="{BE54CA3D-A70E-F31F-A73C-665D8DA2ADE4}"/>
              </a:ext>
            </a:extLst>
          </p:cNvPr>
          <p:cNvPicPr>
            <a:picLocks noChangeAspect="1"/>
          </p:cNvPicPr>
          <p:nvPr/>
        </p:nvPicPr>
        <p:blipFill>
          <a:blip r:embed="rId7"/>
          <a:stretch>
            <a:fillRect/>
          </a:stretch>
        </p:blipFill>
        <p:spPr>
          <a:xfrm>
            <a:off x="3993886" y="2789827"/>
            <a:ext cx="2121516" cy="1814966"/>
          </a:xfrm>
          <a:prstGeom prst="rect">
            <a:avLst/>
          </a:prstGeom>
        </p:spPr>
      </p:pic>
      <p:pic>
        <p:nvPicPr>
          <p:cNvPr id="17" name="Picture 16">
            <a:extLst>
              <a:ext uri="{FF2B5EF4-FFF2-40B4-BE49-F238E27FC236}">
                <a16:creationId xmlns:a16="http://schemas.microsoft.com/office/drawing/2014/main" id="{BC9B9291-ED07-EE32-4445-1A415F563BFD}"/>
              </a:ext>
            </a:extLst>
          </p:cNvPr>
          <p:cNvPicPr>
            <a:picLocks noChangeAspect="1"/>
          </p:cNvPicPr>
          <p:nvPr/>
        </p:nvPicPr>
        <p:blipFill>
          <a:blip r:embed="rId8"/>
          <a:stretch>
            <a:fillRect/>
          </a:stretch>
        </p:blipFill>
        <p:spPr>
          <a:xfrm>
            <a:off x="6369937" y="2474118"/>
            <a:ext cx="2466245" cy="1763223"/>
          </a:xfrm>
          <a:prstGeom prst="rect">
            <a:avLst/>
          </a:prstGeom>
        </p:spPr>
      </p:pic>
      <p:pic>
        <p:nvPicPr>
          <p:cNvPr id="19" name="Picture 18">
            <a:extLst>
              <a:ext uri="{FF2B5EF4-FFF2-40B4-BE49-F238E27FC236}">
                <a16:creationId xmlns:a16="http://schemas.microsoft.com/office/drawing/2014/main" id="{E1BAB41B-18C8-3E77-9226-CF5026ABBED0}"/>
              </a:ext>
            </a:extLst>
          </p:cNvPr>
          <p:cNvPicPr>
            <a:picLocks noChangeAspect="1"/>
          </p:cNvPicPr>
          <p:nvPr/>
        </p:nvPicPr>
        <p:blipFill>
          <a:blip r:embed="rId9"/>
          <a:stretch>
            <a:fillRect/>
          </a:stretch>
        </p:blipFill>
        <p:spPr>
          <a:xfrm>
            <a:off x="6948678" y="4426834"/>
            <a:ext cx="1149148" cy="859125"/>
          </a:xfrm>
          <a:prstGeom prst="rect">
            <a:avLst/>
          </a:prstGeom>
        </p:spPr>
      </p:pic>
    </p:spTree>
    <p:extLst>
      <p:ext uri="{BB962C8B-B14F-4D97-AF65-F5344CB8AC3E}">
        <p14:creationId xmlns:p14="http://schemas.microsoft.com/office/powerpoint/2010/main" val="196000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5AEE6-067F-CE5B-4EA5-76A75CDE0772}"/>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B755CD92-8962-1DE8-F73F-0FE24CD29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A90751A8-EBC6-D0B9-919A-06503F995D77}"/>
              </a:ext>
            </a:extLst>
          </p:cNvPr>
          <p:cNvSpPr txBox="1"/>
          <p:nvPr/>
        </p:nvSpPr>
        <p:spPr>
          <a:xfrm>
            <a:off x="342574" y="683717"/>
            <a:ext cx="67929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BA8E398C-5053-590E-286E-3F9B95E06A80}"/>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a:ea typeface="+mj-ea"/>
                <a:cs typeface="Gill Sans"/>
              </a:rPr>
              <a:t>SDNP Updates – Learning Offer</a:t>
            </a:r>
          </a:p>
        </p:txBody>
      </p:sp>
      <p:pic>
        <p:nvPicPr>
          <p:cNvPr id="16" name="Picture 15" descr="SD_FINAL LOGO.jpg">
            <a:extLst>
              <a:ext uri="{FF2B5EF4-FFF2-40B4-BE49-F238E27FC236}">
                <a16:creationId xmlns:a16="http://schemas.microsoft.com/office/drawing/2014/main" id="{DB507EF4-B3C8-99CC-BDE0-39AC2EBBD5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0E000336-CD0E-30BB-B8B4-0E43FC6E39E1}"/>
              </a:ext>
            </a:extLst>
          </p:cNvPr>
          <p:cNvSpPr/>
          <p:nvPr/>
        </p:nvSpPr>
        <p:spPr>
          <a:xfrm>
            <a:off x="200069" y="1211592"/>
            <a:ext cx="4371931"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Education establishments and Youth groups often reach out to us looking for trips and advice about visits within the SDNP.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If you feel it would be beneficial to remind us of your offer, site or learning resources, please do reach out and set up a meeting.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We want to ensure we are signposting effectively!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Don’t forget to add yourself to the Learning Map if you haven’t already!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5"/>
              </a:rPr>
              <a:t>Learning Providers Learning Map - South Downs National Park Authority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9">
            <a:extLst>
              <a:ext uri="{FF2B5EF4-FFF2-40B4-BE49-F238E27FC236}">
                <a16:creationId xmlns:a16="http://schemas.microsoft.com/office/drawing/2014/main" id="{1670ADA7-95D9-6DC1-5A28-92F7F226DEAE}"/>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Gill Sans"/>
              <a:sym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Gill Sans"/>
              <a:sym typeface="Arial" panose="020B0604020202020204" pitchFamily="34" charset="0"/>
            </a:endParaRPr>
          </a:p>
        </p:txBody>
      </p:sp>
      <p:pic>
        <p:nvPicPr>
          <p:cNvPr id="9" name="Picture 8">
            <a:extLst>
              <a:ext uri="{FF2B5EF4-FFF2-40B4-BE49-F238E27FC236}">
                <a16:creationId xmlns:a16="http://schemas.microsoft.com/office/drawing/2014/main" id="{09612EAE-251F-09C6-1B48-A1C911F7C40C}"/>
              </a:ext>
            </a:extLst>
          </p:cNvPr>
          <p:cNvPicPr>
            <a:picLocks noChangeAspect="1"/>
          </p:cNvPicPr>
          <p:nvPr/>
        </p:nvPicPr>
        <p:blipFill>
          <a:blip r:embed="rId6"/>
          <a:stretch>
            <a:fillRect/>
          </a:stretch>
        </p:blipFill>
        <p:spPr>
          <a:xfrm>
            <a:off x="4513249" y="2933417"/>
            <a:ext cx="4371931" cy="2162842"/>
          </a:xfrm>
          <a:prstGeom prst="rect">
            <a:avLst/>
          </a:prstGeom>
        </p:spPr>
      </p:pic>
      <p:pic>
        <p:nvPicPr>
          <p:cNvPr id="14" name="Picture 13">
            <a:extLst>
              <a:ext uri="{FF2B5EF4-FFF2-40B4-BE49-F238E27FC236}">
                <a16:creationId xmlns:a16="http://schemas.microsoft.com/office/drawing/2014/main" id="{AFE6AC9A-33BA-49AA-6026-7D892498DF76}"/>
              </a:ext>
            </a:extLst>
          </p:cNvPr>
          <p:cNvPicPr>
            <a:picLocks noChangeAspect="1"/>
          </p:cNvPicPr>
          <p:nvPr/>
        </p:nvPicPr>
        <p:blipFill>
          <a:blip r:embed="rId7"/>
          <a:stretch>
            <a:fillRect/>
          </a:stretch>
        </p:blipFill>
        <p:spPr>
          <a:xfrm>
            <a:off x="5023358" y="1429490"/>
            <a:ext cx="3351712" cy="1147550"/>
          </a:xfrm>
          <a:prstGeom prst="rect">
            <a:avLst/>
          </a:prstGeom>
        </p:spPr>
      </p:pic>
    </p:spTree>
    <p:extLst>
      <p:ext uri="{BB962C8B-B14F-4D97-AF65-F5344CB8AC3E}">
        <p14:creationId xmlns:p14="http://schemas.microsoft.com/office/powerpoint/2010/main" val="270841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2F9F-5914-6525-90B4-00991682BA7F}"/>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74E1E9F8-09D5-B826-E046-140FFD5958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5257AEB9-0E0A-6116-2EAD-4024C23D4F26}"/>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0AC59EEF-D49F-5D48-1819-3DF7A1AC059A}"/>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Gill Sans"/>
                <a:cs typeface="Gill Sans"/>
              </a:rPr>
              <a:t>SDNP Updates – </a:t>
            </a:r>
            <a:r>
              <a:rPr lang="en-US" sz="2800" dirty="0">
                <a:latin typeface="Gill Sans"/>
                <a:cs typeface="Gill Sans"/>
                <a:hlinkClick r:id="rId4"/>
              </a:rPr>
              <a:t>Travel</a:t>
            </a:r>
            <a:endParaRPr lang="en-US" sz="2800" dirty="0">
              <a:latin typeface="Gill Sans"/>
              <a:cs typeface="Gill Sans"/>
            </a:endParaRPr>
          </a:p>
        </p:txBody>
      </p:sp>
      <p:pic>
        <p:nvPicPr>
          <p:cNvPr id="16" name="Picture 15" descr="SD_FINAL LOGO.jpg">
            <a:extLst>
              <a:ext uri="{FF2B5EF4-FFF2-40B4-BE49-F238E27FC236}">
                <a16:creationId xmlns:a16="http://schemas.microsoft.com/office/drawing/2014/main" id="{757169AC-2209-A7C1-3FC8-24CD9CA93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452E1169-75F9-3ED6-38BC-D3D72EAE9DC0}"/>
              </a:ext>
            </a:extLst>
          </p:cNvPr>
          <p:cNvSpPr/>
          <p:nvPr/>
        </p:nvSpPr>
        <p:spPr>
          <a:xfrm>
            <a:off x="342573" y="1776724"/>
            <a:ext cx="4371931" cy="646331"/>
          </a:xfrm>
          <a:prstGeom prst="rect">
            <a:avLst/>
          </a:prstGeom>
        </p:spPr>
        <p:txBody>
          <a:bodyPr wrap="square">
            <a:spAutoFit/>
          </a:bodyPr>
          <a:lstStyle/>
          <a:p>
            <a:endParaRPr lang="en-GB" dirty="0"/>
          </a:p>
          <a:p>
            <a:pPr marL="285750" indent="-285750">
              <a:buFont typeface="Arial" panose="020B0604020202020204" pitchFamily="34" charset="0"/>
              <a:buChar char="•"/>
            </a:pPr>
            <a:endParaRPr lang="en-GB" dirty="0"/>
          </a:p>
        </p:txBody>
      </p:sp>
      <p:sp>
        <p:nvSpPr>
          <p:cNvPr id="5" name="Rectangle 9">
            <a:extLst>
              <a:ext uri="{FF2B5EF4-FFF2-40B4-BE49-F238E27FC236}">
                <a16:creationId xmlns:a16="http://schemas.microsoft.com/office/drawing/2014/main" id="{DA7D1921-2250-0435-21AC-5C29D1D9BBD8}"/>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sp>
        <p:nvSpPr>
          <p:cNvPr id="3" name="TextBox 2">
            <a:extLst>
              <a:ext uri="{FF2B5EF4-FFF2-40B4-BE49-F238E27FC236}">
                <a16:creationId xmlns:a16="http://schemas.microsoft.com/office/drawing/2014/main" id="{EA2E6138-B5E7-8CAE-9342-D6DD8F6F1C01}"/>
              </a:ext>
            </a:extLst>
          </p:cNvPr>
          <p:cNvSpPr txBox="1"/>
          <p:nvPr/>
        </p:nvSpPr>
        <p:spPr>
          <a:xfrm>
            <a:off x="457200" y="1053049"/>
            <a:ext cx="5823525" cy="2585323"/>
          </a:xfrm>
          <a:prstGeom prst="rect">
            <a:avLst/>
          </a:prstGeom>
          <a:noFill/>
        </p:spPr>
        <p:txBody>
          <a:bodyPr wrap="square" rtlCol="0">
            <a:spAutoFit/>
          </a:bodyPr>
          <a:lstStyle/>
          <a:p>
            <a:r>
              <a:rPr lang="en-GB" b="1" dirty="0"/>
              <a:t>Total grant allocated: </a:t>
            </a:r>
            <a:r>
              <a:rPr lang="en-GB" dirty="0"/>
              <a:t>£69,322.44</a:t>
            </a:r>
          </a:p>
          <a:p>
            <a:r>
              <a:rPr lang="en-GB" b="1" dirty="0"/>
              <a:t>Number of school visits: </a:t>
            </a:r>
            <a:r>
              <a:rPr lang="en-GB" dirty="0"/>
              <a:t>119 (average £583 per school)</a:t>
            </a:r>
          </a:p>
          <a:p>
            <a:r>
              <a:rPr lang="en-GB" b="1" dirty="0"/>
              <a:t>Number of pupils benefitting: </a:t>
            </a:r>
            <a:r>
              <a:rPr lang="en-GB" dirty="0"/>
              <a:t>6,816 (average £10 per pupil)</a:t>
            </a:r>
          </a:p>
          <a:p>
            <a:endParaRPr lang="en-GB" dirty="0"/>
          </a:p>
          <a:p>
            <a:r>
              <a:rPr lang="en-GB" b="1" dirty="0"/>
              <a:t>Ages of pupils: </a:t>
            </a:r>
          </a:p>
          <a:p>
            <a:r>
              <a:rPr lang="en-GB" dirty="0"/>
              <a:t>28% Early Years Foundation Stage or Key Stage 1 </a:t>
            </a:r>
          </a:p>
          <a:p>
            <a:r>
              <a:rPr lang="en-GB" dirty="0"/>
              <a:t>63% Key Stage 2 </a:t>
            </a:r>
          </a:p>
          <a:p>
            <a:r>
              <a:rPr lang="en-GB" dirty="0"/>
              <a:t>6% Key Stage 3 (11-14 years) </a:t>
            </a:r>
          </a:p>
          <a:p>
            <a:r>
              <a:rPr lang="en-GB" dirty="0"/>
              <a:t>3% Key Stage 4 or 5 (14-18 years) </a:t>
            </a:r>
          </a:p>
        </p:txBody>
      </p:sp>
      <p:sp>
        <p:nvSpPr>
          <p:cNvPr id="9" name="TextBox 8">
            <a:extLst>
              <a:ext uri="{FF2B5EF4-FFF2-40B4-BE49-F238E27FC236}">
                <a16:creationId xmlns:a16="http://schemas.microsoft.com/office/drawing/2014/main" id="{C5B8CECA-2931-3539-05D9-8B1545A17C0A}"/>
              </a:ext>
            </a:extLst>
          </p:cNvPr>
          <p:cNvSpPr txBox="1"/>
          <p:nvPr/>
        </p:nvSpPr>
        <p:spPr>
          <a:xfrm>
            <a:off x="457200" y="3973148"/>
            <a:ext cx="5153891" cy="1600438"/>
          </a:xfrm>
          <a:prstGeom prst="rect">
            <a:avLst/>
          </a:prstGeom>
          <a:noFill/>
        </p:spPr>
        <p:txBody>
          <a:bodyPr wrap="square" rtlCol="0">
            <a:spAutoFit/>
          </a:bodyPr>
          <a:lstStyle/>
          <a:p>
            <a:r>
              <a:rPr lang="en-GB" sz="1400" i="1" dirty="0"/>
              <a:t>“This funding is crucial to schools currently. There is no way school budgets can cover the costs, and our families are unable to contribute the large amounts that would be required without such funding. These kind of visits, which are invaluable for building cultural capital and providing opportunities for our most disadvantaged, will quite simply stop if funding isn't available.” Grant beneficiary, 2024-25</a:t>
            </a:r>
          </a:p>
        </p:txBody>
      </p:sp>
      <p:pic>
        <p:nvPicPr>
          <p:cNvPr id="11" name="Picture 10" descr="A group of people walking on a hill&#10;&#10;AI-generated content may be incorrect.">
            <a:extLst>
              <a:ext uri="{FF2B5EF4-FFF2-40B4-BE49-F238E27FC236}">
                <a16:creationId xmlns:a16="http://schemas.microsoft.com/office/drawing/2014/main" id="{6B044101-1A1F-666B-F94B-BD230832E5E9}"/>
              </a:ext>
            </a:extLst>
          </p:cNvPr>
          <p:cNvPicPr>
            <a:picLocks noChangeAspect="1"/>
          </p:cNvPicPr>
          <p:nvPr/>
        </p:nvPicPr>
        <p:blipFill>
          <a:blip r:embed="rId6"/>
          <a:stretch>
            <a:fillRect/>
          </a:stretch>
        </p:blipFill>
        <p:spPr>
          <a:xfrm>
            <a:off x="6236166" y="1358266"/>
            <a:ext cx="2612612" cy="3483482"/>
          </a:xfrm>
          <a:prstGeom prst="rect">
            <a:avLst/>
          </a:prstGeom>
          <a:ln>
            <a:solidFill>
              <a:schemeClr val="tx1"/>
            </a:solidFill>
          </a:ln>
        </p:spPr>
      </p:pic>
    </p:spTree>
    <p:extLst>
      <p:ext uri="{BB962C8B-B14F-4D97-AF65-F5344CB8AC3E}">
        <p14:creationId xmlns:p14="http://schemas.microsoft.com/office/powerpoint/2010/main" val="630264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2D38B-A89C-96DB-C815-7423101E9AD8}"/>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33FE59C3-DF29-F924-B613-F1E336DCE2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D51008A1-195F-7812-1743-E2AA6E46D8FA}"/>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E64F7B9D-9214-2462-691D-4FA001A316F2}"/>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Gill Sans"/>
                <a:cs typeface="Gill Sans"/>
              </a:rPr>
              <a:t>SDNP Updates – Travel</a:t>
            </a:r>
          </a:p>
        </p:txBody>
      </p:sp>
      <p:pic>
        <p:nvPicPr>
          <p:cNvPr id="16" name="Picture 15" descr="SD_FINAL LOGO.jpg">
            <a:extLst>
              <a:ext uri="{FF2B5EF4-FFF2-40B4-BE49-F238E27FC236}">
                <a16:creationId xmlns:a16="http://schemas.microsoft.com/office/drawing/2014/main" id="{74D8D6EF-2EF3-7F5E-4D05-0317C760A4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9ACBF470-645B-BF36-DD74-4DB7FBD9AADD}"/>
              </a:ext>
            </a:extLst>
          </p:cNvPr>
          <p:cNvSpPr/>
          <p:nvPr/>
        </p:nvSpPr>
        <p:spPr>
          <a:xfrm>
            <a:off x="342573" y="1776724"/>
            <a:ext cx="4371931" cy="646331"/>
          </a:xfrm>
          <a:prstGeom prst="rect">
            <a:avLst/>
          </a:prstGeom>
        </p:spPr>
        <p:txBody>
          <a:bodyPr wrap="square">
            <a:spAutoFit/>
          </a:bodyPr>
          <a:lstStyle/>
          <a:p>
            <a:endParaRPr lang="en-GB" dirty="0"/>
          </a:p>
          <a:p>
            <a:pPr marL="285750" indent="-285750">
              <a:buFont typeface="Arial" panose="020B0604020202020204" pitchFamily="34" charset="0"/>
              <a:buChar char="•"/>
            </a:pPr>
            <a:endParaRPr lang="en-GB" dirty="0"/>
          </a:p>
        </p:txBody>
      </p:sp>
      <p:sp>
        <p:nvSpPr>
          <p:cNvPr id="5" name="Rectangle 9">
            <a:extLst>
              <a:ext uri="{FF2B5EF4-FFF2-40B4-BE49-F238E27FC236}">
                <a16:creationId xmlns:a16="http://schemas.microsoft.com/office/drawing/2014/main" id="{E6021B53-C4D4-15F5-B805-C16EDCE153AE}"/>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sp>
        <p:nvSpPr>
          <p:cNvPr id="3" name="TextBox 2">
            <a:extLst>
              <a:ext uri="{FF2B5EF4-FFF2-40B4-BE49-F238E27FC236}">
                <a16:creationId xmlns:a16="http://schemas.microsoft.com/office/drawing/2014/main" id="{7C43FBD4-B2E5-00FD-471F-6A17C6457F09}"/>
              </a:ext>
            </a:extLst>
          </p:cNvPr>
          <p:cNvSpPr txBox="1"/>
          <p:nvPr/>
        </p:nvSpPr>
        <p:spPr>
          <a:xfrm>
            <a:off x="457200" y="1053049"/>
            <a:ext cx="6431973" cy="369332"/>
          </a:xfrm>
          <a:prstGeom prst="rect">
            <a:avLst/>
          </a:prstGeom>
          <a:noFill/>
        </p:spPr>
        <p:txBody>
          <a:bodyPr wrap="square" rtlCol="0">
            <a:spAutoFit/>
          </a:bodyPr>
          <a:lstStyle/>
          <a:p>
            <a:r>
              <a:rPr lang="en-GB" b="1" dirty="0"/>
              <a:t>National Express Transport Solutions now The Coach Company</a:t>
            </a:r>
            <a:endParaRPr lang="en-GB" dirty="0"/>
          </a:p>
        </p:txBody>
      </p:sp>
      <p:sp>
        <p:nvSpPr>
          <p:cNvPr id="9" name="TextBox 8">
            <a:extLst>
              <a:ext uri="{FF2B5EF4-FFF2-40B4-BE49-F238E27FC236}">
                <a16:creationId xmlns:a16="http://schemas.microsoft.com/office/drawing/2014/main" id="{05821A34-12D2-9A5C-1A56-B042A003DEF8}"/>
              </a:ext>
            </a:extLst>
          </p:cNvPr>
          <p:cNvSpPr txBox="1"/>
          <p:nvPr/>
        </p:nvSpPr>
        <p:spPr>
          <a:xfrm>
            <a:off x="457198" y="1422381"/>
            <a:ext cx="8466283" cy="1200329"/>
          </a:xfrm>
          <a:prstGeom prst="rect">
            <a:avLst/>
          </a:prstGeom>
          <a:noFill/>
        </p:spPr>
        <p:txBody>
          <a:bodyPr wrap="square" rtlCol="0">
            <a:spAutoFit/>
          </a:bodyPr>
          <a:lstStyle/>
          <a:p>
            <a:r>
              <a:rPr lang="en-GB" dirty="0"/>
              <a:t>The </a:t>
            </a:r>
            <a:r>
              <a:rPr lang="en-GB" dirty="0" err="1"/>
              <a:t>Lucketts</a:t>
            </a:r>
            <a:r>
              <a:rPr lang="en-GB" dirty="0"/>
              <a:t> Group and Worthing Coaches, are proud to be partnered with South Downs National Park to offer local schools affordable and reliable coach hire from as little as £345. Visit: </a:t>
            </a:r>
            <a:r>
              <a:rPr lang="en-GB" dirty="0">
                <a:hlinkClick r:id="rId5"/>
              </a:rPr>
              <a:t>https://www.lucketts.co.uk/middle-day</a:t>
            </a:r>
            <a:r>
              <a:rPr lang="en-GB" dirty="0"/>
              <a:t> or </a:t>
            </a:r>
            <a:r>
              <a:rPr lang="en-GB" dirty="0">
                <a:hlinkClick r:id="rId6"/>
              </a:rPr>
              <a:t>https://www.worthing-coaches.co.uk/middle-day</a:t>
            </a:r>
            <a:r>
              <a:rPr lang="en-GB" dirty="0"/>
              <a:t> </a:t>
            </a:r>
          </a:p>
        </p:txBody>
      </p:sp>
      <p:sp>
        <p:nvSpPr>
          <p:cNvPr id="8" name="TextBox 7">
            <a:extLst>
              <a:ext uri="{FF2B5EF4-FFF2-40B4-BE49-F238E27FC236}">
                <a16:creationId xmlns:a16="http://schemas.microsoft.com/office/drawing/2014/main" id="{4F7979EC-8595-4A23-64C3-B26CD6D967C2}"/>
              </a:ext>
            </a:extLst>
          </p:cNvPr>
          <p:cNvSpPr txBox="1"/>
          <p:nvPr/>
        </p:nvSpPr>
        <p:spPr>
          <a:xfrm>
            <a:off x="457200" y="2949365"/>
            <a:ext cx="6431973" cy="369332"/>
          </a:xfrm>
          <a:prstGeom prst="rect">
            <a:avLst/>
          </a:prstGeom>
          <a:noFill/>
        </p:spPr>
        <p:txBody>
          <a:bodyPr wrap="square" rtlCol="0">
            <a:spAutoFit/>
          </a:bodyPr>
          <a:lstStyle/>
          <a:p>
            <a:r>
              <a:rPr lang="en-GB" b="1" dirty="0"/>
              <a:t>Community Transport Sussex</a:t>
            </a:r>
            <a:endParaRPr lang="en-GB" dirty="0"/>
          </a:p>
        </p:txBody>
      </p:sp>
      <p:sp>
        <p:nvSpPr>
          <p:cNvPr id="10" name="TextBox 9">
            <a:extLst>
              <a:ext uri="{FF2B5EF4-FFF2-40B4-BE49-F238E27FC236}">
                <a16:creationId xmlns:a16="http://schemas.microsoft.com/office/drawing/2014/main" id="{7F2F20E0-F983-5E35-8C3A-C4A3065339EA}"/>
              </a:ext>
            </a:extLst>
          </p:cNvPr>
          <p:cNvSpPr txBox="1"/>
          <p:nvPr/>
        </p:nvSpPr>
        <p:spPr>
          <a:xfrm>
            <a:off x="457200" y="3388002"/>
            <a:ext cx="5382491" cy="1754326"/>
          </a:xfrm>
          <a:prstGeom prst="rect">
            <a:avLst/>
          </a:prstGeom>
          <a:noFill/>
        </p:spPr>
        <p:txBody>
          <a:bodyPr wrap="square" rtlCol="0">
            <a:spAutoFit/>
          </a:bodyPr>
          <a:lstStyle/>
          <a:p>
            <a:r>
              <a:rPr lang="en-GB" dirty="0"/>
              <a:t>Some funding is available for rural areas of Arun and Chichester to get groups of people out where they might otherwise struggle. Travel would be via 16-seat minibuses so would only support small groups.</a:t>
            </a:r>
          </a:p>
          <a:p>
            <a:endParaRPr lang="en-GB" dirty="0"/>
          </a:p>
          <a:p>
            <a:r>
              <a:rPr lang="en-GB" dirty="0"/>
              <a:t>Visit: </a:t>
            </a:r>
            <a:r>
              <a:rPr lang="en-GB" dirty="0">
                <a:hlinkClick r:id="rId7"/>
              </a:rPr>
              <a:t>https://www.ctsussex.org.uk/services/group-hire/</a:t>
            </a:r>
            <a:r>
              <a:rPr lang="en-GB" dirty="0"/>
              <a:t> </a:t>
            </a:r>
          </a:p>
        </p:txBody>
      </p:sp>
      <p:pic>
        <p:nvPicPr>
          <p:cNvPr id="12" name="Picture 11">
            <a:extLst>
              <a:ext uri="{FF2B5EF4-FFF2-40B4-BE49-F238E27FC236}">
                <a16:creationId xmlns:a16="http://schemas.microsoft.com/office/drawing/2014/main" id="{508F0B91-779A-1492-732C-E1337162D23C}"/>
              </a:ext>
            </a:extLst>
          </p:cNvPr>
          <p:cNvPicPr>
            <a:picLocks noChangeAspect="1"/>
          </p:cNvPicPr>
          <p:nvPr/>
        </p:nvPicPr>
        <p:blipFill>
          <a:blip r:embed="rId8"/>
          <a:stretch>
            <a:fillRect/>
          </a:stretch>
        </p:blipFill>
        <p:spPr>
          <a:xfrm>
            <a:off x="5855365" y="2893720"/>
            <a:ext cx="2863274" cy="2147456"/>
          </a:xfrm>
          <a:prstGeom prst="rect">
            <a:avLst/>
          </a:prstGeom>
          <a:ln>
            <a:solidFill>
              <a:schemeClr val="tx1"/>
            </a:solidFill>
          </a:ln>
        </p:spPr>
      </p:pic>
    </p:spTree>
    <p:extLst>
      <p:ext uri="{BB962C8B-B14F-4D97-AF65-F5344CB8AC3E}">
        <p14:creationId xmlns:p14="http://schemas.microsoft.com/office/powerpoint/2010/main" val="3276107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6B769-DC36-B55A-D4D7-6C5895EF0221}"/>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CA201057-64F2-735C-F42E-C8E38419E3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79D14023-DE8F-AFFD-29D6-46E42ADF66C4}"/>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D7010F00-904C-65B1-E7FF-92F45BBC639E}"/>
              </a:ext>
            </a:extLst>
          </p:cNvPr>
          <p:cNvSpPr txBox="1">
            <a:spLocks/>
          </p:cNvSpPr>
          <p:nvPr/>
        </p:nvSpPr>
        <p:spPr>
          <a:xfrm>
            <a:off x="580103" y="1130710"/>
            <a:ext cx="7905136" cy="3657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u="sng" dirty="0">
                <a:latin typeface="Gill Sans"/>
                <a:cs typeface="Gill Sans"/>
              </a:rPr>
              <a:t>Workshop</a:t>
            </a:r>
          </a:p>
          <a:p>
            <a:endParaRPr lang="en-US" sz="2800" dirty="0">
              <a:latin typeface="Gill Sans"/>
              <a:cs typeface="Gill Sans"/>
            </a:endParaRPr>
          </a:p>
          <a:p>
            <a:r>
              <a:rPr lang="en-US" sz="4000" b="1" dirty="0">
                <a:latin typeface="Gill Sans"/>
                <a:cs typeface="Gill Sans"/>
              </a:rPr>
              <a:t>Make every trip a careers trip! </a:t>
            </a:r>
          </a:p>
          <a:p>
            <a:endParaRPr lang="en-US" sz="2800" dirty="0">
              <a:latin typeface="Gill Sans"/>
              <a:cs typeface="Gill Sans"/>
            </a:endParaRPr>
          </a:p>
          <a:p>
            <a:r>
              <a:rPr lang="en-US" sz="2000" dirty="0">
                <a:latin typeface="Gill Sans"/>
                <a:cs typeface="Gill Sans"/>
              </a:rPr>
              <a:t>Hosted by West Sussex, Brighton and Hove Careers Hub</a:t>
            </a:r>
            <a:endParaRPr lang="en-US" sz="1800" dirty="0">
              <a:latin typeface="Gill Sans"/>
              <a:cs typeface="Gill Sans"/>
            </a:endParaRPr>
          </a:p>
        </p:txBody>
      </p:sp>
      <p:pic>
        <p:nvPicPr>
          <p:cNvPr id="16" name="Picture 15" descr="SD_FINAL LOGO.jpg">
            <a:extLst>
              <a:ext uri="{FF2B5EF4-FFF2-40B4-BE49-F238E27FC236}">
                <a16:creationId xmlns:a16="http://schemas.microsoft.com/office/drawing/2014/main" id="{719A758E-AC0B-A777-E731-87F46AE790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80C83B57-AD71-0D77-95BF-7E3CD0305AB6}"/>
              </a:ext>
            </a:extLst>
          </p:cNvPr>
          <p:cNvSpPr/>
          <p:nvPr/>
        </p:nvSpPr>
        <p:spPr>
          <a:xfrm>
            <a:off x="342573" y="1776724"/>
            <a:ext cx="4371931" cy="646331"/>
          </a:xfrm>
          <a:prstGeom prst="rect">
            <a:avLst/>
          </a:prstGeom>
        </p:spPr>
        <p:txBody>
          <a:bodyPr wrap="square">
            <a:spAutoFit/>
          </a:bodyPr>
          <a:lstStyle/>
          <a:p>
            <a:endParaRPr lang="en-GB" dirty="0"/>
          </a:p>
          <a:p>
            <a:pPr marL="285750" indent="-285750">
              <a:buFont typeface="Arial" panose="020B0604020202020204" pitchFamily="34" charset="0"/>
              <a:buChar char="•"/>
            </a:pPr>
            <a:endParaRPr lang="en-GB" dirty="0"/>
          </a:p>
        </p:txBody>
      </p:sp>
      <p:sp>
        <p:nvSpPr>
          <p:cNvPr id="5" name="Rectangle 9">
            <a:extLst>
              <a:ext uri="{FF2B5EF4-FFF2-40B4-BE49-F238E27FC236}">
                <a16:creationId xmlns:a16="http://schemas.microsoft.com/office/drawing/2014/main" id="{42BFC983-E023-A25C-6A90-640D9C2B0155}"/>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spTree>
    <p:extLst>
      <p:ext uri="{BB962C8B-B14F-4D97-AF65-F5344CB8AC3E}">
        <p14:creationId xmlns:p14="http://schemas.microsoft.com/office/powerpoint/2010/main" val="281995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6BEF-0CE5-E9FB-0F19-2614A0903B6D}"/>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F66BC934-C61D-9E3B-3386-14CF48A3AE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2566DDFE-2F14-F545-E9EB-3EF1940997AD}"/>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A70A442F-5FF7-BEEA-4BB7-F219D72CCD51}"/>
              </a:ext>
            </a:extLst>
          </p:cNvPr>
          <p:cNvSpPr txBox="1">
            <a:spLocks/>
          </p:cNvSpPr>
          <p:nvPr/>
        </p:nvSpPr>
        <p:spPr>
          <a:xfrm>
            <a:off x="425361" y="271887"/>
            <a:ext cx="5823527" cy="1143000"/>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dirty="0"/>
              <a:t>Reviving the SDNP Teachers conference and future collaborations</a:t>
            </a:r>
            <a:endParaRPr lang="en-US" sz="2800" dirty="0">
              <a:latin typeface="Gill Sans"/>
              <a:cs typeface="Gill Sans"/>
            </a:endParaRPr>
          </a:p>
        </p:txBody>
      </p:sp>
      <p:pic>
        <p:nvPicPr>
          <p:cNvPr id="16" name="Picture 15" descr="SD_FINAL LOGO.jpg">
            <a:extLst>
              <a:ext uri="{FF2B5EF4-FFF2-40B4-BE49-F238E27FC236}">
                <a16:creationId xmlns:a16="http://schemas.microsoft.com/office/drawing/2014/main" id="{C98E6147-62F9-F58D-E7C2-886EBCA5C9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a:extLst>
              <a:ext uri="{FF2B5EF4-FFF2-40B4-BE49-F238E27FC236}">
                <a16:creationId xmlns:a16="http://schemas.microsoft.com/office/drawing/2014/main" id="{3AEED0AA-9C23-B95D-4222-6A396FFFCA0E}"/>
              </a:ext>
            </a:extLst>
          </p:cNvPr>
          <p:cNvSpPr/>
          <p:nvPr/>
        </p:nvSpPr>
        <p:spPr>
          <a:xfrm>
            <a:off x="342573" y="1776724"/>
            <a:ext cx="4371931" cy="646331"/>
          </a:xfrm>
          <a:prstGeom prst="rect">
            <a:avLst/>
          </a:prstGeom>
        </p:spPr>
        <p:txBody>
          <a:bodyPr wrap="square">
            <a:spAutoFit/>
          </a:bodyPr>
          <a:lstStyle/>
          <a:p>
            <a:endParaRPr lang="en-GB" dirty="0"/>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996183EA-C877-9D39-6B02-48F08352C8AD}"/>
              </a:ext>
            </a:extLst>
          </p:cNvPr>
          <p:cNvPicPr>
            <a:picLocks noChangeAspect="1"/>
          </p:cNvPicPr>
          <p:nvPr/>
        </p:nvPicPr>
        <p:blipFill>
          <a:blip r:embed="rId5"/>
          <a:stretch>
            <a:fillRect/>
          </a:stretch>
        </p:blipFill>
        <p:spPr>
          <a:xfrm>
            <a:off x="455100" y="1264870"/>
            <a:ext cx="4116900" cy="2642301"/>
          </a:xfrm>
          <a:prstGeom prst="rect">
            <a:avLst/>
          </a:prstGeom>
          <a:ln>
            <a:solidFill>
              <a:schemeClr val="tx1"/>
            </a:solidFill>
          </a:ln>
        </p:spPr>
      </p:pic>
      <p:pic>
        <p:nvPicPr>
          <p:cNvPr id="9" name="Picture 8">
            <a:extLst>
              <a:ext uri="{FF2B5EF4-FFF2-40B4-BE49-F238E27FC236}">
                <a16:creationId xmlns:a16="http://schemas.microsoft.com/office/drawing/2014/main" id="{E18F39A0-857F-56C6-B241-F30D38E8376C}"/>
              </a:ext>
            </a:extLst>
          </p:cNvPr>
          <p:cNvPicPr>
            <a:picLocks noChangeAspect="1"/>
          </p:cNvPicPr>
          <p:nvPr/>
        </p:nvPicPr>
        <p:blipFill>
          <a:blip r:embed="rId6"/>
          <a:stretch>
            <a:fillRect/>
          </a:stretch>
        </p:blipFill>
        <p:spPr>
          <a:xfrm>
            <a:off x="4827031" y="1283394"/>
            <a:ext cx="2923246" cy="1950602"/>
          </a:xfrm>
          <a:prstGeom prst="rect">
            <a:avLst/>
          </a:prstGeom>
          <a:ln>
            <a:solidFill>
              <a:schemeClr val="tx1"/>
            </a:solidFill>
          </a:ln>
        </p:spPr>
      </p:pic>
      <p:pic>
        <p:nvPicPr>
          <p:cNvPr id="10" name="Picture 9">
            <a:extLst>
              <a:ext uri="{FF2B5EF4-FFF2-40B4-BE49-F238E27FC236}">
                <a16:creationId xmlns:a16="http://schemas.microsoft.com/office/drawing/2014/main" id="{1AE5D870-47F4-8918-59E8-CC50154C91B2}"/>
              </a:ext>
            </a:extLst>
          </p:cNvPr>
          <p:cNvPicPr>
            <a:picLocks noChangeAspect="1"/>
          </p:cNvPicPr>
          <p:nvPr/>
        </p:nvPicPr>
        <p:blipFill>
          <a:blip r:embed="rId7"/>
          <a:stretch>
            <a:fillRect/>
          </a:stretch>
        </p:blipFill>
        <p:spPr>
          <a:xfrm>
            <a:off x="5893730" y="3539213"/>
            <a:ext cx="2923246" cy="1945287"/>
          </a:xfrm>
          <a:prstGeom prst="rect">
            <a:avLst/>
          </a:prstGeom>
          <a:ln>
            <a:solidFill>
              <a:schemeClr val="tx1"/>
            </a:solidFill>
          </a:ln>
        </p:spPr>
      </p:pic>
      <p:pic>
        <p:nvPicPr>
          <p:cNvPr id="11" name="Picture 10">
            <a:extLst>
              <a:ext uri="{FF2B5EF4-FFF2-40B4-BE49-F238E27FC236}">
                <a16:creationId xmlns:a16="http://schemas.microsoft.com/office/drawing/2014/main" id="{4ED2AEF1-41D4-3CA0-15B5-79025FAA839B}"/>
              </a:ext>
            </a:extLst>
          </p:cNvPr>
          <p:cNvPicPr>
            <a:picLocks noChangeAspect="1"/>
          </p:cNvPicPr>
          <p:nvPr/>
        </p:nvPicPr>
        <p:blipFill>
          <a:blip r:embed="rId8"/>
          <a:stretch>
            <a:fillRect/>
          </a:stretch>
        </p:blipFill>
        <p:spPr>
          <a:xfrm>
            <a:off x="455100" y="4002886"/>
            <a:ext cx="2444785" cy="1629116"/>
          </a:xfrm>
          <a:prstGeom prst="rect">
            <a:avLst/>
          </a:prstGeom>
          <a:ln>
            <a:solidFill>
              <a:schemeClr val="tx1"/>
            </a:solidFill>
          </a:ln>
        </p:spPr>
      </p:pic>
      <p:pic>
        <p:nvPicPr>
          <p:cNvPr id="12" name="Picture 11">
            <a:extLst>
              <a:ext uri="{FF2B5EF4-FFF2-40B4-BE49-F238E27FC236}">
                <a16:creationId xmlns:a16="http://schemas.microsoft.com/office/drawing/2014/main" id="{03F6A9C3-B17F-8CEB-CCFA-3773FF538204}"/>
              </a:ext>
            </a:extLst>
          </p:cNvPr>
          <p:cNvPicPr>
            <a:picLocks noChangeAspect="1"/>
          </p:cNvPicPr>
          <p:nvPr/>
        </p:nvPicPr>
        <p:blipFill>
          <a:blip r:embed="rId9"/>
          <a:stretch>
            <a:fillRect/>
          </a:stretch>
        </p:blipFill>
        <p:spPr>
          <a:xfrm>
            <a:off x="3160064" y="4002886"/>
            <a:ext cx="2444785" cy="1629116"/>
          </a:xfrm>
          <a:prstGeom prst="rect">
            <a:avLst/>
          </a:prstGeom>
          <a:ln>
            <a:solidFill>
              <a:schemeClr val="tx1"/>
            </a:solidFill>
          </a:ln>
        </p:spPr>
      </p:pic>
    </p:spTree>
    <p:extLst>
      <p:ext uri="{BB962C8B-B14F-4D97-AF65-F5344CB8AC3E}">
        <p14:creationId xmlns:p14="http://schemas.microsoft.com/office/powerpoint/2010/main" val="250464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77" y="2296112"/>
            <a:ext cx="9170377" cy="5904093"/>
          </a:xfrm>
          <a:prstGeom prst="rect">
            <a:avLst/>
          </a:prstGeom>
        </p:spPr>
      </p:pic>
      <p:pic>
        <p:nvPicPr>
          <p:cNvPr id="10" name="Picture 9" descr="SD_FINAL 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Tree>
    <p:extLst>
      <p:ext uri="{BB962C8B-B14F-4D97-AF65-F5344CB8AC3E}">
        <p14:creationId xmlns:p14="http://schemas.microsoft.com/office/powerpoint/2010/main" val="236220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A5E0-B1EF-54DF-A0FE-67549B9DBC18}"/>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9B474A3F-6E4F-D6E4-A392-B63F1783AC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495650"/>
            <a:ext cx="9144000" cy="1177186"/>
          </a:xfrm>
          <a:prstGeom prst="rect">
            <a:avLst/>
          </a:prstGeom>
        </p:spPr>
      </p:pic>
      <p:sp>
        <p:nvSpPr>
          <p:cNvPr id="2" name="TextBox 1">
            <a:extLst>
              <a:ext uri="{FF2B5EF4-FFF2-40B4-BE49-F238E27FC236}">
                <a16:creationId xmlns:a16="http://schemas.microsoft.com/office/drawing/2014/main" id="{FA391646-CA80-30CB-ABDF-3DF9EB3ADA85}"/>
              </a:ext>
            </a:extLst>
          </p:cNvPr>
          <p:cNvSpPr txBox="1"/>
          <p:nvPr/>
        </p:nvSpPr>
        <p:spPr>
          <a:xfrm>
            <a:off x="342574" y="499051"/>
            <a:ext cx="6792984" cy="276999"/>
          </a:xfrm>
          <a:prstGeom prst="rect">
            <a:avLst/>
          </a:prstGeom>
          <a:noFill/>
        </p:spPr>
        <p:txBody>
          <a:bodyPr wrap="square" rtlCol="0">
            <a:spAutoFit/>
          </a:bodyPr>
          <a:lstStyle/>
          <a:p>
            <a:endParaRPr lang="en-US" sz="1200" dirty="0"/>
          </a:p>
        </p:txBody>
      </p:sp>
      <p:sp>
        <p:nvSpPr>
          <p:cNvPr id="7" name="Title 1">
            <a:extLst>
              <a:ext uri="{FF2B5EF4-FFF2-40B4-BE49-F238E27FC236}">
                <a16:creationId xmlns:a16="http://schemas.microsoft.com/office/drawing/2014/main" id="{C40E47C1-4CD6-8C22-5406-74B48B02076C}"/>
              </a:ext>
            </a:extLst>
          </p:cNvPr>
          <p:cNvSpPr txBox="1">
            <a:spLocks/>
          </p:cNvSpPr>
          <p:nvPr/>
        </p:nvSpPr>
        <p:spPr>
          <a:xfrm>
            <a:off x="342574" y="-77828"/>
            <a:ext cx="596972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Gill Sans"/>
                <a:cs typeface="Gill Sans"/>
              </a:rPr>
              <a:t>Who is attended the two meetings?</a:t>
            </a:r>
          </a:p>
        </p:txBody>
      </p:sp>
      <p:pic>
        <p:nvPicPr>
          <p:cNvPr id="13" name="Picture 12" descr="SD_FINAL LOGO.jpg">
            <a:extLst>
              <a:ext uri="{FF2B5EF4-FFF2-40B4-BE49-F238E27FC236}">
                <a16:creationId xmlns:a16="http://schemas.microsoft.com/office/drawing/2014/main" id="{0F20217B-5C9F-727D-7575-C3EC3463C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193834"/>
            <a:ext cx="2019424" cy="599677"/>
          </a:xfrm>
          <a:prstGeom prst="rect">
            <a:avLst/>
          </a:prstGeom>
        </p:spPr>
      </p:pic>
      <p:sp>
        <p:nvSpPr>
          <p:cNvPr id="3" name="TextBox 2">
            <a:extLst>
              <a:ext uri="{FF2B5EF4-FFF2-40B4-BE49-F238E27FC236}">
                <a16:creationId xmlns:a16="http://schemas.microsoft.com/office/drawing/2014/main" id="{8323FF51-2A7E-2464-37C6-39FF5D9ADFCD}"/>
              </a:ext>
            </a:extLst>
          </p:cNvPr>
          <p:cNvSpPr txBox="1"/>
          <p:nvPr/>
        </p:nvSpPr>
        <p:spPr>
          <a:xfrm>
            <a:off x="609600" y="862853"/>
            <a:ext cx="4247535" cy="4893647"/>
          </a:xfrm>
          <a:prstGeom prst="rect">
            <a:avLst/>
          </a:prstGeom>
          <a:noFill/>
        </p:spPr>
        <p:txBody>
          <a:bodyPr wrap="square" rtlCol="0">
            <a:spAutoFit/>
          </a:bodyPr>
          <a:lstStyle/>
          <a:p>
            <a:r>
              <a:rPr lang="en-GB" sz="1300" b="1" dirty="0"/>
              <a:t>Participants – In person event </a:t>
            </a:r>
          </a:p>
          <a:p>
            <a:endParaRPr lang="en-GB" sz="1300" b="1" dirty="0"/>
          </a:p>
          <a:p>
            <a:r>
              <a:rPr lang="en-GB" sz="1300" dirty="0"/>
              <a:t>Active Sussex</a:t>
            </a:r>
          </a:p>
          <a:p>
            <a:r>
              <a:rPr lang="en-GB" sz="1300" dirty="0" err="1"/>
              <a:t>Brownings</a:t>
            </a:r>
            <a:r>
              <a:rPr lang="en-GB" sz="1300" dirty="0"/>
              <a:t> Farm</a:t>
            </a:r>
          </a:p>
          <a:p>
            <a:r>
              <a:rPr lang="en-GB" sz="1300" dirty="0"/>
              <a:t>Butser Ancient Farm</a:t>
            </a:r>
          </a:p>
          <a:p>
            <a:r>
              <a:rPr lang="en-GB" sz="1300" dirty="0"/>
              <a:t>Chichester Forest Schools </a:t>
            </a:r>
          </a:p>
          <a:p>
            <a:r>
              <a:rPr lang="en-GB" sz="1300" dirty="0" err="1"/>
              <a:t>Cobnor</a:t>
            </a:r>
            <a:r>
              <a:rPr lang="en-GB" sz="1300" dirty="0"/>
              <a:t> Activities Centre Trust</a:t>
            </a:r>
          </a:p>
          <a:p>
            <a:r>
              <a:rPr lang="en-GB" sz="1300" dirty="0" err="1"/>
              <a:t>Drusillas</a:t>
            </a:r>
            <a:r>
              <a:rPr lang="en-GB" sz="1300" dirty="0"/>
              <a:t> Park</a:t>
            </a:r>
          </a:p>
          <a:p>
            <a:r>
              <a:rPr lang="en-GB" sz="1300" dirty="0"/>
              <a:t>Gilbert Whites House and Gardens</a:t>
            </a:r>
          </a:p>
          <a:p>
            <a:r>
              <a:rPr lang="en-GB" sz="1300" dirty="0"/>
              <a:t>Goodwood Art Foundation</a:t>
            </a:r>
          </a:p>
          <a:p>
            <a:r>
              <a:rPr lang="en-GB" sz="1300" dirty="0"/>
              <a:t>Knepp Wildland Foundation</a:t>
            </a:r>
          </a:p>
          <a:p>
            <a:r>
              <a:rPr lang="en-GB" sz="1300" dirty="0" err="1"/>
              <a:t>Naturebytes</a:t>
            </a:r>
            <a:endParaRPr lang="en-GB" sz="1300" dirty="0"/>
          </a:p>
          <a:p>
            <a:r>
              <a:rPr lang="en-GB" sz="1300" dirty="0" err="1"/>
              <a:t>SoSussex</a:t>
            </a:r>
            <a:endParaRPr lang="en-GB" sz="1300" dirty="0"/>
          </a:p>
          <a:p>
            <a:r>
              <a:rPr lang="en-GB" sz="1300" dirty="0"/>
              <a:t>Sussex Green Living</a:t>
            </a:r>
          </a:p>
          <a:p>
            <a:r>
              <a:rPr lang="en-GB" sz="1300" dirty="0"/>
              <a:t>Sussex Wildlife Trust</a:t>
            </a:r>
          </a:p>
          <a:p>
            <a:r>
              <a:rPr lang="en-GB" sz="1300" dirty="0"/>
              <a:t>The Sustainability Centre</a:t>
            </a:r>
          </a:p>
          <a:p>
            <a:r>
              <a:rPr lang="en-GB" sz="1300" dirty="0"/>
              <a:t>The Watercress Line Heritage Railway Trust</a:t>
            </a:r>
          </a:p>
          <a:p>
            <a:r>
              <a:rPr lang="en-GB" sz="1300" dirty="0"/>
              <a:t>Tuppenny Barn</a:t>
            </a:r>
          </a:p>
          <a:p>
            <a:r>
              <a:rPr lang="en-GB" sz="1300" dirty="0"/>
              <a:t>Weald and Downland</a:t>
            </a:r>
          </a:p>
          <a:p>
            <a:r>
              <a:rPr lang="en-GB" sz="1300" dirty="0"/>
              <a:t>Weald to Waves</a:t>
            </a:r>
          </a:p>
          <a:p>
            <a:r>
              <a:rPr lang="en-GB" sz="1300" dirty="0"/>
              <a:t>West Sussex, B&amp;H Careers Hub</a:t>
            </a:r>
          </a:p>
          <a:p>
            <a:r>
              <a:rPr lang="en-GB" sz="1300" dirty="0"/>
              <a:t>West Sussex Outdoor Learning Advisor</a:t>
            </a:r>
          </a:p>
          <a:p>
            <a:r>
              <a:rPr lang="en-GB" sz="1300" dirty="0" err="1"/>
              <a:t>Wonderseekers</a:t>
            </a:r>
            <a:r>
              <a:rPr lang="en-GB" sz="1300" dirty="0"/>
              <a:t> and Winchester Science Centre</a:t>
            </a:r>
          </a:p>
          <a:p>
            <a:endParaRPr lang="en-GB" sz="1300" dirty="0"/>
          </a:p>
        </p:txBody>
      </p:sp>
      <p:sp>
        <p:nvSpPr>
          <p:cNvPr id="10" name="Rectangle 9">
            <a:extLst>
              <a:ext uri="{FF2B5EF4-FFF2-40B4-BE49-F238E27FC236}">
                <a16:creationId xmlns:a16="http://schemas.microsoft.com/office/drawing/2014/main" id="{F787725D-0CC7-DDD6-0B9E-3C5791E3D8CD}"/>
              </a:ext>
            </a:extLst>
          </p:cNvPr>
          <p:cNvSpPr/>
          <p:nvPr/>
        </p:nvSpPr>
        <p:spPr>
          <a:xfrm>
            <a:off x="521110" y="776050"/>
            <a:ext cx="4595024" cy="4776608"/>
          </a:xfrm>
          <a:prstGeom prst="rect">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5" name="TextBox 4">
            <a:extLst>
              <a:ext uri="{FF2B5EF4-FFF2-40B4-BE49-F238E27FC236}">
                <a16:creationId xmlns:a16="http://schemas.microsoft.com/office/drawing/2014/main" id="{E4F9E34B-6D85-F9A8-28A6-D4F0E46C26DA}"/>
              </a:ext>
            </a:extLst>
          </p:cNvPr>
          <p:cNvSpPr txBox="1"/>
          <p:nvPr/>
        </p:nvSpPr>
        <p:spPr>
          <a:xfrm>
            <a:off x="6041719" y="1768019"/>
            <a:ext cx="2187677" cy="2308324"/>
          </a:xfrm>
          <a:prstGeom prst="rect">
            <a:avLst/>
          </a:prstGeom>
          <a:solidFill>
            <a:schemeClr val="accent3">
              <a:lumMod val="40000"/>
              <a:lumOff val="60000"/>
            </a:schemeClr>
          </a:solidFill>
        </p:spPr>
        <p:txBody>
          <a:bodyPr wrap="square">
            <a:spAutoFit/>
          </a:bodyPr>
          <a:lstStyle/>
          <a:p>
            <a:r>
              <a:rPr lang="en-GB" sz="1200" b="1" dirty="0"/>
              <a:t>Participants – Online</a:t>
            </a:r>
          </a:p>
          <a:p>
            <a:endParaRPr lang="en-GB" sz="1200" b="1" dirty="0"/>
          </a:p>
          <a:p>
            <a:r>
              <a:rPr lang="en-GB" sz="1200" dirty="0"/>
              <a:t>Ashdown Forest</a:t>
            </a:r>
          </a:p>
          <a:p>
            <a:r>
              <a:rPr lang="en-GB" sz="1200" dirty="0"/>
              <a:t>Brighton and Hove County Council</a:t>
            </a:r>
          </a:p>
          <a:p>
            <a:r>
              <a:rPr lang="en-GB" sz="1200" dirty="0"/>
              <a:t>Cowdray Heritage</a:t>
            </a:r>
          </a:p>
          <a:p>
            <a:r>
              <a:rPr lang="en-GB" sz="1200" dirty="0"/>
              <a:t>East Sussex County Council</a:t>
            </a:r>
          </a:p>
          <a:p>
            <a:r>
              <a:rPr lang="en-GB" sz="1200" dirty="0"/>
              <a:t>Hampshire and Isle of Wight Wildlife Trust</a:t>
            </a:r>
          </a:p>
          <a:p>
            <a:r>
              <a:rPr lang="en-GB" sz="1200" dirty="0"/>
              <a:t>Hampshire County Council</a:t>
            </a:r>
          </a:p>
          <a:p>
            <a:r>
              <a:rPr lang="en-GB" sz="1200" dirty="0"/>
              <a:t>Sussex Wildlife Trust </a:t>
            </a:r>
          </a:p>
          <a:p>
            <a:r>
              <a:rPr lang="en-GB" sz="1200" dirty="0"/>
              <a:t>West Sussex County Council</a:t>
            </a:r>
          </a:p>
        </p:txBody>
      </p:sp>
    </p:spTree>
    <p:extLst>
      <p:ext uri="{BB962C8B-B14F-4D97-AF65-F5344CB8AC3E}">
        <p14:creationId xmlns:p14="http://schemas.microsoft.com/office/powerpoint/2010/main" val="195382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What’s hot, what’s not?</a:t>
            </a:r>
          </a:p>
        </p:txBody>
      </p:sp>
      <p:pic>
        <p:nvPicPr>
          <p:cNvPr id="16" name="Picture 15"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8" name="Rectangle 5"/>
          <p:cNvSpPr txBox="1">
            <a:spLocks noChangeArrowheads="1"/>
          </p:cNvSpPr>
          <p:nvPr/>
        </p:nvSpPr>
        <p:spPr bwMode="auto">
          <a:xfrm>
            <a:off x="342574" y="1256869"/>
            <a:ext cx="6058226" cy="464648"/>
          </a:xfrm>
          <a:prstGeom prst="rect">
            <a:avLst/>
          </a:prstGeom>
          <a:noFill/>
          <a:ln w="9525">
            <a:noFill/>
            <a:miter lim="800000"/>
            <a:headEnd/>
            <a:tailEnd/>
          </a:ln>
        </p:spPr>
        <p:txBody>
          <a:bodyPr/>
          <a:lstStyle/>
          <a:p>
            <a:pPr>
              <a:lnSpc>
                <a:spcPct val="80000"/>
              </a:lnSpc>
              <a:spcBef>
                <a:spcPct val="20000"/>
              </a:spcBef>
              <a:buFont typeface="Arial" charset="0"/>
              <a:buNone/>
              <a:defRPr/>
            </a:pPr>
            <a:r>
              <a:rPr lang="en-GB" sz="2400" dirty="0">
                <a:solidFill>
                  <a:srgbClr val="75822C"/>
                </a:solidFill>
                <a:latin typeface="+mj-lt"/>
              </a:rPr>
              <a:t>Update of themes from in person meeting</a:t>
            </a:r>
          </a:p>
        </p:txBody>
      </p:sp>
      <p:sp>
        <p:nvSpPr>
          <p:cNvPr id="3" name="Rectangle 9">
            <a:extLst>
              <a:ext uri="{FF2B5EF4-FFF2-40B4-BE49-F238E27FC236}">
                <a16:creationId xmlns:a16="http://schemas.microsoft.com/office/drawing/2014/main" id="{FCB9CDA2-B9DC-AFD3-B26D-2B6D271E54D5}"/>
              </a:ext>
            </a:extLst>
          </p:cNvPr>
          <p:cNvSpPr>
            <a:spLocks noChangeArrowheads="1"/>
          </p:cNvSpPr>
          <p:nvPr/>
        </p:nvSpPr>
        <p:spPr bwMode="auto">
          <a:xfrm>
            <a:off x="457199" y="1925338"/>
            <a:ext cx="806767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r>
              <a:rPr lang="en-GB" sz="2000" b="1" dirty="0"/>
              <a:t>Hot: </a:t>
            </a:r>
          </a:p>
          <a:p>
            <a:endParaRPr lang="en-GB" sz="2000" dirty="0"/>
          </a:p>
          <a:p>
            <a:pPr marL="285750" indent="-285750">
              <a:buFontTx/>
              <a:buChar char="-"/>
            </a:pPr>
            <a:r>
              <a:rPr lang="en-GB" sz="2000" dirty="0"/>
              <a:t>Delivery taking place with diverse and new audiences: Home ed groups, Alternative Provisions, Forest Schools. Toddler groups, young carers </a:t>
            </a:r>
          </a:p>
          <a:p>
            <a:pPr marL="285750" indent="-285750">
              <a:buFontTx/>
              <a:buChar char="-"/>
            </a:pPr>
            <a:r>
              <a:rPr lang="en-GB" sz="2000" dirty="0"/>
              <a:t>Work experience including Sussex Heritage Days</a:t>
            </a:r>
          </a:p>
          <a:p>
            <a:pPr marL="285750" indent="-285750">
              <a:buFontTx/>
              <a:buChar char="-"/>
            </a:pPr>
            <a:r>
              <a:rPr lang="en-GB" sz="2000" dirty="0"/>
              <a:t>Visits have been increasing across providers</a:t>
            </a:r>
          </a:p>
          <a:p>
            <a:pPr marL="285750" indent="-285750">
              <a:buFontTx/>
              <a:buChar char="-"/>
            </a:pPr>
            <a:r>
              <a:rPr lang="en-GB" sz="2000" dirty="0"/>
              <a:t>Wellbeing groups, especially with secondary schools, have been popular</a:t>
            </a:r>
          </a:p>
          <a:p>
            <a:pPr marL="285750" indent="-285750">
              <a:buFontTx/>
              <a:buChar char="-"/>
            </a:pPr>
            <a:r>
              <a:rPr lang="en-GB" sz="2000" dirty="0"/>
              <a:t>Government policy with aims to promote outdoor learning has been great to see</a:t>
            </a:r>
          </a:p>
          <a:p>
            <a:pPr marL="285750" indent="-285750">
              <a:buFontTx/>
              <a:buChar char="-"/>
            </a:pPr>
            <a:r>
              <a:rPr lang="en-GB" sz="2000" dirty="0"/>
              <a:t>Collaboration between providers! </a:t>
            </a:r>
          </a:p>
        </p:txBody>
      </p:sp>
    </p:spTree>
    <p:extLst>
      <p:ext uri="{BB962C8B-B14F-4D97-AF65-F5344CB8AC3E}">
        <p14:creationId xmlns:p14="http://schemas.microsoft.com/office/powerpoint/2010/main" val="336922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552A4-CA5F-5757-82B3-CFB4902A8F7B}"/>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533BCB1B-05F6-C477-BEDD-B25BF0E35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6EFA849A-6605-BB9A-49E9-58092A5A2C5B}"/>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1D4E5C00-FEDC-DD7B-6CA9-D09A35068035}"/>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What’s hot, what’s not?</a:t>
            </a:r>
          </a:p>
        </p:txBody>
      </p:sp>
      <p:pic>
        <p:nvPicPr>
          <p:cNvPr id="16" name="Picture 15" descr="SD_FINAL LOGO.jpg">
            <a:extLst>
              <a:ext uri="{FF2B5EF4-FFF2-40B4-BE49-F238E27FC236}">
                <a16:creationId xmlns:a16="http://schemas.microsoft.com/office/drawing/2014/main" id="{B21C7F50-E7C5-4824-CE94-D9F0EC9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8" name="Rectangle 5">
            <a:extLst>
              <a:ext uri="{FF2B5EF4-FFF2-40B4-BE49-F238E27FC236}">
                <a16:creationId xmlns:a16="http://schemas.microsoft.com/office/drawing/2014/main" id="{663C3E8B-545D-BF9F-198E-0A98C89FF353}"/>
              </a:ext>
            </a:extLst>
          </p:cNvPr>
          <p:cNvSpPr txBox="1">
            <a:spLocks noChangeArrowheads="1"/>
          </p:cNvSpPr>
          <p:nvPr/>
        </p:nvSpPr>
        <p:spPr bwMode="auto">
          <a:xfrm>
            <a:off x="342574" y="1256869"/>
            <a:ext cx="6058226" cy="464648"/>
          </a:xfrm>
          <a:prstGeom prst="rect">
            <a:avLst/>
          </a:prstGeom>
          <a:noFill/>
          <a:ln w="9525">
            <a:noFill/>
            <a:miter lim="800000"/>
            <a:headEnd/>
            <a:tailEnd/>
          </a:ln>
        </p:spPr>
        <p:txBody>
          <a:bodyPr/>
          <a:lstStyle/>
          <a:p>
            <a:pPr>
              <a:lnSpc>
                <a:spcPct val="80000"/>
              </a:lnSpc>
              <a:spcBef>
                <a:spcPct val="20000"/>
              </a:spcBef>
              <a:buFont typeface="Arial" charset="0"/>
              <a:buNone/>
              <a:defRPr/>
            </a:pPr>
            <a:r>
              <a:rPr lang="en-GB" sz="2400" dirty="0">
                <a:solidFill>
                  <a:srgbClr val="75822C"/>
                </a:solidFill>
                <a:latin typeface="+mj-lt"/>
              </a:rPr>
              <a:t>Update of themes from in person meeting</a:t>
            </a:r>
          </a:p>
        </p:txBody>
      </p:sp>
      <p:sp>
        <p:nvSpPr>
          <p:cNvPr id="3" name="Rectangle 9">
            <a:extLst>
              <a:ext uri="{FF2B5EF4-FFF2-40B4-BE49-F238E27FC236}">
                <a16:creationId xmlns:a16="http://schemas.microsoft.com/office/drawing/2014/main" id="{C72AF343-CE5A-3888-EC08-0CEEDB24C755}"/>
              </a:ext>
            </a:extLst>
          </p:cNvPr>
          <p:cNvSpPr>
            <a:spLocks noChangeArrowheads="1"/>
          </p:cNvSpPr>
          <p:nvPr/>
        </p:nvSpPr>
        <p:spPr bwMode="auto">
          <a:xfrm>
            <a:off x="457199" y="1925338"/>
            <a:ext cx="80676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r>
              <a:rPr lang="en-GB" sz="2000" b="1" dirty="0"/>
              <a:t>Not: </a:t>
            </a:r>
          </a:p>
          <a:p>
            <a:endParaRPr lang="en-GB" sz="2000" b="1" dirty="0"/>
          </a:p>
          <a:p>
            <a:pPr marL="285750" indent="-285750">
              <a:buFontTx/>
              <a:buChar char="-"/>
            </a:pPr>
            <a:r>
              <a:rPr lang="en-GB" sz="2000" dirty="0"/>
              <a:t>Funding</a:t>
            </a:r>
          </a:p>
          <a:p>
            <a:pPr marL="285750" indent="-285750">
              <a:buFontTx/>
              <a:buChar char="-"/>
            </a:pPr>
            <a:r>
              <a:rPr lang="en-GB" sz="2000" dirty="0"/>
              <a:t>Transport costs </a:t>
            </a:r>
          </a:p>
          <a:p>
            <a:pPr marL="285750" indent="-285750">
              <a:buFontTx/>
              <a:buChar char="-"/>
            </a:pPr>
            <a:r>
              <a:rPr lang="en-GB" sz="2000" dirty="0"/>
              <a:t>Staffing </a:t>
            </a:r>
          </a:p>
          <a:p>
            <a:pPr marL="285750" indent="-285750">
              <a:buFontTx/>
              <a:buChar char="-"/>
            </a:pPr>
            <a:r>
              <a:rPr lang="en-GB" sz="2000" dirty="0"/>
              <a:t>Accessibility issues. It has been tricky to create a space that is accessibly without damaging heritage or biodiversity </a:t>
            </a:r>
          </a:p>
          <a:p>
            <a:pPr marL="285750" indent="-285750">
              <a:buFontTx/>
              <a:buChar char="-"/>
            </a:pPr>
            <a:r>
              <a:rPr lang="en-GB" sz="2000" dirty="0"/>
              <a:t>Establishing contacts within schools</a:t>
            </a:r>
          </a:p>
        </p:txBody>
      </p:sp>
    </p:spTree>
    <p:extLst>
      <p:ext uri="{BB962C8B-B14F-4D97-AF65-F5344CB8AC3E}">
        <p14:creationId xmlns:p14="http://schemas.microsoft.com/office/powerpoint/2010/main" val="194424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44D1-4779-5023-4022-35FFAE959AEC}"/>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29DD9627-3F6E-B543-E550-48D5CFD05D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ED7D265D-9EC1-5C2C-C89B-7202512D91A3}"/>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415C08F5-1265-DD09-1B52-4655BFDA4005}"/>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What’s hot, what’s not?</a:t>
            </a:r>
          </a:p>
        </p:txBody>
      </p:sp>
      <p:pic>
        <p:nvPicPr>
          <p:cNvPr id="16" name="Picture 15" descr="SD_FINAL LOGO.jpg">
            <a:extLst>
              <a:ext uri="{FF2B5EF4-FFF2-40B4-BE49-F238E27FC236}">
                <a16:creationId xmlns:a16="http://schemas.microsoft.com/office/drawing/2014/main" id="{9608F9BF-D09F-0624-0A24-F6D6AA584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8" name="Rectangle 5">
            <a:extLst>
              <a:ext uri="{FF2B5EF4-FFF2-40B4-BE49-F238E27FC236}">
                <a16:creationId xmlns:a16="http://schemas.microsoft.com/office/drawing/2014/main" id="{CB9C2153-4A97-2987-DAB5-2FF654E99C9D}"/>
              </a:ext>
            </a:extLst>
          </p:cNvPr>
          <p:cNvSpPr txBox="1">
            <a:spLocks noChangeArrowheads="1"/>
          </p:cNvSpPr>
          <p:nvPr/>
        </p:nvSpPr>
        <p:spPr bwMode="auto">
          <a:xfrm>
            <a:off x="222500" y="1060484"/>
            <a:ext cx="6058226" cy="464648"/>
          </a:xfrm>
          <a:prstGeom prst="rect">
            <a:avLst/>
          </a:prstGeom>
          <a:noFill/>
          <a:ln w="9525">
            <a:noFill/>
            <a:miter lim="800000"/>
            <a:headEnd/>
            <a:tailEnd/>
          </a:ln>
        </p:spPr>
        <p:txBody>
          <a:bodyPr/>
          <a:lstStyle/>
          <a:p>
            <a:pPr>
              <a:lnSpc>
                <a:spcPct val="80000"/>
              </a:lnSpc>
              <a:spcBef>
                <a:spcPct val="20000"/>
              </a:spcBef>
              <a:buFont typeface="Arial" charset="0"/>
              <a:buNone/>
              <a:defRPr/>
            </a:pPr>
            <a:r>
              <a:rPr lang="en-GB" sz="2400" dirty="0">
                <a:solidFill>
                  <a:srgbClr val="75822C"/>
                </a:solidFill>
                <a:latin typeface="+mj-lt"/>
              </a:rPr>
              <a:t>Update of themes from in person meeting</a:t>
            </a:r>
          </a:p>
        </p:txBody>
      </p:sp>
      <p:sp>
        <p:nvSpPr>
          <p:cNvPr id="3" name="Rectangle 9">
            <a:extLst>
              <a:ext uri="{FF2B5EF4-FFF2-40B4-BE49-F238E27FC236}">
                <a16:creationId xmlns:a16="http://schemas.microsoft.com/office/drawing/2014/main" id="{62CF5741-18DE-2551-78B1-894EC391C18F}"/>
              </a:ext>
            </a:extLst>
          </p:cNvPr>
          <p:cNvSpPr>
            <a:spLocks noChangeArrowheads="1"/>
          </p:cNvSpPr>
          <p:nvPr/>
        </p:nvSpPr>
        <p:spPr bwMode="auto">
          <a:xfrm>
            <a:off x="457199" y="1556459"/>
            <a:ext cx="806767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r>
              <a:rPr lang="en-GB" b="1" dirty="0">
                <a:latin typeface="+mj-lt"/>
                <a:cs typeface="Arial" panose="020B0604020202020204" pitchFamily="34" charset="0"/>
              </a:rPr>
              <a:t>Questions for others in the network: </a:t>
            </a:r>
          </a:p>
          <a:p>
            <a:endParaRPr lang="en-GB" b="1" dirty="0">
              <a:latin typeface="+mj-lt"/>
              <a:cs typeface="Arial" panose="020B0604020202020204" pitchFamily="34" charset="0"/>
            </a:endParaRPr>
          </a:p>
          <a:p>
            <a:pPr fontAlgn="base"/>
            <a:r>
              <a:rPr lang="en-GB" dirty="0">
                <a:latin typeface="+mj-lt"/>
                <a:cs typeface="Arial" panose="020B0604020202020204" pitchFamily="34" charset="0"/>
              </a:rPr>
              <a:t>- </a:t>
            </a:r>
            <a:r>
              <a:rPr lang="en-GB">
                <a:latin typeface="+mj-lt"/>
                <a:cs typeface="Arial" panose="020B0604020202020204" pitchFamily="34" charset="0"/>
              </a:rPr>
              <a:t>How do </a:t>
            </a:r>
            <a:r>
              <a:rPr lang="en-GB" dirty="0">
                <a:latin typeface="+mj-lt"/>
                <a:cs typeface="Arial" panose="020B0604020202020204" pitchFamily="34" charset="0"/>
              </a:rPr>
              <a:t>others successfully network and engage with schools and contacts?  </a:t>
            </a:r>
            <a:r>
              <a:rPr lang="en-GB" i="1" dirty="0">
                <a:latin typeface="+mj-lt"/>
                <a:cs typeface="Arial" panose="020B0604020202020204" pitchFamily="34" charset="0"/>
              </a:rPr>
              <a:t>(Weald to Waves Lewes)</a:t>
            </a:r>
            <a:r>
              <a:rPr lang="en-GB" dirty="0">
                <a:latin typeface="+mj-lt"/>
                <a:cs typeface="Arial" panose="020B0604020202020204" pitchFamily="34" charset="0"/>
              </a:rPr>
              <a:t> </a:t>
            </a:r>
          </a:p>
          <a:p>
            <a:pPr fontAlgn="base"/>
            <a:r>
              <a:rPr lang="en-GB" dirty="0">
                <a:latin typeface="+mj-lt"/>
                <a:cs typeface="Arial" panose="020B0604020202020204" pitchFamily="34" charset="0"/>
              </a:rPr>
              <a:t>- Has anyone had experience reaching out to Care Homes? </a:t>
            </a:r>
            <a:r>
              <a:rPr lang="en-GB" i="1" dirty="0">
                <a:latin typeface="+mj-lt"/>
                <a:cs typeface="Arial" panose="020B0604020202020204" pitchFamily="34" charset="0"/>
              </a:rPr>
              <a:t>(Gilbert White House)</a:t>
            </a:r>
            <a:r>
              <a:rPr lang="en-GB" dirty="0">
                <a:latin typeface="+mj-lt"/>
                <a:cs typeface="Arial" panose="020B0604020202020204" pitchFamily="34" charset="0"/>
              </a:rPr>
              <a:t> </a:t>
            </a:r>
          </a:p>
          <a:p>
            <a:pPr fontAlgn="base"/>
            <a:r>
              <a:rPr lang="en-GB" dirty="0">
                <a:latin typeface="+mj-lt"/>
                <a:cs typeface="Arial" panose="020B0604020202020204" pitchFamily="34" charset="0"/>
              </a:rPr>
              <a:t>- How does the </a:t>
            </a:r>
            <a:r>
              <a:rPr lang="en-GB" dirty="0" err="1">
                <a:latin typeface="+mj-lt"/>
                <a:cs typeface="Arial" panose="020B0604020202020204" pitchFamily="34" charset="0"/>
              </a:rPr>
              <a:t>LOtC</a:t>
            </a:r>
            <a:r>
              <a:rPr lang="en-GB" dirty="0">
                <a:latin typeface="+mj-lt"/>
                <a:cs typeface="Arial" panose="020B0604020202020204" pitchFamily="34" charset="0"/>
              </a:rPr>
              <a:t> Award improve bookings and status?  And who has achieved the award already?  </a:t>
            </a:r>
            <a:r>
              <a:rPr lang="en-GB" i="1" dirty="0">
                <a:latin typeface="+mj-lt"/>
                <a:cs typeface="Arial" panose="020B0604020202020204" pitchFamily="34" charset="0"/>
              </a:rPr>
              <a:t>(various)</a:t>
            </a:r>
            <a:r>
              <a:rPr lang="en-GB" dirty="0">
                <a:latin typeface="+mj-lt"/>
                <a:cs typeface="Arial" panose="020B0604020202020204" pitchFamily="34" charset="0"/>
              </a:rPr>
              <a:t> </a:t>
            </a:r>
          </a:p>
          <a:p>
            <a:pPr fontAlgn="base"/>
            <a:r>
              <a:rPr lang="en-GB" dirty="0">
                <a:latin typeface="+mj-lt"/>
                <a:cs typeface="Arial" panose="020B0604020202020204" pitchFamily="34" charset="0"/>
              </a:rPr>
              <a:t>- How to mitigate impact of weather for outdoor learning? (</a:t>
            </a:r>
            <a:r>
              <a:rPr lang="en-GB" i="1" dirty="0">
                <a:latin typeface="+mj-lt"/>
                <a:cs typeface="Arial" panose="020B0604020202020204" pitchFamily="34" charset="0"/>
              </a:rPr>
              <a:t>Chichester Forest School)</a:t>
            </a:r>
            <a:r>
              <a:rPr lang="en-GB" dirty="0">
                <a:latin typeface="+mj-lt"/>
                <a:cs typeface="Arial" panose="020B0604020202020204" pitchFamily="34" charset="0"/>
              </a:rPr>
              <a:t> </a:t>
            </a:r>
          </a:p>
          <a:p>
            <a:pPr fontAlgn="base"/>
            <a:r>
              <a:rPr lang="en-GB" dirty="0">
                <a:latin typeface="+mj-lt"/>
                <a:cs typeface="Arial" panose="020B0604020202020204" pitchFamily="34" charset="0"/>
              </a:rPr>
              <a:t>- How to work out the optimum group size for activities? </a:t>
            </a:r>
            <a:r>
              <a:rPr lang="en-GB" i="1" dirty="0">
                <a:latin typeface="+mj-lt"/>
                <a:cs typeface="Arial" panose="020B0604020202020204" pitchFamily="34" charset="0"/>
              </a:rPr>
              <a:t>(Goodwood Art Foundation)</a:t>
            </a:r>
            <a:r>
              <a:rPr lang="en-GB" dirty="0">
                <a:latin typeface="+mj-lt"/>
                <a:cs typeface="Arial" panose="020B0604020202020204" pitchFamily="34" charset="0"/>
              </a:rPr>
              <a:t> </a:t>
            </a:r>
          </a:p>
          <a:p>
            <a:pPr fontAlgn="base"/>
            <a:r>
              <a:rPr lang="en-GB" dirty="0">
                <a:latin typeface="+mj-lt"/>
                <a:cs typeface="Arial" panose="020B0604020202020204" pitchFamily="34" charset="0"/>
              </a:rPr>
              <a:t>- How to promote the importance of repeat engagement? </a:t>
            </a:r>
            <a:r>
              <a:rPr lang="en-GB" i="1" dirty="0">
                <a:latin typeface="+mj-lt"/>
                <a:cs typeface="Arial" panose="020B0604020202020204" pitchFamily="34" charset="0"/>
              </a:rPr>
              <a:t>(Sussex Wildlife Trust)</a:t>
            </a:r>
            <a:r>
              <a:rPr lang="en-GB" dirty="0">
                <a:latin typeface="+mj-lt"/>
                <a:cs typeface="Arial" panose="020B0604020202020204" pitchFamily="34" charset="0"/>
              </a:rPr>
              <a:t> </a:t>
            </a:r>
          </a:p>
          <a:p>
            <a:pPr fontAlgn="base"/>
            <a:r>
              <a:rPr lang="en-GB" dirty="0">
                <a:latin typeface="+mj-lt"/>
                <a:cs typeface="Arial" panose="020B0604020202020204" pitchFamily="34" charset="0"/>
              </a:rPr>
              <a:t>- Which Providers can attend or signpost the Careers &amp; Networking Fair on 19</a:t>
            </a:r>
            <a:r>
              <a:rPr lang="en-GB" baseline="30000" dirty="0">
                <a:latin typeface="+mj-lt"/>
                <a:cs typeface="Arial" panose="020B0604020202020204" pitchFamily="34" charset="0"/>
              </a:rPr>
              <a:t>th</a:t>
            </a:r>
            <a:r>
              <a:rPr lang="en-GB" dirty="0">
                <a:latin typeface="+mj-lt"/>
                <a:cs typeface="Arial" panose="020B0604020202020204" pitchFamily="34" charset="0"/>
              </a:rPr>
              <a:t> Feb 2026? (</a:t>
            </a:r>
            <a:r>
              <a:rPr lang="en-GB" i="1" dirty="0">
                <a:latin typeface="+mj-lt"/>
                <a:cs typeface="Arial" panose="020B0604020202020204" pitchFamily="34" charset="0"/>
              </a:rPr>
              <a:t>Gwen, Butser Ancient Farm</a:t>
            </a:r>
            <a:r>
              <a:rPr lang="en-GB" dirty="0">
                <a:latin typeface="+mj-lt"/>
                <a:cs typeface="Arial" panose="020B0604020202020204" pitchFamily="34" charset="0"/>
              </a:rPr>
              <a:t>)</a:t>
            </a:r>
          </a:p>
        </p:txBody>
      </p:sp>
    </p:spTree>
    <p:extLst>
      <p:ext uri="{BB962C8B-B14F-4D97-AF65-F5344CB8AC3E}">
        <p14:creationId xmlns:p14="http://schemas.microsoft.com/office/powerpoint/2010/main" val="1168737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E35F1-651E-21B6-1C43-1FE54A97C785}"/>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5234BD8D-1126-012C-5A4C-1ADA9B6B4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28FC48C9-517A-D9C4-5E7A-2EA6BBE44D91}"/>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C588317D-CA98-D1B7-7C3C-5C9B147CF9BB}"/>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What’s hot, what’s not?</a:t>
            </a:r>
          </a:p>
        </p:txBody>
      </p:sp>
      <p:pic>
        <p:nvPicPr>
          <p:cNvPr id="16" name="Picture 15" descr="SD_FINAL LOGO.jpg">
            <a:extLst>
              <a:ext uri="{FF2B5EF4-FFF2-40B4-BE49-F238E27FC236}">
                <a16:creationId xmlns:a16="http://schemas.microsoft.com/office/drawing/2014/main" id="{AC46CC1C-77E0-C76A-D261-DCD4984078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8" name="Rectangle 5">
            <a:extLst>
              <a:ext uri="{FF2B5EF4-FFF2-40B4-BE49-F238E27FC236}">
                <a16:creationId xmlns:a16="http://schemas.microsoft.com/office/drawing/2014/main" id="{28DF156B-760C-D3B8-B27D-C8473DB82C22}"/>
              </a:ext>
            </a:extLst>
          </p:cNvPr>
          <p:cNvSpPr txBox="1">
            <a:spLocks noChangeArrowheads="1"/>
          </p:cNvSpPr>
          <p:nvPr/>
        </p:nvSpPr>
        <p:spPr bwMode="auto">
          <a:xfrm>
            <a:off x="457199" y="1328553"/>
            <a:ext cx="5668298" cy="464648"/>
          </a:xfrm>
          <a:prstGeom prst="rect">
            <a:avLst/>
          </a:prstGeom>
          <a:noFill/>
          <a:ln w="9525">
            <a:noFill/>
            <a:miter lim="800000"/>
            <a:headEnd/>
            <a:tailEnd/>
          </a:ln>
        </p:spPr>
        <p:txBody>
          <a:bodyPr/>
          <a:lstStyle/>
          <a:p>
            <a:pPr>
              <a:lnSpc>
                <a:spcPct val="80000"/>
              </a:lnSpc>
              <a:spcBef>
                <a:spcPct val="20000"/>
              </a:spcBef>
              <a:buFont typeface="Arial" charset="0"/>
              <a:buNone/>
              <a:defRPr/>
            </a:pPr>
            <a:r>
              <a:rPr lang="en-GB" sz="2400" dirty="0">
                <a:solidFill>
                  <a:srgbClr val="75822C"/>
                </a:solidFill>
                <a:latin typeface="+mj-lt"/>
              </a:rPr>
              <a:t>Important messages from in person meeting </a:t>
            </a:r>
          </a:p>
        </p:txBody>
      </p:sp>
      <p:sp>
        <p:nvSpPr>
          <p:cNvPr id="5" name="TextBox 4">
            <a:extLst>
              <a:ext uri="{FF2B5EF4-FFF2-40B4-BE49-F238E27FC236}">
                <a16:creationId xmlns:a16="http://schemas.microsoft.com/office/drawing/2014/main" id="{769A012F-7F4D-1790-D972-C3AFCC9B150A}"/>
              </a:ext>
            </a:extLst>
          </p:cNvPr>
          <p:cNvSpPr txBox="1"/>
          <p:nvPr/>
        </p:nvSpPr>
        <p:spPr>
          <a:xfrm>
            <a:off x="342574" y="1826717"/>
            <a:ext cx="6009065" cy="1969770"/>
          </a:xfrm>
          <a:prstGeom prst="rect">
            <a:avLst/>
          </a:prstGeom>
          <a:noFill/>
        </p:spPr>
        <p:txBody>
          <a:bodyPr wrap="square" rtlCol="0">
            <a:spAutoFit/>
          </a:bodyPr>
          <a:lstStyle/>
          <a:p>
            <a:r>
              <a:rPr lang="en-GB" b="1" dirty="0"/>
              <a:t>Funding opportunities </a:t>
            </a:r>
          </a:p>
          <a:p>
            <a:pPr marL="285750" indent="-285750" fontAlgn="base">
              <a:buFont typeface="Arial" panose="020B0604020202020204" pitchFamily="34" charset="0"/>
              <a:buChar char="•"/>
            </a:pPr>
            <a:r>
              <a:rPr lang="en-GB" dirty="0">
                <a:hlinkClick r:id="rId5"/>
              </a:rPr>
              <a:t>Government PE and Sport Premium Fund </a:t>
            </a:r>
            <a:endParaRPr lang="en-GB" dirty="0"/>
          </a:p>
          <a:p>
            <a:pPr marL="285750" indent="-285750" fontAlgn="base">
              <a:buFont typeface="Arial" panose="020B0604020202020204" pitchFamily="34" charset="0"/>
              <a:buChar char="•"/>
            </a:pPr>
            <a:r>
              <a:rPr lang="en-GB" dirty="0">
                <a:hlinkClick r:id="rId6"/>
              </a:rPr>
              <a:t>Sport England Movement Fund </a:t>
            </a:r>
            <a:endParaRPr lang="en-GB" dirty="0"/>
          </a:p>
          <a:p>
            <a:pPr fontAlgn="base"/>
            <a:r>
              <a:rPr lang="en-GB" i="1" dirty="0"/>
              <a:t>(Active Sussex and </a:t>
            </a:r>
            <a:r>
              <a:rPr lang="en-GB" i="1" dirty="0" err="1"/>
              <a:t>Naturebytes</a:t>
            </a:r>
            <a:r>
              <a:rPr lang="en-GB" i="1" dirty="0"/>
              <a:t>)</a:t>
            </a:r>
            <a:r>
              <a:rPr lang="en-GB" dirty="0"/>
              <a:t> </a:t>
            </a:r>
          </a:p>
          <a:p>
            <a:pPr fontAlgn="base"/>
            <a:r>
              <a:rPr lang="en-GB" dirty="0"/>
              <a:t> </a:t>
            </a:r>
          </a:p>
          <a:p>
            <a:endParaRPr lang="en-GB" sz="1600" dirty="0"/>
          </a:p>
          <a:p>
            <a:endParaRPr lang="en-GB" sz="1600" dirty="0"/>
          </a:p>
        </p:txBody>
      </p:sp>
    </p:spTree>
    <p:extLst>
      <p:ext uri="{BB962C8B-B14F-4D97-AF65-F5344CB8AC3E}">
        <p14:creationId xmlns:p14="http://schemas.microsoft.com/office/powerpoint/2010/main" val="294093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3DABA-3446-A157-6017-F1562A0DD49F}"/>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E8D91A71-62AA-4574-F033-8983DCEE92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B8EF9F07-9181-ABB0-370F-1B3CD9C763A1}"/>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63E6F33F-8E9C-3F98-6485-7F4CCCF5E103}"/>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What’s hot, what’s not?</a:t>
            </a:r>
          </a:p>
        </p:txBody>
      </p:sp>
      <p:pic>
        <p:nvPicPr>
          <p:cNvPr id="16" name="Picture 15" descr="SD_FINAL LOGO.jpg">
            <a:extLst>
              <a:ext uri="{FF2B5EF4-FFF2-40B4-BE49-F238E27FC236}">
                <a16:creationId xmlns:a16="http://schemas.microsoft.com/office/drawing/2014/main" id="{D0F79FA0-C916-DDE1-3768-572F30C36E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8" name="Rectangle 5">
            <a:extLst>
              <a:ext uri="{FF2B5EF4-FFF2-40B4-BE49-F238E27FC236}">
                <a16:creationId xmlns:a16="http://schemas.microsoft.com/office/drawing/2014/main" id="{DC70350D-0A9B-C89D-A858-81C36F7B6479}"/>
              </a:ext>
            </a:extLst>
          </p:cNvPr>
          <p:cNvSpPr txBox="1">
            <a:spLocks noChangeArrowheads="1"/>
          </p:cNvSpPr>
          <p:nvPr/>
        </p:nvSpPr>
        <p:spPr bwMode="auto">
          <a:xfrm>
            <a:off x="457199" y="1328553"/>
            <a:ext cx="5668298" cy="464648"/>
          </a:xfrm>
          <a:prstGeom prst="rect">
            <a:avLst/>
          </a:prstGeom>
          <a:noFill/>
          <a:ln w="9525">
            <a:noFill/>
            <a:miter lim="800000"/>
            <a:headEnd/>
            <a:tailEnd/>
          </a:ln>
        </p:spPr>
        <p:txBody>
          <a:bodyPr/>
          <a:lstStyle/>
          <a:p>
            <a:pPr>
              <a:lnSpc>
                <a:spcPct val="80000"/>
              </a:lnSpc>
              <a:spcBef>
                <a:spcPct val="20000"/>
              </a:spcBef>
              <a:buFont typeface="Arial" charset="0"/>
              <a:buNone/>
              <a:defRPr/>
            </a:pPr>
            <a:r>
              <a:rPr lang="en-GB" sz="2400" dirty="0">
                <a:solidFill>
                  <a:srgbClr val="75822C"/>
                </a:solidFill>
                <a:latin typeface="+mj-lt"/>
              </a:rPr>
              <a:t>Update of themes from online meeting</a:t>
            </a:r>
          </a:p>
        </p:txBody>
      </p:sp>
      <p:sp>
        <p:nvSpPr>
          <p:cNvPr id="5" name="TextBox 4">
            <a:extLst>
              <a:ext uri="{FF2B5EF4-FFF2-40B4-BE49-F238E27FC236}">
                <a16:creationId xmlns:a16="http://schemas.microsoft.com/office/drawing/2014/main" id="{6B7993CB-C96E-CBA7-A122-E56E908C131F}"/>
              </a:ext>
            </a:extLst>
          </p:cNvPr>
          <p:cNvSpPr txBox="1"/>
          <p:nvPr/>
        </p:nvSpPr>
        <p:spPr>
          <a:xfrm>
            <a:off x="342574" y="1826717"/>
            <a:ext cx="6009065" cy="4524315"/>
          </a:xfrm>
          <a:prstGeom prst="rect">
            <a:avLst/>
          </a:prstGeom>
          <a:noFill/>
        </p:spPr>
        <p:txBody>
          <a:bodyPr wrap="square" rtlCol="0">
            <a:spAutoFit/>
          </a:bodyPr>
          <a:lstStyle/>
          <a:p>
            <a:r>
              <a:rPr lang="en-GB" b="1" dirty="0"/>
              <a:t>Hot</a:t>
            </a:r>
            <a:r>
              <a:rPr lang="en-GB" dirty="0"/>
              <a:t>: </a:t>
            </a:r>
          </a:p>
          <a:p>
            <a:pPr marL="285750" indent="-285750">
              <a:buFontTx/>
              <a:buChar char="-"/>
            </a:pPr>
            <a:r>
              <a:rPr lang="en-GB" dirty="0"/>
              <a:t>Buoyant visitor numbers were reported across providers</a:t>
            </a:r>
          </a:p>
          <a:p>
            <a:pPr marL="285750" indent="-285750">
              <a:buFontTx/>
              <a:buChar char="-"/>
            </a:pPr>
            <a:r>
              <a:rPr lang="en-GB" dirty="0"/>
              <a:t>Great response when the offer is linked to areas of school curriculum especially the ones schools find harder to fulfil</a:t>
            </a:r>
          </a:p>
          <a:p>
            <a:pPr marL="285750" indent="-285750">
              <a:buFontTx/>
              <a:buChar char="-"/>
            </a:pPr>
            <a:r>
              <a:rPr lang="en-GB" dirty="0"/>
              <a:t>Linking to businesses is a good way to secure funding </a:t>
            </a:r>
          </a:p>
          <a:p>
            <a:endParaRPr lang="en-GB" dirty="0"/>
          </a:p>
          <a:p>
            <a:r>
              <a:rPr lang="en-GB" b="1" dirty="0"/>
              <a:t>Not</a:t>
            </a:r>
          </a:p>
          <a:p>
            <a:pPr marL="285750" indent="-285750">
              <a:buFontTx/>
              <a:buChar char="-"/>
            </a:pPr>
            <a:r>
              <a:rPr lang="en-GB" dirty="0"/>
              <a:t>Funding remains tricky to find. </a:t>
            </a:r>
          </a:p>
          <a:p>
            <a:endParaRPr lang="en-GB" dirty="0"/>
          </a:p>
          <a:p>
            <a:r>
              <a:rPr lang="en-GB" b="1" dirty="0"/>
              <a:t>Questions</a:t>
            </a:r>
            <a:r>
              <a:rPr lang="en-GB" dirty="0"/>
              <a:t>: </a:t>
            </a:r>
          </a:p>
          <a:p>
            <a:pPr marL="285750" indent="-285750">
              <a:buFontTx/>
              <a:buChar char="-"/>
            </a:pPr>
            <a:r>
              <a:rPr lang="en-GB" dirty="0"/>
              <a:t>Raised by Lisa from Ashdown Forest: Does anyone have the Learning outside the classroom quality mark? Would anyone be happy to talk to me about the process and whether it has been useful? </a:t>
            </a:r>
            <a:br>
              <a:rPr lang="en-GB" dirty="0"/>
            </a:br>
            <a:endParaRPr lang="en-GB" dirty="0"/>
          </a:p>
          <a:p>
            <a:endParaRPr lang="en-GB" dirty="0"/>
          </a:p>
        </p:txBody>
      </p:sp>
    </p:spTree>
    <p:extLst>
      <p:ext uri="{BB962C8B-B14F-4D97-AF65-F5344CB8AC3E}">
        <p14:creationId xmlns:p14="http://schemas.microsoft.com/office/powerpoint/2010/main" val="1315402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1E6B5-4BEA-E884-EDFB-5B317D3FA84A}"/>
            </a:ext>
          </a:extLst>
        </p:cNvPr>
        <p:cNvGrpSpPr/>
        <p:nvPr/>
      </p:nvGrpSpPr>
      <p:grpSpPr>
        <a:xfrm>
          <a:off x="0" y="0"/>
          <a:ext cx="0" cy="0"/>
          <a:chOff x="0" y="0"/>
          <a:chExt cx="0" cy="0"/>
        </a:xfrm>
      </p:grpSpPr>
      <p:pic>
        <p:nvPicPr>
          <p:cNvPr id="4" name="Picture 3" descr="SD_footer_2.jpg">
            <a:extLst>
              <a:ext uri="{FF2B5EF4-FFF2-40B4-BE49-F238E27FC236}">
                <a16:creationId xmlns:a16="http://schemas.microsoft.com/office/drawing/2014/main" id="{B6CFD9E8-A2FA-BD22-4EB9-B195292B9F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a:extLst>
              <a:ext uri="{FF2B5EF4-FFF2-40B4-BE49-F238E27FC236}">
                <a16:creationId xmlns:a16="http://schemas.microsoft.com/office/drawing/2014/main" id="{CC785BF8-3D6A-8AFF-188E-9D10AB2AF20A}"/>
              </a:ext>
            </a:extLst>
          </p:cNvPr>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a:extLst>
              <a:ext uri="{FF2B5EF4-FFF2-40B4-BE49-F238E27FC236}">
                <a16:creationId xmlns:a16="http://schemas.microsoft.com/office/drawing/2014/main" id="{85FD0111-FECB-727E-38CC-79C689618729}"/>
              </a:ext>
            </a:extLst>
          </p:cNvPr>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What’s hot, what’s not?</a:t>
            </a:r>
          </a:p>
        </p:txBody>
      </p:sp>
      <p:pic>
        <p:nvPicPr>
          <p:cNvPr id="16" name="Picture 15" descr="SD_FINAL LOGO.jpg">
            <a:extLst>
              <a:ext uri="{FF2B5EF4-FFF2-40B4-BE49-F238E27FC236}">
                <a16:creationId xmlns:a16="http://schemas.microsoft.com/office/drawing/2014/main" id="{9803FF83-4480-6B00-44AD-2D7429EC7D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8" name="Rectangle 5">
            <a:extLst>
              <a:ext uri="{FF2B5EF4-FFF2-40B4-BE49-F238E27FC236}">
                <a16:creationId xmlns:a16="http://schemas.microsoft.com/office/drawing/2014/main" id="{B8018B18-8388-D043-2FDD-0828D29F10E0}"/>
              </a:ext>
            </a:extLst>
          </p:cNvPr>
          <p:cNvSpPr txBox="1">
            <a:spLocks noChangeArrowheads="1"/>
          </p:cNvSpPr>
          <p:nvPr/>
        </p:nvSpPr>
        <p:spPr bwMode="auto">
          <a:xfrm>
            <a:off x="457199" y="1328553"/>
            <a:ext cx="5668298" cy="464648"/>
          </a:xfrm>
          <a:prstGeom prst="rect">
            <a:avLst/>
          </a:prstGeom>
          <a:noFill/>
          <a:ln w="9525">
            <a:noFill/>
            <a:miter lim="800000"/>
            <a:headEnd/>
            <a:tailEnd/>
          </a:ln>
        </p:spPr>
        <p:txBody>
          <a:bodyPr/>
          <a:lstStyle/>
          <a:p>
            <a:pPr>
              <a:lnSpc>
                <a:spcPct val="80000"/>
              </a:lnSpc>
              <a:spcBef>
                <a:spcPct val="20000"/>
              </a:spcBef>
              <a:buFont typeface="Arial" charset="0"/>
              <a:buNone/>
              <a:defRPr/>
            </a:pPr>
            <a:r>
              <a:rPr lang="en-GB" sz="2400" dirty="0">
                <a:solidFill>
                  <a:srgbClr val="75822C"/>
                </a:solidFill>
                <a:latin typeface="+mj-lt"/>
              </a:rPr>
              <a:t>Important messages from online meeting </a:t>
            </a:r>
          </a:p>
        </p:txBody>
      </p:sp>
      <p:sp>
        <p:nvSpPr>
          <p:cNvPr id="5" name="TextBox 4">
            <a:extLst>
              <a:ext uri="{FF2B5EF4-FFF2-40B4-BE49-F238E27FC236}">
                <a16:creationId xmlns:a16="http://schemas.microsoft.com/office/drawing/2014/main" id="{94BCEEA7-D107-A093-9874-DE1BC6C0C018}"/>
              </a:ext>
            </a:extLst>
          </p:cNvPr>
          <p:cNvSpPr txBox="1"/>
          <p:nvPr/>
        </p:nvSpPr>
        <p:spPr>
          <a:xfrm>
            <a:off x="342574" y="1826717"/>
            <a:ext cx="6009065" cy="3816429"/>
          </a:xfrm>
          <a:prstGeom prst="rect">
            <a:avLst/>
          </a:prstGeom>
          <a:noFill/>
        </p:spPr>
        <p:txBody>
          <a:bodyPr wrap="square" rtlCol="0">
            <a:spAutoFit/>
          </a:bodyPr>
          <a:lstStyle/>
          <a:p>
            <a:r>
              <a:rPr lang="en-GB" sz="1600" b="1" dirty="0"/>
              <a:t>Lloyd (Hampshire Council Outdoor Team)</a:t>
            </a:r>
          </a:p>
          <a:p>
            <a:pPr marL="285750" indent="-285750">
              <a:buFontTx/>
              <a:buChar char="-"/>
            </a:pPr>
            <a:r>
              <a:rPr lang="en-GB" sz="1600" dirty="0"/>
              <a:t>DofE has now moved over to Hampshire outdoor education centres and no longer sits with the participation team</a:t>
            </a:r>
          </a:p>
          <a:p>
            <a:pPr marL="285750" indent="-285750">
              <a:buFontTx/>
              <a:buChar char="-"/>
            </a:pPr>
            <a:r>
              <a:rPr lang="en-GB" sz="1600" dirty="0"/>
              <a:t>Participation team is currently offering therapeutic outdoor education provision for those struggling to access mainstream education. </a:t>
            </a:r>
          </a:p>
          <a:p>
            <a:endParaRPr lang="en-GB" sz="1600" dirty="0"/>
          </a:p>
          <a:p>
            <a:r>
              <a:rPr lang="en-GB" sz="1600" b="1" dirty="0"/>
              <a:t>Carrie (Sussex Green Living)</a:t>
            </a:r>
          </a:p>
          <a:p>
            <a:pPr marL="285750" indent="-285750">
              <a:buFontTx/>
              <a:buChar char="-"/>
            </a:pPr>
            <a:r>
              <a:rPr lang="en-GB" sz="1600" dirty="0"/>
              <a:t>Pollination Education Stations have been a great success </a:t>
            </a:r>
          </a:p>
          <a:p>
            <a:pPr marL="285750" indent="-285750">
              <a:buFontTx/>
              <a:buChar char="-"/>
            </a:pPr>
            <a:r>
              <a:rPr lang="en-GB" sz="1600" dirty="0"/>
              <a:t>Taking on a grant writing one day a week has helped secure funding opportunities </a:t>
            </a:r>
          </a:p>
          <a:p>
            <a:pPr marL="285750" indent="-285750">
              <a:buFontTx/>
              <a:buChar char="-"/>
            </a:pPr>
            <a:endParaRPr lang="en-GB" sz="1600" dirty="0"/>
          </a:p>
          <a:p>
            <a:r>
              <a:rPr lang="en-GB" sz="1600" b="1" dirty="0"/>
              <a:t>Lisa (Ashdown Forest)</a:t>
            </a:r>
          </a:p>
          <a:p>
            <a:pPr marL="285750" indent="-285750">
              <a:buFontTx/>
              <a:buChar char="-"/>
            </a:pPr>
            <a:r>
              <a:rPr lang="en-GB" sz="1600" dirty="0"/>
              <a:t>Having a lot of success with a regular group of youth volunteers. </a:t>
            </a:r>
          </a:p>
          <a:p>
            <a:endParaRPr lang="en-GB" sz="1600" dirty="0"/>
          </a:p>
        </p:txBody>
      </p:sp>
      <p:sp>
        <p:nvSpPr>
          <p:cNvPr id="9" name="TextBox 8">
            <a:extLst>
              <a:ext uri="{FF2B5EF4-FFF2-40B4-BE49-F238E27FC236}">
                <a16:creationId xmlns:a16="http://schemas.microsoft.com/office/drawing/2014/main" id="{8FC82419-C67A-039D-2003-9A0BE2F98692}"/>
              </a:ext>
            </a:extLst>
          </p:cNvPr>
          <p:cNvSpPr txBox="1"/>
          <p:nvPr/>
        </p:nvSpPr>
        <p:spPr>
          <a:xfrm>
            <a:off x="6848167" y="1435510"/>
            <a:ext cx="2187677" cy="2123658"/>
          </a:xfrm>
          <a:prstGeom prst="rect">
            <a:avLst/>
          </a:prstGeom>
          <a:solidFill>
            <a:schemeClr val="accent3">
              <a:lumMod val="40000"/>
              <a:lumOff val="60000"/>
            </a:schemeClr>
          </a:solidFill>
        </p:spPr>
        <p:txBody>
          <a:bodyPr wrap="square">
            <a:spAutoFit/>
          </a:bodyPr>
          <a:lstStyle/>
          <a:p>
            <a:r>
              <a:rPr lang="en-GB" sz="1200" b="1" dirty="0"/>
              <a:t>Participants </a:t>
            </a:r>
          </a:p>
          <a:p>
            <a:r>
              <a:rPr lang="en-GB" sz="1200" dirty="0"/>
              <a:t>Ashdown Forest</a:t>
            </a:r>
          </a:p>
          <a:p>
            <a:r>
              <a:rPr lang="en-GB" sz="1200" dirty="0"/>
              <a:t>Brighton and Hove County Council</a:t>
            </a:r>
          </a:p>
          <a:p>
            <a:r>
              <a:rPr lang="en-GB" sz="1200" dirty="0"/>
              <a:t>Cowdray Heritage</a:t>
            </a:r>
          </a:p>
          <a:p>
            <a:r>
              <a:rPr lang="en-GB" sz="1200" dirty="0"/>
              <a:t>East Sussex County Council</a:t>
            </a:r>
          </a:p>
          <a:p>
            <a:r>
              <a:rPr lang="en-GB" sz="1200" dirty="0"/>
              <a:t>Hampshire and Isle of Wight Wildlife Trust</a:t>
            </a:r>
          </a:p>
          <a:p>
            <a:r>
              <a:rPr lang="en-GB" sz="1200" dirty="0"/>
              <a:t>Hampshire County Council</a:t>
            </a:r>
          </a:p>
          <a:p>
            <a:r>
              <a:rPr lang="en-GB" sz="1200" dirty="0"/>
              <a:t>Sussex Wildlife Trust </a:t>
            </a:r>
          </a:p>
          <a:p>
            <a:r>
              <a:rPr lang="en-GB" sz="1200" dirty="0"/>
              <a:t>West Sussex County Council</a:t>
            </a:r>
          </a:p>
        </p:txBody>
      </p:sp>
    </p:spTree>
    <p:extLst>
      <p:ext uri="{BB962C8B-B14F-4D97-AF65-F5344CB8AC3E}">
        <p14:creationId xmlns:p14="http://schemas.microsoft.com/office/powerpoint/2010/main" val="249471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Gill Sans"/>
                <a:cs typeface="Gill Sans"/>
              </a:rPr>
              <a:t>SDNP Updates – </a:t>
            </a:r>
            <a:r>
              <a:rPr lang="en-US" sz="2800" dirty="0">
                <a:latin typeface="Gill Sans"/>
                <a:cs typeface="Gill Sans"/>
                <a:hlinkClick r:id="rId4"/>
              </a:rPr>
              <a:t>Curriculum review </a:t>
            </a:r>
            <a:endParaRPr lang="en-US" sz="2800" dirty="0">
              <a:latin typeface="Gill Sans"/>
              <a:cs typeface="Gill Sans"/>
            </a:endParaRPr>
          </a:p>
        </p:txBody>
      </p:sp>
      <p:pic>
        <p:nvPicPr>
          <p:cNvPr id="16" name="Picture 15" descr="SD_FINAL 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6" name="Rectangle 5"/>
          <p:cNvSpPr/>
          <p:nvPr/>
        </p:nvSpPr>
        <p:spPr>
          <a:xfrm>
            <a:off x="483119" y="1358266"/>
            <a:ext cx="3329929" cy="1938992"/>
          </a:xfrm>
          <a:prstGeom prst="rect">
            <a:avLst/>
          </a:prstGeom>
        </p:spPr>
        <p:txBody>
          <a:bodyPr wrap="square">
            <a:spAutoFit/>
          </a:bodyPr>
          <a:lstStyle/>
          <a:p>
            <a:r>
              <a:rPr lang="en-GB" sz="2000" dirty="0"/>
              <a:t>In July 2024, the Government commissioned a review of the curriculum and assessment system including qualification pathways, across primary, secondary and 16-19 phases.</a:t>
            </a:r>
          </a:p>
        </p:txBody>
      </p:sp>
      <p:sp>
        <p:nvSpPr>
          <p:cNvPr id="5" name="Rectangle 9">
            <a:extLst>
              <a:ext uri="{FF2B5EF4-FFF2-40B4-BE49-F238E27FC236}">
                <a16:creationId xmlns:a16="http://schemas.microsoft.com/office/drawing/2014/main" id="{779BD8CB-B4D9-9A90-A2F0-9FAC589C844E}"/>
              </a:ext>
            </a:extLst>
          </p:cNvPr>
          <p:cNvSpPr>
            <a:spLocks noChangeArrowheads="1"/>
          </p:cNvSpPr>
          <p:nvPr/>
        </p:nvSpPr>
        <p:spPr bwMode="auto">
          <a:xfrm>
            <a:off x="374094" y="1512776"/>
            <a:ext cx="4197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a:defRPr/>
            </a:pPr>
            <a:endParaRPr lang="en-GB" altLang="en-US" sz="2000" dirty="0">
              <a:solidFill>
                <a:schemeClr val="tx1"/>
              </a:solidFill>
              <a:latin typeface="Gill Sans"/>
            </a:endParaRPr>
          </a:p>
          <a:p>
            <a:pPr>
              <a:defRPr/>
            </a:pPr>
            <a:endParaRPr lang="en-GB" altLang="en-US" sz="2000" dirty="0">
              <a:solidFill>
                <a:schemeClr val="tx1"/>
              </a:solidFill>
              <a:latin typeface="Gill Sans"/>
            </a:endParaRPr>
          </a:p>
        </p:txBody>
      </p:sp>
      <p:sp>
        <p:nvSpPr>
          <p:cNvPr id="8" name="TextBox 7">
            <a:extLst>
              <a:ext uri="{FF2B5EF4-FFF2-40B4-BE49-F238E27FC236}">
                <a16:creationId xmlns:a16="http://schemas.microsoft.com/office/drawing/2014/main" id="{CE156B95-4B19-B6CC-F0E3-324694A10984}"/>
              </a:ext>
            </a:extLst>
          </p:cNvPr>
          <p:cNvSpPr txBox="1"/>
          <p:nvPr/>
        </p:nvSpPr>
        <p:spPr>
          <a:xfrm>
            <a:off x="398436" y="3976094"/>
            <a:ext cx="8393328" cy="1477328"/>
          </a:xfrm>
          <a:prstGeom prst="rect">
            <a:avLst/>
          </a:prstGeom>
          <a:noFill/>
        </p:spPr>
        <p:txBody>
          <a:bodyPr wrap="square">
            <a:spAutoFit/>
          </a:bodyPr>
          <a:lstStyle/>
          <a:p>
            <a:r>
              <a:rPr lang="en-GB" b="1" dirty="0"/>
              <a:t>The review aims to prepare young people for life and careers in a changing world</a:t>
            </a:r>
          </a:p>
          <a:p>
            <a:endParaRPr lang="en-GB" dirty="0"/>
          </a:p>
          <a:p>
            <a:pPr marL="285750" indent="-285750">
              <a:buFont typeface="Arial" panose="020B0604020202020204" pitchFamily="34" charset="0"/>
              <a:buChar char="•"/>
            </a:pPr>
            <a:r>
              <a:rPr lang="en-GB" dirty="0"/>
              <a:t>Final review findings were published on 5 November 2025</a:t>
            </a:r>
          </a:p>
          <a:p>
            <a:pPr marL="285750" indent="-285750">
              <a:buFont typeface="Arial" panose="020B0604020202020204" pitchFamily="34" charset="0"/>
              <a:buChar char="•"/>
            </a:pPr>
            <a:r>
              <a:rPr lang="en-GB" dirty="0"/>
              <a:t>The final curriculum will be published in spring 2027 </a:t>
            </a:r>
          </a:p>
          <a:p>
            <a:pPr marL="285750" indent="-285750">
              <a:buFont typeface="Arial" panose="020B0604020202020204" pitchFamily="34" charset="0"/>
              <a:buChar char="•"/>
            </a:pPr>
            <a:r>
              <a:rPr lang="en-GB" dirty="0"/>
              <a:t>Schools will start teaching it from September 2028</a:t>
            </a:r>
          </a:p>
        </p:txBody>
      </p:sp>
      <p:pic>
        <p:nvPicPr>
          <p:cNvPr id="9" name="Picture 8">
            <a:extLst>
              <a:ext uri="{FF2B5EF4-FFF2-40B4-BE49-F238E27FC236}">
                <a16:creationId xmlns:a16="http://schemas.microsoft.com/office/drawing/2014/main" id="{DE13DF92-C7F6-4736-2F52-EC8860ABEBD2}"/>
              </a:ext>
            </a:extLst>
          </p:cNvPr>
          <p:cNvPicPr>
            <a:picLocks noChangeAspect="1"/>
          </p:cNvPicPr>
          <p:nvPr/>
        </p:nvPicPr>
        <p:blipFill>
          <a:blip r:embed="rId6"/>
          <a:stretch>
            <a:fillRect/>
          </a:stretch>
        </p:blipFill>
        <p:spPr>
          <a:xfrm>
            <a:off x="4284466" y="1333756"/>
            <a:ext cx="4572396" cy="2389839"/>
          </a:xfrm>
          <a:prstGeom prst="rect">
            <a:avLst/>
          </a:prstGeom>
        </p:spPr>
      </p:pic>
    </p:spTree>
    <p:extLst>
      <p:ext uri="{BB962C8B-B14F-4D97-AF65-F5344CB8AC3E}">
        <p14:creationId xmlns:p14="http://schemas.microsoft.com/office/powerpoint/2010/main" val="2615800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TotalTime>
  <Words>1532</Words>
  <Application>Microsoft Office PowerPoint</Application>
  <PresentationFormat>On-screen Show (4:3)</PresentationFormat>
  <Paragraphs>193</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Gill Sans</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Downs National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Sibbald</dc:creator>
  <cp:lastModifiedBy>Emma Bruce</cp:lastModifiedBy>
  <cp:revision>336</cp:revision>
  <dcterms:created xsi:type="dcterms:W3CDTF">2014-10-09T08:15:51Z</dcterms:created>
  <dcterms:modified xsi:type="dcterms:W3CDTF">2025-12-17T09:10:49Z</dcterms:modified>
</cp:coreProperties>
</file>