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Yo4WF3cSd9Q?si=d4xVGZTaLh21kTYP"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ideas/videos/do-we-need-to-re-think-our-ideas-of-time/p0818lnv"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b8b0e3c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b8b0e3c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Welcome!</a:t>
            </a:r>
            <a:endParaRPr sz="1200">
              <a:solidFill>
                <a:schemeClr val="dk1"/>
              </a:solidFill>
            </a:endParaRPr>
          </a:p>
          <a:p>
            <a:pPr indent="0" lvl="0" marL="0" rtl="0" algn="l">
              <a:spcBef>
                <a:spcPts val="0"/>
              </a:spcBef>
              <a:spcAft>
                <a:spcPts val="0"/>
              </a:spcAft>
              <a:buNone/>
            </a:pPr>
            <a:r>
              <a:rPr lang="en" sz="1200">
                <a:solidFill>
                  <a:schemeClr val="dk1"/>
                </a:solidFill>
              </a:rPr>
              <a:t>This lesson is called Think like an Ancestor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Option to clarify definition of ancestor: </a:t>
            </a:r>
            <a:r>
              <a:rPr lang="en" sz="1200">
                <a:solidFill>
                  <a:schemeClr val="dk1"/>
                </a:solidFill>
                <a:highlight>
                  <a:srgbClr val="FFFFFF"/>
                </a:highlight>
              </a:rPr>
              <a:t>According to classic dictionary definition an ancestor is a person related to you who lived a long time ago. In this lesson we will use it more widely to include anyone who lived in the same part of the UK as we do now. So not just our family ancestors but also our local ancestors.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0cd38fb1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0cd38fb1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413" rtl="0" algn="l">
              <a:lnSpc>
                <a:spcPct val="110154"/>
              </a:lnSpc>
              <a:spcBef>
                <a:spcPts val="54"/>
              </a:spcBef>
              <a:spcAft>
                <a:spcPts val="0"/>
              </a:spcAft>
              <a:buNone/>
            </a:pPr>
            <a:r>
              <a:rPr lang="en">
                <a:solidFill>
                  <a:schemeClr val="dk1"/>
                </a:solidFill>
              </a:rPr>
              <a:t>2. </a:t>
            </a:r>
            <a:r>
              <a:rPr b="1" lang="en">
                <a:solidFill>
                  <a:schemeClr val="dk1"/>
                </a:solidFill>
              </a:rPr>
              <a:t>The Nature Conservation Story over seven generations [15 mins]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will now return to </a:t>
            </a:r>
            <a:r>
              <a:rPr lang="en">
                <a:solidFill>
                  <a:schemeClr val="dk1"/>
                </a:solidFill>
              </a:rPr>
              <a:t>the seven generations timeline: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Recap that this represents 7 generations back and forward from today</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Recap that this 7 Generations Principle originates from with the Haudenosaunee, a group of First Nations people in North America, who believe </a:t>
            </a:r>
            <a:r>
              <a:rPr lang="en">
                <a:solidFill>
                  <a:schemeClr val="dk1"/>
                </a:solidFill>
              </a:rPr>
              <a:t>that </a:t>
            </a:r>
            <a:r>
              <a:rPr lang="en">
                <a:solidFill>
                  <a:srgbClr val="040C28"/>
                </a:solidFill>
              </a:rPr>
              <a:t>decisions being made about our energy, water, and natural resources should be sustainable for seven generations in the future.</a:t>
            </a:r>
            <a:endParaRPr>
              <a:solidFill>
                <a:srgbClr val="040C28"/>
              </a:solidFill>
            </a:endParaRPr>
          </a:p>
          <a:p>
            <a:pPr indent="-298450" lvl="0" marL="457200" rtl="0" algn="l">
              <a:spcBef>
                <a:spcPts val="0"/>
              </a:spcBef>
              <a:spcAft>
                <a:spcPts val="0"/>
              </a:spcAft>
              <a:buClr>
                <a:srgbClr val="040C28"/>
              </a:buClr>
              <a:buSzPts val="1100"/>
              <a:buChar char="●"/>
            </a:pPr>
            <a:r>
              <a:rPr lang="en">
                <a:solidFill>
                  <a:srgbClr val="040C28"/>
                </a:solidFill>
              </a:rPr>
              <a:t>Clarify that students understand this key idea. </a:t>
            </a:r>
            <a:endParaRPr>
              <a:solidFill>
                <a:srgbClr val="040C28"/>
              </a:solidFill>
            </a:endParaRPr>
          </a:p>
          <a:p>
            <a:pPr indent="0" lvl="0" marL="0" rtl="0" algn="l">
              <a:spcBef>
                <a:spcPts val="0"/>
              </a:spcBef>
              <a:spcAft>
                <a:spcPts val="0"/>
              </a:spcAft>
              <a:buNone/>
            </a:pPr>
            <a:r>
              <a:t/>
            </a:r>
            <a:endParaRPr>
              <a:solidFill>
                <a:srgbClr val="040C28"/>
              </a:solidFill>
            </a:endParaRPr>
          </a:p>
          <a:p>
            <a:pPr indent="0" lvl="0" marL="0" rtl="0" algn="l">
              <a:spcBef>
                <a:spcPts val="0"/>
              </a:spcBef>
              <a:spcAft>
                <a:spcPts val="0"/>
              </a:spcAft>
              <a:buNone/>
            </a:pPr>
            <a:r>
              <a:rPr lang="en">
                <a:solidFill>
                  <a:srgbClr val="040C28"/>
                </a:solidFill>
              </a:rPr>
              <a:t>In this lesson we will be looking at a different story - nature conservation - over the past seven generations.</a:t>
            </a:r>
            <a:endParaRPr>
              <a:solidFill>
                <a:srgbClr val="040C28"/>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10e2da82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10e2da82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Give students printed copies of Appendix C (option to work in pairs).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Introduce matching task: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left hand side are seven </a:t>
            </a:r>
            <a:r>
              <a:rPr lang="en" u="sng">
                <a:solidFill>
                  <a:schemeClr val="dk1"/>
                </a:solidFill>
              </a:rPr>
              <a:t>years</a:t>
            </a:r>
            <a:r>
              <a:rPr lang="en">
                <a:solidFill>
                  <a:schemeClr val="dk1"/>
                </a:solidFill>
              </a:rPr>
              <a:t>, one from each of the seven generations before 2024.</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right hand side are key </a:t>
            </a:r>
            <a:r>
              <a:rPr lang="en" u="sng">
                <a:solidFill>
                  <a:schemeClr val="dk1"/>
                </a:solidFill>
              </a:rPr>
              <a:t>events</a:t>
            </a:r>
            <a:r>
              <a:rPr lang="en">
                <a:solidFill>
                  <a:schemeClr val="dk1"/>
                </a:solidFill>
              </a:rPr>
              <a:t> in the story of nature conservation.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estimation to match up the </a:t>
            </a:r>
            <a:r>
              <a:rPr lang="en" u="sng">
                <a:solidFill>
                  <a:schemeClr val="dk1"/>
                </a:solidFill>
              </a:rPr>
              <a:t>years</a:t>
            </a:r>
            <a:r>
              <a:rPr lang="en">
                <a:solidFill>
                  <a:schemeClr val="dk1"/>
                </a:solidFill>
              </a:rPr>
              <a:t> with the </a:t>
            </a:r>
            <a:r>
              <a:rPr lang="en" u="sng">
                <a:solidFill>
                  <a:schemeClr val="dk1"/>
                </a:solidFill>
              </a:rPr>
              <a:t>events.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next slide contains the answers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f0cd38fb1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f0cd38fb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Reveal the answers: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Explore with students which ones were easier and which were harder.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may reveal aspects of students’ knowledge about nature conservation.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was the most unexpected / surprising discovery?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f0cd38fb1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f0cd38fb1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334" marR="285750" rtl="0" algn="l">
              <a:lnSpc>
                <a:spcPct val="110154"/>
              </a:lnSpc>
              <a:spcBef>
                <a:spcPts val="54"/>
              </a:spcBef>
              <a:spcAft>
                <a:spcPts val="0"/>
              </a:spcAft>
              <a:buClr>
                <a:schemeClr val="dk1"/>
              </a:buClr>
              <a:buSzPts val="1100"/>
              <a:buFont typeface="Arial"/>
              <a:buNone/>
            </a:pPr>
            <a:r>
              <a:rPr lang="en">
                <a:solidFill>
                  <a:schemeClr val="dk1"/>
                </a:solidFill>
              </a:rPr>
              <a:t>3. </a:t>
            </a:r>
            <a:r>
              <a:rPr b="1" lang="en">
                <a:solidFill>
                  <a:schemeClr val="dk1"/>
                </a:solidFill>
              </a:rPr>
              <a:t>The Carbon and Nature Conservation stories together [10 mins]</a:t>
            </a:r>
            <a:endParaRPr b="1">
              <a:solidFill>
                <a:schemeClr val="dk1"/>
              </a:solidFill>
            </a:endParaRPr>
          </a:p>
          <a:p>
            <a:pPr indent="0" lvl="0" marL="5334" marR="114300" rtl="0" algn="l">
              <a:lnSpc>
                <a:spcPct val="110154"/>
              </a:lnSpc>
              <a:spcBef>
                <a:spcPts val="54"/>
              </a:spcBef>
              <a:spcAft>
                <a:spcPts val="0"/>
              </a:spcAft>
              <a:buClr>
                <a:schemeClr val="dk1"/>
              </a:buClr>
              <a:buSzPts val="1100"/>
              <a:buFont typeface="Arial"/>
              <a:buNone/>
            </a:pPr>
            <a:r>
              <a:rPr lang="en">
                <a:solidFill>
                  <a:schemeClr val="dk1"/>
                </a:solidFill>
              </a:rPr>
              <a:t>a) Students shown the carbon and nature conservation stories side by side. </a:t>
            </a:r>
            <a:endParaRPr>
              <a:solidFill>
                <a:schemeClr val="dk1"/>
              </a:solidFill>
            </a:endParaRPr>
          </a:p>
          <a:p>
            <a:pPr indent="0" lvl="0" marL="5334" marR="114300" rtl="0" algn="l">
              <a:lnSpc>
                <a:spcPct val="110154"/>
              </a:lnSpc>
              <a:spcBef>
                <a:spcPts val="54"/>
              </a:spcBef>
              <a:spcAft>
                <a:spcPts val="0"/>
              </a:spcAft>
              <a:buClr>
                <a:schemeClr val="dk1"/>
              </a:buClr>
              <a:buSzPts val="1100"/>
              <a:buFont typeface="Arial"/>
              <a:buNone/>
            </a:pPr>
            <a:r>
              <a:rPr lang="en">
                <a:solidFill>
                  <a:schemeClr val="dk1"/>
                </a:solidFill>
              </a:rPr>
              <a:t>b)  With this overview, </a:t>
            </a:r>
            <a:r>
              <a:rPr lang="en"/>
              <a:t>ask students to get into small groups and discuss which events had the best and worst impact on future generations? </a:t>
            </a:r>
            <a:endParaRPr>
              <a:solidFill>
                <a:srgbClr val="222222"/>
              </a:solidFill>
            </a:endParaRPr>
          </a:p>
          <a:p>
            <a:pPr indent="0" lvl="0" marL="5334" marR="114300" rtl="0" algn="l">
              <a:lnSpc>
                <a:spcPct val="110154"/>
              </a:lnSpc>
              <a:spcBef>
                <a:spcPts val="54"/>
              </a:spcBef>
              <a:spcAft>
                <a:spcPts val="0"/>
              </a:spcAft>
              <a:buNone/>
            </a:pPr>
            <a:r>
              <a:rPr lang="en">
                <a:solidFill>
                  <a:srgbClr val="222222"/>
                </a:solidFill>
              </a:rPr>
              <a:t>c) Share thoughts in group discussion.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0cd38fb1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f0cd38fb1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14300" rtl="0" algn="l">
              <a:lnSpc>
                <a:spcPct val="115000"/>
              </a:lnSpc>
              <a:spcBef>
                <a:spcPts val="0"/>
              </a:spcBef>
              <a:spcAft>
                <a:spcPts val="0"/>
              </a:spcAft>
              <a:buNone/>
            </a:pPr>
            <a:r>
              <a:rPr lang="en">
                <a:solidFill>
                  <a:schemeClr val="dk1"/>
                </a:solidFill>
              </a:rPr>
              <a:t>4. </a:t>
            </a:r>
            <a:r>
              <a:rPr b="1" lang="en">
                <a:solidFill>
                  <a:schemeClr val="dk1"/>
                </a:solidFill>
              </a:rPr>
              <a:t>Long time thinking locally [10 mins]</a:t>
            </a:r>
            <a:endParaRPr b="1">
              <a:solidFill>
                <a:schemeClr val="dk1"/>
              </a:solidFill>
            </a:endParaRPr>
          </a:p>
          <a:p>
            <a:pPr indent="0" lvl="0" marL="0" marR="114300" rtl="0" algn="l">
              <a:lnSpc>
                <a:spcPct val="115000"/>
              </a:lnSpc>
              <a:spcBef>
                <a:spcPts val="0"/>
              </a:spcBef>
              <a:spcAft>
                <a:spcPts val="0"/>
              </a:spcAft>
              <a:buNone/>
            </a:pPr>
            <a:r>
              <a:rPr lang="en">
                <a:solidFill>
                  <a:schemeClr val="dk1"/>
                </a:solidFill>
              </a:rPr>
              <a:t>a) Teacher leads a whole group discussion about any examples of long term thinking they already do or have noticed in their neighbourhood/village/town/city.</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0cd38fb1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0cd38fb1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0cd38fb1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f0cd38fb1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Welcome!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is called Think like an Ancestor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Option to clarify definition of ancestor: </a:t>
            </a:r>
            <a:r>
              <a:rPr lang="en"/>
              <a:t>According to classic dictionary definition an ancestor is a person related to you who lived a long time ago. In this lesson we will use it more widely to include anyone who lived in the same part of the UK as we do now. So not just our family ancestors but also our local ancestors.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0cd38fb1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0cd38fb1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a:solidFill>
                  <a:schemeClr val="dk1"/>
                </a:solidFill>
              </a:rPr>
              <a:t>1. </a:t>
            </a:r>
            <a:r>
              <a:rPr b="1" lang="en">
                <a:solidFill>
                  <a:schemeClr val="dk1"/>
                </a:solidFill>
              </a:rPr>
              <a:t>Review key concepts &amp; learning from sessions 1 &amp; 2 [10 mins]</a:t>
            </a:r>
            <a:endParaRPr b="1">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a:solidFill>
                  <a:schemeClr val="dk1"/>
                </a:solidFill>
              </a:rPr>
              <a:t>a) From the carbon and nature conservation stories, </a:t>
            </a:r>
            <a:r>
              <a:rPr lang="en"/>
              <a:t>which events did the group feel had the best and worst impact on future generations? </a:t>
            </a:r>
            <a:endParaRPr/>
          </a:p>
          <a:p>
            <a:pPr indent="0" lvl="0" marL="2413" rtl="0" algn="l">
              <a:lnSpc>
                <a:spcPct val="110154"/>
              </a:lnSpc>
              <a:spcBef>
                <a:spcPts val="54"/>
              </a:spcBef>
              <a:spcAft>
                <a:spcPts val="0"/>
              </a:spcAft>
              <a:buClr>
                <a:schemeClr val="dk1"/>
              </a:buClr>
              <a:buSzPts val="1100"/>
              <a:buFont typeface="Arial"/>
              <a:buNone/>
            </a:pPr>
            <a:r>
              <a:rPr lang="en">
                <a:solidFill>
                  <a:schemeClr val="dk1"/>
                </a:solidFill>
              </a:rPr>
              <a:t>b) Were there any examples of long time thinking locally?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d87766f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d87766f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413" rtl="0" algn="l">
              <a:lnSpc>
                <a:spcPct val="110154"/>
              </a:lnSpc>
              <a:spcBef>
                <a:spcPts val="54"/>
              </a:spcBef>
              <a:spcAft>
                <a:spcPts val="0"/>
              </a:spcAft>
              <a:buNone/>
            </a:pPr>
            <a:r>
              <a:rPr lang="en" sz="1000">
                <a:solidFill>
                  <a:schemeClr val="dk1"/>
                </a:solidFill>
              </a:rPr>
              <a:t>2. </a:t>
            </a:r>
            <a:r>
              <a:rPr b="1" lang="en" sz="1000">
                <a:solidFill>
                  <a:schemeClr val="dk1"/>
                </a:solidFill>
              </a:rPr>
              <a:t>The Earthshot Prize [15 mins]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Watch first 1 minute of this video of the Earthshot Prize awards ceremony 2023.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0cd38fb1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0cd38fb1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Watch this 3 minute video to introduce the origins of the Earthshot Prize in 2020.</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fec31c84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fec31c84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228600" rtl="0" algn="l">
              <a:lnSpc>
                <a:spcPct val="115000"/>
              </a:lnSpc>
              <a:spcBef>
                <a:spcPts val="0"/>
              </a:spcBef>
              <a:spcAft>
                <a:spcPts val="0"/>
              </a:spcAft>
              <a:buClr>
                <a:schemeClr val="dk1"/>
              </a:buClr>
              <a:buSzPts val="1100"/>
              <a:buAutoNum type="arabicPeriod"/>
            </a:pPr>
            <a:r>
              <a:rPr b="1" lang="en">
                <a:solidFill>
                  <a:schemeClr val="dk1"/>
                </a:solidFill>
              </a:rPr>
              <a:t>Introduce key concepts of long and short term thinking [20 mins]</a:t>
            </a: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Has anyone ever heard of The Marshmallow Test? It’s a famous experiment often carried out with children.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 Show students a video of </a:t>
            </a:r>
            <a:r>
              <a:rPr lang="en" u="sng">
                <a:solidFill>
                  <a:srgbClr val="1155CC"/>
                </a:solidFill>
                <a:hlinkClick r:id="rId2">
                  <a:extLst>
                    <a:ext uri="{A12FA001-AC4F-418D-AE19-62706E023703}">
                      <ahyp:hlinkClr val="tx"/>
                    </a:ext>
                  </a:extLst>
                </a:hlinkClick>
              </a:rPr>
              <a:t>‘The Marshmallow Test’</a:t>
            </a:r>
            <a:r>
              <a:rPr lang="en">
                <a:solidFill>
                  <a:srgbClr val="1155CC"/>
                </a:solidFill>
              </a:rPr>
              <a:t> </a:t>
            </a:r>
            <a:r>
              <a:rPr lang="en">
                <a:solidFill>
                  <a:schemeClr val="dk1"/>
                </a:solidFill>
              </a:rPr>
              <a:t>to highlight an example of moving towards longer term thinking in early development. </a:t>
            </a:r>
            <a:endParaRPr>
              <a:solidFill>
                <a:schemeClr val="dk1"/>
              </a:solidFill>
            </a:endParaRPr>
          </a:p>
          <a:p>
            <a:pPr indent="0" lvl="0" marL="0" rtl="0" algn="l">
              <a:lnSpc>
                <a:spcPct val="110154"/>
              </a:lnSpc>
              <a:spcBef>
                <a:spcPts val="54"/>
              </a:spcBef>
              <a:spcAft>
                <a:spcPts val="0"/>
              </a:spcAft>
              <a:buNone/>
            </a:pPr>
            <a:r>
              <a:t/>
            </a:r>
            <a:endParaRPr>
              <a:solidFill>
                <a:schemeClr val="dk1"/>
              </a:solidFill>
            </a:endParaRPr>
          </a:p>
          <a:p>
            <a:pPr indent="0" lvl="0" marL="0" rtl="0" algn="l">
              <a:lnSpc>
                <a:spcPct val="110154"/>
              </a:lnSpc>
              <a:spcBef>
                <a:spcPts val="54"/>
              </a:spcBef>
              <a:spcAft>
                <a:spcPts val="0"/>
              </a:spcAft>
              <a:buNone/>
            </a:pPr>
            <a:r>
              <a:rPr lang="en">
                <a:solidFill>
                  <a:schemeClr val="dk1"/>
                </a:solidFill>
              </a:rPr>
              <a:t>b) Group Discussion: Ask students for any examples in their lives of where they have to develop self control to resist short term gains for a better long term outcome. </a:t>
            </a:r>
            <a:endParaRPr>
              <a:solidFill>
                <a:schemeClr val="dk1"/>
              </a:solidFill>
            </a:endParaRPr>
          </a:p>
          <a:p>
            <a:pPr indent="0" lvl="0" marL="0" rtl="0" algn="l">
              <a:lnSpc>
                <a:spcPct val="110154"/>
              </a:lnSpc>
              <a:spcBef>
                <a:spcPts val="54"/>
              </a:spcBef>
              <a:spcAft>
                <a:spcPts val="0"/>
              </a:spcAft>
              <a:buNone/>
            </a:pPr>
            <a:r>
              <a:t/>
            </a:r>
            <a:endParaRPr>
              <a:solidFill>
                <a:schemeClr val="dk1"/>
              </a:solidFill>
            </a:endParaRPr>
          </a:p>
          <a:p>
            <a:pPr indent="-298450" lvl="0" marL="457200" marR="1786359" rtl="0" algn="l">
              <a:lnSpc>
                <a:spcPct val="110154"/>
              </a:lnSpc>
              <a:spcBef>
                <a:spcPts val="54"/>
              </a:spcBef>
              <a:spcAft>
                <a:spcPts val="0"/>
              </a:spcAft>
              <a:buClr>
                <a:schemeClr val="dk1"/>
              </a:buClr>
              <a:buSzPts val="1100"/>
              <a:buChar char="●"/>
            </a:pPr>
            <a:r>
              <a:rPr lang="en">
                <a:solidFill>
                  <a:schemeClr val="dk1"/>
                </a:solidFill>
              </a:rPr>
              <a:t>It’s not only children who sometimes find it difficult to resist the temptation of instant gratification. </a:t>
            </a:r>
            <a:endParaRPr>
              <a:solidFill>
                <a:schemeClr val="dk1"/>
              </a:solidFill>
            </a:endParaRPr>
          </a:p>
          <a:p>
            <a:pPr indent="-298450" lvl="0" marL="457200" marR="1786359" rtl="0" algn="l">
              <a:lnSpc>
                <a:spcPct val="110154"/>
              </a:lnSpc>
              <a:spcBef>
                <a:spcPts val="0"/>
              </a:spcBef>
              <a:spcAft>
                <a:spcPts val="0"/>
              </a:spcAft>
              <a:buClr>
                <a:schemeClr val="dk1"/>
              </a:buClr>
              <a:buSzPts val="1100"/>
              <a:buChar char="●"/>
            </a:pPr>
            <a:r>
              <a:rPr lang="en">
                <a:solidFill>
                  <a:schemeClr val="dk1"/>
                </a:solidFill>
              </a:rPr>
              <a:t>Can anyone suggest a time when they are tempted towards instant gratification?</a:t>
            </a:r>
            <a:endParaRPr>
              <a:solidFill>
                <a:schemeClr val="dk1"/>
              </a:solidFill>
            </a:endParaRPr>
          </a:p>
          <a:p>
            <a:pPr indent="-298450" lvl="0" marL="457200" marR="1786359" rtl="0" algn="l">
              <a:lnSpc>
                <a:spcPct val="110154"/>
              </a:lnSpc>
              <a:spcBef>
                <a:spcPts val="0"/>
              </a:spcBef>
              <a:spcAft>
                <a:spcPts val="0"/>
              </a:spcAft>
              <a:buClr>
                <a:schemeClr val="dk1"/>
              </a:buClr>
              <a:buSzPts val="1100"/>
              <a:buChar char="●"/>
            </a:pPr>
            <a:r>
              <a:rPr lang="en">
                <a:solidFill>
                  <a:schemeClr val="dk1"/>
                </a:solidFill>
              </a:rPr>
              <a:t>Can anyone suggest any examples of times in their when they have to develop self control to resist short term gains for a better long term outcome. </a:t>
            </a:r>
            <a:endParaRPr>
              <a:solidFill>
                <a:schemeClr val="dk1"/>
              </a:solidFill>
            </a:endParaRPr>
          </a:p>
          <a:p>
            <a:pPr indent="0" lvl="0" marL="0" rtl="0" algn="l">
              <a:lnSpc>
                <a:spcPct val="110154"/>
              </a:lnSpc>
              <a:spcBef>
                <a:spcPts val="54"/>
              </a:spcBef>
              <a:spcAft>
                <a:spcPts val="0"/>
              </a:spcAft>
              <a:buNone/>
            </a:pPr>
            <a:r>
              <a:t/>
            </a:r>
            <a:endParaRPr>
              <a:solidFill>
                <a:schemeClr val="dk1"/>
              </a:solidFill>
            </a:endParaRPr>
          </a:p>
          <a:p>
            <a:pPr indent="0" lvl="0" marL="0" rtl="0" algn="l">
              <a:lnSpc>
                <a:spcPct val="110154"/>
              </a:lnSpc>
              <a:spcBef>
                <a:spcPts val="54"/>
              </a:spcBef>
              <a:spcAft>
                <a:spcPts val="0"/>
              </a:spcAft>
              <a:buClr>
                <a:schemeClr val="dk1"/>
              </a:buClr>
              <a:buSzPts val="1100"/>
              <a:buFont typeface="Arial"/>
              <a:buNone/>
            </a:pPr>
            <a:r>
              <a:rPr lang="en">
                <a:solidFill>
                  <a:schemeClr val="dk1"/>
                </a:solidFill>
              </a:rPr>
              <a:t>c) Solo work: Write down three ways in which they could improve their lives by implementing long term thinking. </a:t>
            </a:r>
            <a:endParaRPr/>
          </a:p>
          <a:p>
            <a:pPr indent="0" lvl="0" marL="0" rtl="0" algn="l">
              <a:spcBef>
                <a:spcPts val="0"/>
              </a:spcBef>
              <a:spcAft>
                <a:spcPts val="0"/>
              </a:spcAft>
              <a:buNone/>
            </a:pPr>
            <a:r>
              <a:t/>
            </a:r>
            <a:endParaRPr/>
          </a:p>
          <a:p>
            <a:pPr indent="0" lvl="0" marL="0" marR="1786359" rtl="0" algn="l">
              <a:lnSpc>
                <a:spcPct val="110154"/>
              </a:lnSpc>
              <a:spcBef>
                <a:spcPts val="54"/>
              </a:spcBef>
              <a:spcAft>
                <a:spcPts val="0"/>
              </a:spcAft>
              <a:buNone/>
            </a:pPr>
            <a:r>
              <a:t/>
            </a:r>
            <a:endParaRPr sz="1000">
              <a:solidFill>
                <a:schemeClr val="dk1"/>
              </a:solidFill>
            </a:endParaRPr>
          </a:p>
          <a:p>
            <a:pPr indent="0" lvl="0" marL="0" marR="1786359" rtl="0" algn="l">
              <a:lnSpc>
                <a:spcPct val="110154"/>
              </a:lnSpc>
              <a:spcBef>
                <a:spcPts val="54"/>
              </a:spcBef>
              <a:spcAft>
                <a:spcPts val="0"/>
              </a:spcAft>
              <a:buNone/>
            </a:pPr>
            <a:r>
              <a:t/>
            </a:r>
            <a:endParaRPr sz="1000">
              <a:solidFill>
                <a:schemeClr val="dk1"/>
              </a:solidFill>
            </a:endParaRPr>
          </a:p>
          <a:p>
            <a:pPr indent="0" lvl="0" marL="0" marR="1786359" rtl="0" algn="l">
              <a:lnSpc>
                <a:spcPct val="110154"/>
              </a:lnSpc>
              <a:spcBef>
                <a:spcPts val="54"/>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0cd38fb1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0cd38fb1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Watch this 2 minute video to see a UK finalist in the Earthshot prize in 2022, who have developed an innovative </a:t>
            </a:r>
            <a:r>
              <a:rPr lang="en">
                <a:solidFill>
                  <a:schemeClr val="dk1"/>
                </a:solidFill>
              </a:rPr>
              <a:t>response to the use of carbon.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Teacher leads a group discussion to respond to these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does this technology reduce our use of carbon?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might this technology improve the lives of the future seven generations?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0cd38fb1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0cd38fb1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a:solidFill>
                  <a:schemeClr val="dk1"/>
                </a:solidFill>
              </a:rPr>
              <a:t>3. </a:t>
            </a:r>
            <a:r>
              <a:rPr b="1" lang="en">
                <a:solidFill>
                  <a:schemeClr val="dk1"/>
                </a:solidFill>
              </a:rPr>
              <a:t>Role Play activity: [20 mins]</a:t>
            </a:r>
            <a:endParaRPr b="1">
              <a:solidFill>
                <a:schemeClr val="dk1"/>
              </a:solidFill>
            </a:endParaRPr>
          </a:p>
          <a:p>
            <a:pPr indent="0" lvl="0" marL="0" rtl="0" algn="l">
              <a:lnSpc>
                <a:spcPct val="110154"/>
              </a:lnSpc>
              <a:spcBef>
                <a:spcPts val="54"/>
              </a:spcBef>
              <a:spcAft>
                <a:spcPts val="0"/>
              </a:spcAft>
              <a:buNone/>
            </a:pPr>
            <a:r>
              <a:rPr lang="en">
                <a:solidFill>
                  <a:schemeClr val="dk1"/>
                </a:solidFill>
              </a:rPr>
              <a:t>a) Meet Ancestor 1 Octavia Hill: in small groups of 3-4, students will role-play a conversation between Octavia Hill and a present day person. (See Appendix E for instructions and Appendix F for character sheets).</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0cd38fb1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0cd38fb1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a:solidFill>
                  <a:schemeClr val="dk1"/>
                </a:solidFill>
              </a:rPr>
              <a:t>4. </a:t>
            </a:r>
            <a:r>
              <a:rPr b="1" lang="en">
                <a:solidFill>
                  <a:schemeClr val="dk1"/>
                </a:solidFill>
              </a:rPr>
              <a:t>Individual reflective writing [5 mins]</a:t>
            </a:r>
            <a:endParaRPr b="1">
              <a:solidFill>
                <a:schemeClr val="dk1"/>
              </a:solidFill>
            </a:endParaRPr>
          </a:p>
          <a:p>
            <a:pPr indent="0" lvl="0" marL="0" rtl="0" algn="l">
              <a:lnSpc>
                <a:spcPct val="110154"/>
              </a:lnSpc>
              <a:spcBef>
                <a:spcPts val="54"/>
              </a:spcBef>
              <a:spcAft>
                <a:spcPts val="0"/>
              </a:spcAft>
              <a:buNone/>
            </a:pPr>
            <a:r>
              <a:rPr lang="en">
                <a:solidFill>
                  <a:schemeClr val="dk1"/>
                </a:solidFill>
              </a:rPr>
              <a:t>a) Students asked to write for 2 minutes about how you feel after doing this</a:t>
            </a:r>
            <a:endParaRPr>
              <a:solidFill>
                <a:schemeClr val="dk1"/>
              </a:solidFill>
            </a:endParaRPr>
          </a:p>
          <a:p>
            <a:pPr indent="0" lvl="0" marL="0" rtl="0" algn="l">
              <a:lnSpc>
                <a:spcPct val="110154"/>
              </a:lnSpc>
              <a:spcBef>
                <a:spcPts val="54"/>
              </a:spcBef>
              <a:spcAft>
                <a:spcPts val="0"/>
              </a:spcAft>
              <a:buNone/>
            </a:pPr>
            <a:r>
              <a:rPr lang="en">
                <a:solidFill>
                  <a:schemeClr val="dk1"/>
                </a:solidFill>
              </a:rPr>
              <a:t>activity.</a:t>
            </a:r>
            <a:endParaRPr>
              <a:solidFill>
                <a:schemeClr val="dk1"/>
              </a:solidFill>
            </a:endParaRPr>
          </a:p>
          <a:p>
            <a:pPr indent="0" lvl="0" marL="0" rtl="0" algn="l">
              <a:lnSpc>
                <a:spcPct val="110154"/>
              </a:lnSpc>
              <a:spcBef>
                <a:spcPts val="54"/>
              </a:spcBef>
              <a:spcAft>
                <a:spcPts val="0"/>
              </a:spcAft>
              <a:buNone/>
            </a:pPr>
            <a:r>
              <a:rPr lang="en">
                <a:solidFill>
                  <a:schemeClr val="dk1"/>
                </a:solidFill>
              </a:rPr>
              <a:t>b) Students talk in their small groups to share reflections.</a:t>
            </a:r>
            <a:endParaRPr>
              <a:solidFill>
                <a:schemeClr val="dk1"/>
              </a:solidFill>
            </a:endParaRPr>
          </a:p>
          <a:p>
            <a:pPr indent="0" lvl="0" marL="0" rtl="0" algn="l">
              <a:lnSpc>
                <a:spcPct val="110154"/>
              </a:lnSpc>
              <a:spcBef>
                <a:spcPts val="54"/>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0cd38fb1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0cd38fb1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0cd38fb1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f0cd38fb1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Welcome!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is called Think like an Ancestor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Option to clarify definition of ancestor: </a:t>
            </a:r>
            <a:r>
              <a:rPr lang="en"/>
              <a:t>According to classic dictionary definition an ancestor is a person related to you who lived a long time ago. In this lesson we will use it more widely to include anyone who lived in the same part of the UK as we do now. So not just our family ancestors but also our local ancestors.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0cd38fb1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f0cd38fb1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413" rtl="0" algn="l">
              <a:lnSpc>
                <a:spcPct val="110154"/>
              </a:lnSpc>
              <a:spcBef>
                <a:spcPts val="54"/>
              </a:spcBef>
              <a:spcAft>
                <a:spcPts val="0"/>
              </a:spcAft>
              <a:buClr>
                <a:schemeClr val="dk1"/>
              </a:buClr>
              <a:buSzPts val="1100"/>
              <a:buFont typeface="Arial"/>
              <a:buNone/>
            </a:pPr>
            <a:r>
              <a:rPr lang="en">
                <a:solidFill>
                  <a:schemeClr val="dk1"/>
                </a:solidFill>
              </a:rPr>
              <a:t>1. </a:t>
            </a:r>
            <a:r>
              <a:rPr b="1" lang="en">
                <a:solidFill>
                  <a:schemeClr val="dk1"/>
                </a:solidFill>
              </a:rPr>
              <a:t>Review key concepts &amp; learning from sessions 1, 2 &amp; 3 [10 mins]</a:t>
            </a:r>
            <a:endParaRPr b="1">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a:solidFill>
                  <a:schemeClr val="dk1"/>
                </a:solidFill>
              </a:rPr>
              <a:t>a) How does the Earthshot prize promote long time thinking and support the seven generations principle?</a:t>
            </a:r>
            <a:endParaRPr>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a:solidFill>
                  <a:schemeClr val="dk1"/>
                </a:solidFill>
              </a:rPr>
              <a:t>b) What did Octavia Hill do to promote long time thinking and support the seven generations principle?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0cd38fb1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0cd38fb1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sz="1000">
                <a:solidFill>
                  <a:schemeClr val="dk1"/>
                </a:solidFill>
              </a:rPr>
              <a:t>2. </a:t>
            </a:r>
            <a:r>
              <a:rPr b="1" lang="en" sz="1000">
                <a:solidFill>
                  <a:schemeClr val="dk1"/>
                </a:solidFill>
              </a:rPr>
              <a:t>Role Play activities: [25 mins]</a:t>
            </a:r>
            <a:endParaRPr sz="1000">
              <a:solidFill>
                <a:schemeClr val="dk1"/>
              </a:solidFill>
            </a:endParaRPr>
          </a:p>
          <a:p>
            <a:pPr indent="0" lvl="0" marL="0" rtl="0" algn="l">
              <a:lnSpc>
                <a:spcPct val="110154"/>
              </a:lnSpc>
              <a:spcBef>
                <a:spcPts val="54"/>
              </a:spcBef>
              <a:spcAft>
                <a:spcPts val="0"/>
              </a:spcAft>
              <a:buNone/>
            </a:pPr>
            <a:r>
              <a:t/>
            </a:r>
            <a:endParaRPr>
              <a:solidFill>
                <a:schemeClr val="dk1"/>
              </a:solidFill>
            </a:endParaRPr>
          </a:p>
          <a:p>
            <a:pPr indent="-298450" lvl="0" marL="457200" rtl="0" algn="l">
              <a:lnSpc>
                <a:spcPct val="110154"/>
              </a:lnSpc>
              <a:spcBef>
                <a:spcPts val="54"/>
              </a:spcBef>
              <a:spcAft>
                <a:spcPts val="0"/>
              </a:spcAft>
              <a:buClr>
                <a:schemeClr val="dk1"/>
              </a:buClr>
              <a:buSzPts val="1100"/>
              <a:buAutoNum type="alphaLcParenR"/>
            </a:pPr>
            <a:r>
              <a:rPr lang="en">
                <a:solidFill>
                  <a:schemeClr val="dk1"/>
                </a:solidFill>
              </a:rPr>
              <a:t>Meet Ancestor 2 Robert Thurston Hopkins: students will role-play a conversation between Robert Thurston Hopkins and a present day person. (See below Appendix G for instructions &amp; Appendix H for character sheet).</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0cd38fb1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0cd38fb1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a:solidFill>
                  <a:schemeClr val="dk1"/>
                </a:solidFill>
              </a:rPr>
              <a:t>b) </a:t>
            </a:r>
            <a:r>
              <a:rPr lang="en">
                <a:solidFill>
                  <a:schemeClr val="dk1"/>
                </a:solidFill>
              </a:rPr>
              <a:t>Meet the Future Beings: in the same groups, students will role-play a conversation between a present day person and a future being from the year 2195. (Appendix J)</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0cd38fb1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f0cd38fb1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a:solidFill>
                  <a:schemeClr val="dk1"/>
                </a:solidFill>
              </a:rPr>
              <a:t>3. </a:t>
            </a:r>
            <a:r>
              <a:rPr b="1" lang="en">
                <a:solidFill>
                  <a:schemeClr val="dk1"/>
                </a:solidFill>
              </a:rPr>
              <a:t>Individual reflective writing [5 mins]</a:t>
            </a:r>
            <a:endParaRPr b="1">
              <a:solidFill>
                <a:schemeClr val="dk1"/>
              </a:solidFill>
            </a:endParaRPr>
          </a:p>
          <a:p>
            <a:pPr indent="0" lvl="0" marL="0" rtl="0" algn="l">
              <a:lnSpc>
                <a:spcPct val="110154"/>
              </a:lnSpc>
              <a:spcBef>
                <a:spcPts val="54"/>
              </a:spcBef>
              <a:spcAft>
                <a:spcPts val="0"/>
              </a:spcAft>
              <a:buNone/>
            </a:pPr>
            <a:r>
              <a:rPr lang="en">
                <a:solidFill>
                  <a:schemeClr val="dk1"/>
                </a:solidFill>
              </a:rPr>
              <a:t>a) Students asked to write for 2 minutes about how you feel after doing this</a:t>
            </a:r>
            <a:endParaRPr>
              <a:solidFill>
                <a:schemeClr val="dk1"/>
              </a:solidFill>
            </a:endParaRPr>
          </a:p>
          <a:p>
            <a:pPr indent="0" lvl="0" marL="0" rtl="0" algn="l">
              <a:lnSpc>
                <a:spcPct val="110154"/>
              </a:lnSpc>
              <a:spcBef>
                <a:spcPts val="54"/>
              </a:spcBef>
              <a:spcAft>
                <a:spcPts val="0"/>
              </a:spcAft>
              <a:buNone/>
            </a:pPr>
            <a:r>
              <a:rPr lang="en">
                <a:solidFill>
                  <a:schemeClr val="dk1"/>
                </a:solidFill>
              </a:rPr>
              <a:t>activity.</a:t>
            </a:r>
            <a:endParaRPr>
              <a:solidFill>
                <a:schemeClr val="dk1"/>
              </a:solidFill>
            </a:endParaRPr>
          </a:p>
          <a:p>
            <a:pPr indent="0" lvl="0" marL="0" rtl="0" algn="l">
              <a:lnSpc>
                <a:spcPct val="110154"/>
              </a:lnSpc>
              <a:spcBef>
                <a:spcPts val="54"/>
              </a:spcBef>
              <a:spcAft>
                <a:spcPts val="0"/>
              </a:spcAft>
              <a:buNone/>
            </a:pPr>
            <a:r>
              <a:rPr lang="en">
                <a:solidFill>
                  <a:schemeClr val="dk1"/>
                </a:solidFill>
              </a:rPr>
              <a:t>b) Students talk in their small groups to share reflections.</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f0cd38fb1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f0cd38fb1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154"/>
              </a:lnSpc>
              <a:spcBef>
                <a:spcPts val="54"/>
              </a:spcBef>
              <a:spcAft>
                <a:spcPts val="0"/>
              </a:spcAft>
              <a:buNone/>
            </a:pPr>
            <a:r>
              <a:rPr lang="en">
                <a:solidFill>
                  <a:schemeClr val="dk1"/>
                </a:solidFill>
              </a:rPr>
              <a:t>4. </a:t>
            </a:r>
            <a:r>
              <a:rPr b="1" lang="en">
                <a:solidFill>
                  <a:schemeClr val="dk1"/>
                </a:solidFill>
              </a:rPr>
              <a:t>Session Overview: Whole group discussion [10 mins]</a:t>
            </a:r>
            <a:endParaRPr b="1">
              <a:solidFill>
                <a:schemeClr val="dk1"/>
              </a:solidFill>
            </a:endParaRPr>
          </a:p>
          <a:p>
            <a:pPr indent="-298450" lvl="0" marL="457200" rtl="0" algn="l">
              <a:lnSpc>
                <a:spcPct val="110154"/>
              </a:lnSpc>
              <a:spcBef>
                <a:spcPts val="54"/>
              </a:spcBef>
              <a:spcAft>
                <a:spcPts val="0"/>
              </a:spcAft>
              <a:buClr>
                <a:schemeClr val="dk1"/>
              </a:buClr>
              <a:buSzPts val="1100"/>
              <a:buAutoNum type="alphaLcParenR"/>
            </a:pPr>
            <a:r>
              <a:rPr lang="en">
                <a:solidFill>
                  <a:schemeClr val="dk1"/>
                </a:solidFill>
              </a:rPr>
              <a:t>Teacher leads a whole group discussion by asking each small group to share one reflection.</a:t>
            </a:r>
            <a:endParaRPr>
              <a:solidFill>
                <a:schemeClr val="dk1"/>
              </a:solidFill>
            </a:endParaRPr>
          </a:p>
          <a:p>
            <a:pPr indent="0" lvl="0" marL="0" rtl="0" algn="l">
              <a:lnSpc>
                <a:spcPct val="110154"/>
              </a:lnSpc>
              <a:spcBef>
                <a:spcPts val="54"/>
              </a:spcBef>
              <a:spcAft>
                <a:spcPts val="0"/>
              </a:spcAft>
              <a:buNone/>
            </a:pPr>
            <a:r>
              <a:t/>
            </a:r>
            <a:endParaRPr>
              <a:solidFill>
                <a:schemeClr val="dk1"/>
              </a:solidFill>
            </a:endParaRPr>
          </a:p>
          <a:p>
            <a:pPr indent="-298450" lvl="0" marL="457200" rtl="0" algn="l">
              <a:lnSpc>
                <a:spcPct val="110154"/>
              </a:lnSpc>
              <a:spcBef>
                <a:spcPts val="54"/>
              </a:spcBef>
              <a:spcAft>
                <a:spcPts val="0"/>
              </a:spcAft>
              <a:buClr>
                <a:schemeClr val="dk1"/>
              </a:buClr>
              <a:buSzPts val="1100"/>
              <a:buAutoNum type="alphaLcParenR"/>
            </a:pPr>
            <a:r>
              <a:rPr lang="en">
                <a:solidFill>
                  <a:schemeClr val="dk1"/>
                </a:solidFill>
              </a:rPr>
              <a:t>Discussion can be further developed using additional prompts/questions as below:</a:t>
            </a:r>
            <a:endParaRPr>
              <a:solidFill>
                <a:schemeClr val="dk1"/>
              </a:solidFill>
            </a:endParaRPr>
          </a:p>
          <a:p>
            <a:pPr indent="-298450" lvl="0" marL="457200" rtl="0" algn="l">
              <a:spcBef>
                <a:spcPts val="0"/>
              </a:spcBef>
              <a:spcAft>
                <a:spcPts val="0"/>
              </a:spcAft>
              <a:buSzPts val="1100"/>
              <a:buChar char="●"/>
            </a:pPr>
            <a:r>
              <a:rPr lang="en"/>
              <a:t>One day, you will be the ancestors, so what can you imagine for the next seven generations?</a:t>
            </a:r>
            <a:endParaRPr/>
          </a:p>
          <a:p>
            <a:pPr indent="-298450" lvl="0" marL="457200" rtl="0" algn="l">
              <a:spcBef>
                <a:spcPts val="0"/>
              </a:spcBef>
              <a:spcAft>
                <a:spcPts val="0"/>
              </a:spcAft>
              <a:buSzPts val="1100"/>
              <a:buChar char="●"/>
            </a:pPr>
            <a:r>
              <a:rPr lang="en"/>
              <a:t>What strategies do you think have been successful so far? What should be improved on?</a:t>
            </a:r>
            <a:endParaRPr/>
          </a:p>
          <a:p>
            <a:pPr indent="-298450" lvl="0" marL="457200" rtl="0" algn="l">
              <a:spcBef>
                <a:spcPts val="0"/>
              </a:spcBef>
              <a:spcAft>
                <a:spcPts val="0"/>
              </a:spcAft>
              <a:buSzPts val="1100"/>
              <a:buChar char="●"/>
            </a:pPr>
            <a:r>
              <a:rPr lang="en"/>
              <a:t>Can you think of other laws, treaties, campaigns or societies we should be working on?</a:t>
            </a:r>
            <a:endParaRPr/>
          </a:p>
          <a:p>
            <a:pPr indent="-298450" lvl="0" marL="457200" rtl="0" algn="l">
              <a:spcBef>
                <a:spcPts val="0"/>
              </a:spcBef>
              <a:spcAft>
                <a:spcPts val="0"/>
              </a:spcAft>
              <a:buSzPts val="1100"/>
              <a:buChar char="●"/>
            </a:pPr>
            <a:r>
              <a:rPr lang="en"/>
              <a:t>Who needs to be around the table? If you were in charge, what would you do?</a:t>
            </a:r>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e4b4dafc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e4b4dafc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 Connect key concepts of short-termism and long time thinking with climate and environment [15 mins] </a:t>
            </a:r>
            <a:endParaRPr b="1"/>
          </a:p>
          <a:p>
            <a:pPr indent="0" lvl="0" marL="0" rtl="0" algn="l">
              <a:spcBef>
                <a:spcPts val="0"/>
              </a:spcBef>
              <a:spcAft>
                <a:spcPts val="0"/>
              </a:spcAft>
              <a:buClr>
                <a:schemeClr val="dk1"/>
              </a:buClr>
              <a:buSzPts val="1100"/>
              <a:buFont typeface="Arial"/>
              <a:buNone/>
            </a:pPr>
            <a:r>
              <a:rPr lang="en"/>
              <a:t>a) Watch </a:t>
            </a:r>
            <a:r>
              <a:rPr lang="en" u="sng">
                <a:solidFill>
                  <a:schemeClr val="hlink"/>
                </a:solidFill>
                <a:hlinkClick r:id="rId2"/>
              </a:rPr>
              <a:t>The Long Time Project video</a:t>
            </a:r>
            <a:r>
              <a:rPr lang="en"/>
              <a:t> [5 mins]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b) Teacher leads group discussion asking students </a:t>
            </a:r>
            <a:endParaRPr/>
          </a:p>
          <a:p>
            <a:pPr indent="0" lvl="0" marL="0" rtl="0" algn="l">
              <a:spcBef>
                <a:spcPts val="0"/>
              </a:spcBef>
              <a:spcAft>
                <a:spcPts val="0"/>
              </a:spcAft>
              <a:buClr>
                <a:schemeClr val="dk1"/>
              </a:buClr>
              <a:buSzPts val="1100"/>
              <a:buFont typeface="Arial"/>
              <a:buNone/>
            </a:pPr>
            <a:r>
              <a:rPr lang="en"/>
              <a:t>i) What examples of short termism can you think of in your town/city/country, and what are the problems with this? </a:t>
            </a:r>
            <a:endParaRPr/>
          </a:p>
          <a:p>
            <a:pPr indent="0" lvl="0" marL="0" rtl="0" algn="l">
              <a:spcBef>
                <a:spcPts val="0"/>
              </a:spcBef>
              <a:spcAft>
                <a:spcPts val="0"/>
              </a:spcAft>
              <a:buClr>
                <a:schemeClr val="dk1"/>
              </a:buClr>
              <a:buSzPts val="1100"/>
              <a:buFont typeface="Arial"/>
              <a:buNone/>
            </a:pPr>
            <a:r>
              <a:rPr lang="en"/>
              <a:t>ii) Are there any examples of long term thinking you can think of and what are the benefits? </a:t>
            </a:r>
            <a:endParaRPr sz="1000">
              <a:solidFill>
                <a:srgbClr val="44474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d88e1454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d88e145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Show students the seven generations timeline: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represents 7 generations back and forward from today.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Highlight that this 7 Generations Principle originates from </a:t>
            </a:r>
            <a:r>
              <a:rPr lang="en">
                <a:solidFill>
                  <a:schemeClr val="dk1"/>
                </a:solidFill>
              </a:rPr>
              <a:t>with the Haudenosaunee, a group of First Nations people in North America, who believe that </a:t>
            </a:r>
            <a:r>
              <a:rPr lang="en">
                <a:solidFill>
                  <a:srgbClr val="040C28"/>
                </a:solidFill>
              </a:rPr>
              <a:t>d</a:t>
            </a:r>
            <a:r>
              <a:rPr lang="en">
                <a:solidFill>
                  <a:srgbClr val="040C28"/>
                </a:solidFill>
              </a:rPr>
              <a:t>ecisions being made about our energy, water, and natural resources should be sustainable for seven generations in the future.</a:t>
            </a:r>
            <a:endParaRPr>
              <a:solidFill>
                <a:srgbClr val="040C28"/>
              </a:solidFill>
            </a:endParaRPr>
          </a:p>
          <a:p>
            <a:pPr indent="-298450" lvl="0" marL="457200" rtl="0" algn="l">
              <a:spcBef>
                <a:spcPts val="0"/>
              </a:spcBef>
              <a:spcAft>
                <a:spcPts val="0"/>
              </a:spcAft>
              <a:buClr>
                <a:srgbClr val="040C28"/>
              </a:buClr>
              <a:buSzPts val="1100"/>
              <a:buChar char="●"/>
            </a:pPr>
            <a:r>
              <a:rPr lang="en">
                <a:solidFill>
                  <a:srgbClr val="040C28"/>
                </a:solidFill>
              </a:rPr>
              <a:t>Clarify that </a:t>
            </a:r>
            <a:r>
              <a:rPr lang="en">
                <a:solidFill>
                  <a:srgbClr val="040C28"/>
                </a:solidFill>
              </a:rPr>
              <a:t>students</a:t>
            </a:r>
            <a:r>
              <a:rPr lang="en">
                <a:solidFill>
                  <a:srgbClr val="040C28"/>
                </a:solidFill>
              </a:rPr>
              <a:t> understand this key idea. </a:t>
            </a:r>
            <a:endParaRPr>
              <a:solidFill>
                <a:srgbClr val="040C28"/>
              </a:solidFill>
            </a:endParaRPr>
          </a:p>
          <a:p>
            <a:pPr indent="0" lvl="0" marL="0" rtl="0" algn="l">
              <a:spcBef>
                <a:spcPts val="0"/>
              </a:spcBef>
              <a:spcAft>
                <a:spcPts val="0"/>
              </a:spcAft>
              <a:buNone/>
            </a:pPr>
            <a:r>
              <a:t/>
            </a:r>
            <a:endParaRPr>
              <a:solidFill>
                <a:srgbClr val="040C28"/>
              </a:solidFill>
            </a:endParaRPr>
          </a:p>
          <a:p>
            <a:pPr indent="0" lvl="0" marL="0" rtl="0" algn="l">
              <a:spcBef>
                <a:spcPts val="0"/>
              </a:spcBef>
              <a:spcAft>
                <a:spcPts val="0"/>
              </a:spcAft>
              <a:buNone/>
            </a:pPr>
            <a:r>
              <a:rPr lang="en">
                <a:solidFill>
                  <a:srgbClr val="040C28"/>
                </a:solidFill>
              </a:rPr>
              <a:t>In this lesson we will be looking at the story of one particular natural resource - carbon - over the past seven generations.</a:t>
            </a:r>
            <a:endParaRPr>
              <a:solidFill>
                <a:srgbClr val="040C28"/>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7bb557c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7bb557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students printed copies of Appendix B (option to work in pairs).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Introduce matching task: </a:t>
            </a:r>
            <a:endParaRPr/>
          </a:p>
          <a:p>
            <a:pPr indent="-298450" lvl="0" marL="457200" rtl="0" algn="l">
              <a:spcBef>
                <a:spcPts val="0"/>
              </a:spcBef>
              <a:spcAft>
                <a:spcPts val="0"/>
              </a:spcAft>
              <a:buSzPts val="1100"/>
              <a:buChar char="●"/>
            </a:pPr>
            <a:r>
              <a:rPr lang="en"/>
              <a:t>On the left hand side are seven </a:t>
            </a:r>
            <a:r>
              <a:rPr lang="en" u="sng"/>
              <a:t>years</a:t>
            </a:r>
            <a:r>
              <a:rPr lang="en"/>
              <a:t>, one from each of the seven generations before 2024.</a:t>
            </a:r>
            <a:endParaRPr/>
          </a:p>
          <a:p>
            <a:pPr indent="-298450" lvl="0" marL="457200" rtl="0" algn="l">
              <a:spcBef>
                <a:spcPts val="0"/>
              </a:spcBef>
              <a:spcAft>
                <a:spcPts val="0"/>
              </a:spcAft>
              <a:buSzPts val="1100"/>
              <a:buChar char="●"/>
            </a:pPr>
            <a:r>
              <a:rPr lang="en"/>
              <a:t>On the right hand side are key </a:t>
            </a:r>
            <a:r>
              <a:rPr lang="en" u="sng"/>
              <a:t>events</a:t>
            </a:r>
            <a:r>
              <a:rPr lang="en"/>
              <a:t> in the story of carbon.</a:t>
            </a:r>
            <a:endParaRPr/>
          </a:p>
          <a:p>
            <a:pPr indent="-298450" lvl="0" marL="457200" rtl="0" algn="l">
              <a:spcBef>
                <a:spcPts val="0"/>
              </a:spcBef>
              <a:spcAft>
                <a:spcPts val="0"/>
              </a:spcAft>
              <a:buSzPts val="1100"/>
              <a:buChar char="●"/>
            </a:pPr>
            <a:r>
              <a:rPr lang="en">
                <a:solidFill>
                  <a:schemeClr val="dk1"/>
                </a:solidFill>
              </a:rPr>
              <a:t>U</a:t>
            </a:r>
            <a:r>
              <a:rPr lang="en">
                <a:solidFill>
                  <a:schemeClr val="dk1"/>
                </a:solidFill>
              </a:rPr>
              <a:t>se estimation to match up the </a:t>
            </a:r>
            <a:r>
              <a:rPr lang="en" u="sng">
                <a:solidFill>
                  <a:schemeClr val="dk1"/>
                </a:solidFill>
              </a:rPr>
              <a:t>years</a:t>
            </a:r>
            <a:r>
              <a:rPr lang="en">
                <a:solidFill>
                  <a:schemeClr val="dk1"/>
                </a:solidFill>
              </a:rPr>
              <a:t> with the </a:t>
            </a:r>
            <a:r>
              <a:rPr lang="en" u="sng">
                <a:solidFill>
                  <a:schemeClr val="dk1"/>
                </a:solidFill>
              </a:rPr>
              <a:t>events. </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The next slide contains the answers</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496f677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496f677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Reveal the answers:</a:t>
            </a:r>
            <a:endParaRPr/>
          </a:p>
          <a:p>
            <a:pPr indent="-298450" lvl="0" marL="457200" rtl="0" algn="l">
              <a:spcBef>
                <a:spcPts val="0"/>
              </a:spcBef>
              <a:spcAft>
                <a:spcPts val="0"/>
              </a:spcAft>
              <a:buSzPts val="1100"/>
              <a:buChar char="●"/>
            </a:pPr>
            <a:r>
              <a:rPr lang="en"/>
              <a:t>Explore with students which ones were easier and which were harder. </a:t>
            </a:r>
            <a:endParaRPr/>
          </a:p>
          <a:p>
            <a:pPr indent="-298450" lvl="0" marL="457200" rtl="0" algn="l">
              <a:spcBef>
                <a:spcPts val="0"/>
              </a:spcBef>
              <a:spcAft>
                <a:spcPts val="0"/>
              </a:spcAft>
              <a:buSzPts val="1100"/>
              <a:buChar char="●"/>
            </a:pPr>
            <a:r>
              <a:rPr lang="en"/>
              <a:t>This may reveal aspects of students’ </a:t>
            </a:r>
            <a:r>
              <a:rPr lang="en"/>
              <a:t>knowledge</a:t>
            </a:r>
            <a:r>
              <a:rPr lang="en"/>
              <a:t> about carbon</a:t>
            </a:r>
            <a:endParaRPr/>
          </a:p>
          <a:p>
            <a:pPr indent="-298450" lvl="0" marL="457200" rtl="0" algn="l">
              <a:spcBef>
                <a:spcPts val="0"/>
              </a:spcBef>
              <a:spcAft>
                <a:spcPts val="0"/>
              </a:spcAft>
              <a:buSzPts val="1100"/>
              <a:buChar char="●"/>
            </a:pPr>
            <a:r>
              <a:rPr lang="en">
                <a:solidFill>
                  <a:schemeClr val="dk1"/>
                </a:solidFill>
              </a:rPr>
              <a:t>What was the most unexpected / surprising discovery?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e4f17aaf6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e4f17aaf6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0cd38fb1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0cd38fb1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Welcome!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is called Think like an Ancestor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Option to clarify definition of ancestor: </a:t>
            </a:r>
            <a:r>
              <a:rPr lang="en"/>
              <a:t>According to classic dictionary definition an ancestor is a person related to you who lived a long time ago. In this lesson we will use it more widely to include anyone who lived in the same part of the UK as we do now. So not just our family ancestors but also our local ancestors.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0cd38fb1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0cd38fb1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413" rtl="0" algn="l">
              <a:lnSpc>
                <a:spcPct val="110154"/>
              </a:lnSpc>
              <a:spcBef>
                <a:spcPts val="54"/>
              </a:spcBef>
              <a:spcAft>
                <a:spcPts val="0"/>
              </a:spcAft>
              <a:buClr>
                <a:schemeClr val="dk1"/>
              </a:buClr>
              <a:buSzPts val="1100"/>
              <a:buFont typeface="Arial"/>
              <a:buNone/>
            </a:pPr>
            <a:r>
              <a:rPr lang="en" sz="1400">
                <a:solidFill>
                  <a:schemeClr val="dk1"/>
                </a:solidFill>
              </a:rPr>
              <a:t>1. </a:t>
            </a:r>
            <a:r>
              <a:rPr b="1" lang="en" sz="1400">
                <a:solidFill>
                  <a:schemeClr val="dk1"/>
                </a:solidFill>
              </a:rPr>
              <a:t>Review key concepts &amp; learning from session 1 [15mins]</a:t>
            </a:r>
            <a:endParaRPr b="1" sz="1400">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sz="1400">
                <a:solidFill>
                  <a:schemeClr val="dk1"/>
                </a:solidFill>
              </a:rPr>
              <a:t>a) What happened in the marshmallow test?</a:t>
            </a:r>
            <a:endParaRPr sz="1400">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sz="1400">
                <a:solidFill>
                  <a:schemeClr val="dk1"/>
                </a:solidFill>
              </a:rPr>
              <a:t>b) What examples were given about short term and long term thinking?</a:t>
            </a:r>
            <a:endParaRPr sz="1400">
              <a:solidFill>
                <a:schemeClr val="dk1"/>
              </a:solidFill>
            </a:endParaRPr>
          </a:p>
          <a:p>
            <a:pPr indent="0" lvl="0" marL="2413" rtl="0" algn="l">
              <a:lnSpc>
                <a:spcPct val="110154"/>
              </a:lnSpc>
              <a:spcBef>
                <a:spcPts val="54"/>
              </a:spcBef>
              <a:spcAft>
                <a:spcPts val="0"/>
              </a:spcAft>
              <a:buClr>
                <a:schemeClr val="dk1"/>
              </a:buClr>
              <a:buSzPts val="1100"/>
              <a:buFont typeface="Arial"/>
              <a:buNone/>
            </a:pPr>
            <a:r>
              <a:rPr lang="en" sz="1400">
                <a:solidFill>
                  <a:schemeClr val="dk1"/>
                </a:solidFill>
              </a:rPr>
              <a:t>c) Which was most surprising about the carbon timeline? What did you learn?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
        <p:nvSpPr>
          <p:cNvPr id="53" name="Google Shape;53;p13"/>
          <p:cNvSpPr txBox="1"/>
          <p:nvPr>
            <p:ph type="title"/>
          </p:nvPr>
        </p:nvSpPr>
        <p:spPr>
          <a:xfrm>
            <a:off x="446856" y="311629"/>
            <a:ext cx="8229600" cy="602400"/>
          </a:xfrm>
          <a:prstGeom prst="rect">
            <a:avLst/>
          </a:prstGeom>
          <a:noFill/>
          <a:ln>
            <a:noFill/>
          </a:ln>
        </p:spPr>
        <p:txBody>
          <a:bodyPr anchorCtr="0" anchor="t" bIns="45725" lIns="91425" spcFirstLastPara="1" rIns="91425" wrap="square" tIns="45725">
            <a:noAutofit/>
          </a:bodyPr>
          <a:lstStyle>
            <a:lvl1pPr lvl="0" marR="0" rtl="0" algn="l">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4" name="Google Shape;54;p13"/>
          <p:cNvSpPr txBox="1"/>
          <p:nvPr>
            <p:ph idx="1" type="body"/>
          </p:nvPr>
        </p:nvSpPr>
        <p:spPr>
          <a:xfrm>
            <a:off x="446856" y="1007641"/>
            <a:ext cx="8229600" cy="4014900"/>
          </a:xfrm>
          <a:prstGeom prst="rect">
            <a:avLst/>
          </a:prstGeom>
          <a:noFill/>
          <a:ln>
            <a:noFill/>
          </a:ln>
        </p:spPr>
        <p:txBody>
          <a:bodyPr anchorCtr="0" anchor="t" bIns="45725" lIns="91425" spcFirstLastPara="1" rIns="91425" wrap="square" tIns="45725">
            <a:noAutofit/>
          </a:bodyPr>
          <a:lstStyle>
            <a:lvl1pPr indent="-228600" lvl="0" marL="457200" marR="0" rtl="0" algn="l">
              <a:spcBef>
                <a:spcPts val="60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387350" lvl="1" marL="914400" marR="0" rtl="0" algn="l">
              <a:spcBef>
                <a:spcPts val="1600"/>
              </a:spcBef>
              <a:spcAft>
                <a:spcPts val="0"/>
              </a:spcAft>
              <a:buClr>
                <a:srgbClr val="FFFFFF"/>
              </a:buClr>
              <a:buSzPts val="2500"/>
              <a:buFont typeface="Arial"/>
              <a:buChar char="–"/>
              <a:defRPr b="0" i="0" sz="2500" u="none" cap="none" strike="noStrike">
                <a:solidFill>
                  <a:srgbClr val="FFFFFF"/>
                </a:solidFill>
                <a:latin typeface="Arial"/>
                <a:ea typeface="Arial"/>
                <a:cs typeface="Arial"/>
                <a:sym typeface="Arial"/>
              </a:defRPr>
            </a:lvl2pPr>
            <a:lvl3pPr indent="-361950" lvl="2" marL="1371600" marR="0" rtl="0" algn="l">
              <a:spcBef>
                <a:spcPts val="1600"/>
              </a:spcBef>
              <a:spcAft>
                <a:spcPts val="0"/>
              </a:spcAft>
              <a:buClr>
                <a:srgbClr val="FFFFFF"/>
              </a:buClr>
              <a:buSzPts val="2100"/>
              <a:buFont typeface="Arial"/>
              <a:buChar char="•"/>
              <a:defRPr b="0" i="0" sz="2100" u="none" cap="none" strike="noStrike">
                <a:solidFill>
                  <a:srgbClr val="FFFFFF"/>
                </a:solidFill>
                <a:latin typeface="Arial"/>
                <a:ea typeface="Arial"/>
                <a:cs typeface="Arial"/>
                <a:sym typeface="Arial"/>
              </a:defRPr>
            </a:lvl3pPr>
            <a:lvl4pPr indent="-342900" lvl="3" marL="18288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72600" y="44775"/>
            <a:ext cx="487750" cy="483150"/>
          </a:xfrm>
          <a:prstGeom prst="rect">
            <a:avLst/>
          </a:prstGeom>
          <a:noFill/>
          <a:ln>
            <a:noFill/>
          </a:ln>
        </p:spPr>
      </p:pic>
      <p:pic>
        <p:nvPicPr>
          <p:cNvPr id="21" name="Google Shape;21;p4"/>
          <p:cNvPicPr preferRelativeResize="0"/>
          <p:nvPr/>
        </p:nvPicPr>
        <p:blipFill rotWithShape="1">
          <a:blip r:embed="rId3">
            <a:alphaModFix/>
          </a:blip>
          <a:srcRect b="0" l="0" r="0" t="0"/>
          <a:stretch/>
        </p:blipFill>
        <p:spPr>
          <a:xfrm>
            <a:off x="645949" y="89551"/>
            <a:ext cx="1229619"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TEGyIou-IpI"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bymiMNa6QJk"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Yo4WF3cSd9Q"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BTmnRY-yBbY"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64" name="Shape 64"/>
        <p:cNvGrpSpPr/>
        <p:nvPr/>
      </p:nvGrpSpPr>
      <p:grpSpPr>
        <a:xfrm>
          <a:off x="0" y="0"/>
          <a:ext cx="0" cy="0"/>
          <a:chOff x="0" y="0"/>
          <a:chExt cx="0" cy="0"/>
        </a:xfrm>
      </p:grpSpPr>
      <p:sp>
        <p:nvSpPr>
          <p:cNvPr id="65" name="Google Shape;65;p15"/>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Think like an Ancestor</a:t>
            </a:r>
            <a:endParaRPr b="1" sz="5500">
              <a:solidFill>
                <a:schemeClr val="dk1"/>
              </a:solidFill>
              <a:latin typeface="Helvetica Neue"/>
              <a:ea typeface="Helvetica Neue"/>
              <a:cs typeface="Helvetica Neue"/>
              <a:sym typeface="Helvetica Neue"/>
            </a:endParaRPr>
          </a:p>
        </p:txBody>
      </p:sp>
      <p:pic>
        <p:nvPicPr>
          <p:cNvPr id="66" name="Google Shape;66;p15"/>
          <p:cNvPicPr preferRelativeResize="0"/>
          <p:nvPr/>
        </p:nvPicPr>
        <p:blipFill>
          <a:blip r:embed="rId3">
            <a:alphaModFix/>
          </a:blip>
          <a:stretch>
            <a:fillRect/>
          </a:stretch>
        </p:blipFill>
        <p:spPr>
          <a:xfrm>
            <a:off x="690025" y="1858350"/>
            <a:ext cx="2404000" cy="2381350"/>
          </a:xfrm>
          <a:prstGeom prst="rect">
            <a:avLst/>
          </a:prstGeom>
          <a:noFill/>
          <a:ln>
            <a:noFill/>
          </a:ln>
        </p:spPr>
      </p:pic>
      <p:pic>
        <p:nvPicPr>
          <p:cNvPr id="67" name="Google Shape;67;p15"/>
          <p:cNvPicPr preferRelativeResize="0"/>
          <p:nvPr/>
        </p:nvPicPr>
        <p:blipFill>
          <a:blip r:embed="rId4">
            <a:alphaModFix/>
          </a:blip>
          <a:stretch>
            <a:fillRect/>
          </a:stretch>
        </p:blipFill>
        <p:spPr>
          <a:xfrm>
            <a:off x="3673726" y="1981625"/>
            <a:ext cx="5120950" cy="1927300"/>
          </a:xfrm>
          <a:prstGeom prst="rect">
            <a:avLst/>
          </a:prstGeom>
          <a:noFill/>
          <a:ln>
            <a:noFill/>
          </a:ln>
        </p:spPr>
      </p:pic>
      <p:sp>
        <p:nvSpPr>
          <p:cNvPr id="68" name="Google Shape;68;p15"/>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Session 1 [50 mins]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115" name="Shape 115"/>
        <p:cNvGrpSpPr/>
        <p:nvPr/>
      </p:nvGrpSpPr>
      <p:grpSpPr>
        <a:xfrm>
          <a:off x="0" y="0"/>
          <a:ext cx="0" cy="0"/>
          <a:chOff x="0" y="0"/>
          <a:chExt cx="0" cy="0"/>
        </a:xfrm>
      </p:grpSpPr>
      <p:pic>
        <p:nvPicPr>
          <p:cNvPr id="116" name="Google Shape;116;p24"/>
          <p:cNvPicPr preferRelativeResize="0"/>
          <p:nvPr/>
        </p:nvPicPr>
        <p:blipFill>
          <a:blip r:embed="rId3">
            <a:alphaModFix/>
          </a:blip>
          <a:stretch>
            <a:fillRect/>
          </a:stretch>
        </p:blipFill>
        <p:spPr>
          <a:xfrm>
            <a:off x="2797175" y="63375"/>
            <a:ext cx="3521324" cy="4976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120" name="Shape 120"/>
        <p:cNvGrpSpPr/>
        <p:nvPr/>
      </p:nvGrpSpPr>
      <p:grpSpPr>
        <a:xfrm>
          <a:off x="0" y="0"/>
          <a:ext cx="0" cy="0"/>
          <a:chOff x="0" y="0"/>
          <a:chExt cx="0" cy="0"/>
        </a:xfrm>
      </p:grpSpPr>
      <p:pic>
        <p:nvPicPr>
          <p:cNvPr id="121" name="Google Shape;121;p25"/>
          <p:cNvPicPr preferRelativeResize="0"/>
          <p:nvPr/>
        </p:nvPicPr>
        <p:blipFill>
          <a:blip r:embed="rId3">
            <a:alphaModFix/>
          </a:blip>
          <a:stretch>
            <a:fillRect/>
          </a:stretch>
        </p:blipFill>
        <p:spPr>
          <a:xfrm>
            <a:off x="2863025" y="152400"/>
            <a:ext cx="3417941"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2609450" y="152400"/>
            <a:ext cx="392509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130"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2868288" y="152400"/>
            <a:ext cx="3407421"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135" name="Shape 135"/>
        <p:cNvGrpSpPr/>
        <p:nvPr/>
      </p:nvGrpSpPr>
      <p:grpSpPr>
        <a:xfrm>
          <a:off x="0" y="0"/>
          <a:ext cx="0" cy="0"/>
          <a:chOff x="0" y="0"/>
          <a:chExt cx="0" cy="0"/>
        </a:xfrm>
      </p:grpSpPr>
      <p:sp>
        <p:nvSpPr>
          <p:cNvPr id="136" name="Google Shape;136;p28"/>
          <p:cNvSpPr txBox="1"/>
          <p:nvPr>
            <p:ph idx="4294967295" type="subTitle"/>
          </p:nvPr>
        </p:nvSpPr>
        <p:spPr>
          <a:xfrm>
            <a:off x="1323600" y="2021700"/>
            <a:ext cx="64968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Long Time Locally</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BE"/>
        </a:solidFill>
      </p:bgPr>
    </p:bg>
    <p:spTree>
      <p:nvGrpSpPr>
        <p:cNvPr id="140" name="Shape 140"/>
        <p:cNvGrpSpPr/>
        <p:nvPr/>
      </p:nvGrpSpPr>
      <p:grpSpPr>
        <a:xfrm>
          <a:off x="0" y="0"/>
          <a:ext cx="0" cy="0"/>
          <a:chOff x="0" y="0"/>
          <a:chExt cx="0" cy="0"/>
        </a:xfrm>
      </p:grpSpPr>
      <p:sp>
        <p:nvSpPr>
          <p:cNvPr id="141" name="Google Shape;141;p29"/>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End of session 2</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145" name="Shape 145"/>
        <p:cNvGrpSpPr/>
        <p:nvPr/>
      </p:nvGrpSpPr>
      <p:grpSpPr>
        <a:xfrm>
          <a:off x="0" y="0"/>
          <a:ext cx="0" cy="0"/>
          <a:chOff x="0" y="0"/>
          <a:chExt cx="0" cy="0"/>
        </a:xfrm>
      </p:grpSpPr>
      <p:sp>
        <p:nvSpPr>
          <p:cNvPr id="146" name="Google Shape;146;p30"/>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Think like an Ancestor</a:t>
            </a:r>
            <a:endParaRPr b="1" sz="5500">
              <a:solidFill>
                <a:schemeClr val="dk1"/>
              </a:solidFill>
              <a:latin typeface="Helvetica Neue"/>
              <a:ea typeface="Helvetica Neue"/>
              <a:cs typeface="Helvetica Neue"/>
              <a:sym typeface="Helvetica Neue"/>
            </a:endParaRPr>
          </a:p>
        </p:txBody>
      </p:sp>
      <p:pic>
        <p:nvPicPr>
          <p:cNvPr id="147" name="Google Shape;147;p30"/>
          <p:cNvPicPr preferRelativeResize="0"/>
          <p:nvPr/>
        </p:nvPicPr>
        <p:blipFill>
          <a:blip r:embed="rId3">
            <a:alphaModFix/>
          </a:blip>
          <a:stretch>
            <a:fillRect/>
          </a:stretch>
        </p:blipFill>
        <p:spPr>
          <a:xfrm>
            <a:off x="690025" y="1858350"/>
            <a:ext cx="2404000" cy="2381350"/>
          </a:xfrm>
          <a:prstGeom prst="rect">
            <a:avLst/>
          </a:prstGeom>
          <a:noFill/>
          <a:ln>
            <a:noFill/>
          </a:ln>
        </p:spPr>
      </p:pic>
      <p:pic>
        <p:nvPicPr>
          <p:cNvPr id="148" name="Google Shape;148;p30"/>
          <p:cNvPicPr preferRelativeResize="0"/>
          <p:nvPr/>
        </p:nvPicPr>
        <p:blipFill>
          <a:blip r:embed="rId4">
            <a:alphaModFix/>
          </a:blip>
          <a:stretch>
            <a:fillRect/>
          </a:stretch>
        </p:blipFill>
        <p:spPr>
          <a:xfrm>
            <a:off x="3673726" y="1981625"/>
            <a:ext cx="5120950" cy="1927300"/>
          </a:xfrm>
          <a:prstGeom prst="rect">
            <a:avLst/>
          </a:prstGeom>
          <a:noFill/>
          <a:ln>
            <a:noFill/>
          </a:ln>
        </p:spPr>
      </p:pic>
      <p:sp>
        <p:nvSpPr>
          <p:cNvPr id="149" name="Google Shape;149;p30"/>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Session 3 [50 mins]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53" name="Shape 153"/>
        <p:cNvGrpSpPr/>
        <p:nvPr/>
      </p:nvGrpSpPr>
      <p:grpSpPr>
        <a:xfrm>
          <a:off x="0" y="0"/>
          <a:ext cx="0" cy="0"/>
          <a:chOff x="0" y="0"/>
          <a:chExt cx="0" cy="0"/>
        </a:xfrm>
      </p:grpSpPr>
      <p:sp>
        <p:nvSpPr>
          <p:cNvPr id="154" name="Google Shape;154;p31"/>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Review session 2</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58" name="Shape 158"/>
        <p:cNvGrpSpPr/>
        <p:nvPr/>
      </p:nvGrpSpPr>
      <p:grpSpPr>
        <a:xfrm>
          <a:off x="0" y="0"/>
          <a:ext cx="0" cy="0"/>
          <a:chOff x="0" y="0"/>
          <a:chExt cx="0" cy="0"/>
        </a:xfrm>
      </p:grpSpPr>
      <p:pic>
        <p:nvPicPr>
          <p:cNvPr descr="Check out all the best bits from The 2023 Earthshot Prize Awards! Our star-studded line up included Prince William, Rob Irwin, Bastille, One Republic, Hannah Waddingham, Bebe Rexha, Donnie Yen and so many more, all in Singapore to celebrate our incredible finalists.&#10;&#10;--&#10;Over the last ten years, the evidence that we face urgent challenges to protect the environment has become indisputable, and it’s clear that the time to act is now. Drawing inspiration from the concept of moonshots, which since the moon landing in 1969 has become shorthand to talk about the most ambitious and ground-breaking goals, Prince William announced The Earthshot Prize: an ambitious set of challenges to inspire a decade of action to repair the planet.&#10;&#10;We believe in the power of human ingenuity to prove to us all that the seemingly impossible is possible.&#10;&#10;--&#10;Learn more about The Earthshot Prize here: https://earthshotprize.org/ &#10;The Earthshot Prize on TikTok: https://www.tiktok.com/@theearthshotprize&#10;The Earthshot Prize on Instagram: twitter.com/TheEarthshotPrize&#10;The Earthshot Prizes on Twitter: facebook.com/TheEarthshotPrize&#10;The Earthshot Prizes on Facebook: instagram.com/TheEarthshotPrize&#10;&#10;#EarthshotPrize #EarthshotSingapore2023 #PrinceWilliam #OneRepublic #DavidAttenborough #FreyaRidings #Singapore" id="159" name="Google Shape;159;p32" title="Best Bits: @EarthshotPrize 2023 - Prince William, OneRepublic, Sir David, Freya Ridings &amp; More">
            <a:hlinkClick r:id="rId3"/>
          </p:cNvPr>
          <p:cNvPicPr preferRelativeResize="0"/>
          <p:nvPr/>
        </p:nvPicPr>
        <p:blipFill>
          <a:blip r:embed="rId4">
            <a:alphaModFix/>
          </a:blip>
          <a:stretch>
            <a:fillRect/>
          </a:stretch>
        </p:blipFill>
        <p:spPr>
          <a:xfrm>
            <a:off x="0" y="0"/>
            <a:ext cx="9144009"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63" name="Shape 163"/>
        <p:cNvGrpSpPr/>
        <p:nvPr/>
      </p:nvGrpSpPr>
      <p:grpSpPr>
        <a:xfrm>
          <a:off x="0" y="0"/>
          <a:ext cx="0" cy="0"/>
          <a:chOff x="0" y="0"/>
          <a:chExt cx="0" cy="0"/>
        </a:xfrm>
      </p:grpSpPr>
      <p:pic>
        <p:nvPicPr>
          <p:cNvPr descr="Prince William announces the Earthshot Prize: an ambitious set of challenges to inspire a decade of action to repair the planet. Over the last ten years, the evidence that we face urgent challenges to protect the environment has become indisputable, and it’s clear that the time to act is now. &#10;&#10;The Earthshot Launch film was made for the Royal Foundation by HTYT Films with thanks to:&#10;&#10;• Silverback Films &#10;• Getty Images &#10;• Sky &#10;• Our Planet&#10;• Druyan-Sagan Associates&#10;• Google &#10;• BBC Earth&#10;• North Design&#10;• Nic Woinilowicz&#10;• String and Tins&#10;• Moving Picture Company&#10;&#10;--&#10;Over the last ten years, the evidence that we face urgent challenges to protect the environment has become indisputable, and it’s clear that the time to act is now. Drawing inspiration from the concept of moonshots, which since the moon landing in 1969 has become shorthand to talk about the most ambitious and ground-breaking goals, Prince William announced The Earthshot Prize: an ambitious set of challenges to inspire a decade of action to repair the planet.&#10;&#10;We believe in the power of human ingenuity to prove to us all that the seemingly impossible is possible.&#10;&#10;--&#10;Learn more about The Earthshot Prize here: https://earthshotprize.org/ &#10;The Earthshot Prize on TikTok: https://www.tiktok.com/@theearthshotprize&#10;The Earthshot Prize on Instagram: twitter.com/TheEarthshotPrize&#10;The Earthshot Prizes on Twitter: facebook.com/TheEarthshotPrize&#10;The Earthshot Prizes on Facebook: instagram.com/TheEarthshotPrize&#10;&#10;#EarthshotPrize #ClimateChange #DavidAttenborough" id="164" name="Google Shape;164;p33" title="What Is The Earthshot Prize? 🌍🏆 | @EarthshotPrize">
            <a:hlinkClick r:id="rId3"/>
          </p:cNvPr>
          <p:cNvPicPr preferRelativeResize="0"/>
          <p:nvPr/>
        </p:nvPicPr>
        <p:blipFill>
          <a:blip r:embed="rId4">
            <a:alphaModFix/>
          </a:blip>
          <a:stretch>
            <a:fillRect/>
          </a:stretch>
        </p:blipFill>
        <p:spPr>
          <a:xfrm>
            <a:off x="0" y="0"/>
            <a:ext cx="9242275" cy="519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72" name="Shape 72"/>
        <p:cNvGrpSpPr/>
        <p:nvPr/>
      </p:nvGrpSpPr>
      <p:grpSpPr>
        <a:xfrm>
          <a:off x="0" y="0"/>
          <a:ext cx="0" cy="0"/>
          <a:chOff x="0" y="0"/>
          <a:chExt cx="0" cy="0"/>
        </a:xfrm>
      </p:grpSpPr>
      <p:pic>
        <p:nvPicPr>
          <p:cNvPr descr="We ran a duplicate of Stanford University's &quot;Marshmallow Experiment&quot; with our own Flood kids (Google it for the details).  &#10; &#10;If they could delay gratification by sitting in a room alone with one marshmallow until the facilitator got back, they would be rewarded with an additional marshmallow. If they cracked, succumbed to temptation by eating the marshmallow before she returned, they would not be rewarded with an additional one.  &#10; &#10;We hid 2 cameras in the room to watch the hilarious results." id="73" name="Google Shape;73;p16" title="The Marshmallow Experiment - Instant Gratification">
            <a:hlinkClick r:id="rId3"/>
          </p:cNvPr>
          <p:cNvPicPr preferRelativeResize="0"/>
          <p:nvPr/>
        </p:nvPicPr>
        <p:blipFill>
          <a:blip r:embed="rId4">
            <a:alphaModFix/>
          </a:blip>
          <a:stretch>
            <a:fillRect/>
          </a:stretch>
        </p:blipFill>
        <p:spPr>
          <a:xfrm>
            <a:off x="0" y="0"/>
            <a:ext cx="9144000" cy="5143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68" name="Shape 168"/>
        <p:cNvGrpSpPr/>
        <p:nvPr/>
      </p:nvGrpSpPr>
      <p:grpSpPr>
        <a:xfrm>
          <a:off x="0" y="0"/>
          <a:ext cx="0" cy="0"/>
          <a:chOff x="0" y="0"/>
          <a:chExt cx="0" cy="0"/>
        </a:xfrm>
      </p:grpSpPr>
      <p:pic>
        <p:nvPicPr>
          <p:cNvPr descr="Low Carbon Materials (LCM) is a climate tech company focusing on developing low-carbon, next-generation construction material alternatives in the race to Net-Zero. &#10;&#10;We design and manufacture carbon negative aggregates that can be easily incorporated into existing manufacturing processes. &#10;&#10;Our solutions provide a simple and scalable way to decarbonise the concrete and asphalt industry. &#10;&#10;Low Carbon Materials was honoured to be selected as a finalist for The Earthshot Prize to &quot;Fix Our Climate&quot;. This prestigious award, established by HRH Prince William, recognises and celebrates the most innovative solutions tackling the world's pressing environmental challenges." id="169" name="Google Shape;169;p34" title="Low Carbon Material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173" name="Shape 173"/>
        <p:cNvGrpSpPr/>
        <p:nvPr/>
      </p:nvGrpSpPr>
      <p:grpSpPr>
        <a:xfrm>
          <a:off x="0" y="0"/>
          <a:ext cx="0" cy="0"/>
          <a:chOff x="0" y="0"/>
          <a:chExt cx="0" cy="0"/>
        </a:xfrm>
      </p:grpSpPr>
      <p:sp>
        <p:nvSpPr>
          <p:cNvPr id="174" name="Google Shape;174;p35"/>
          <p:cNvSpPr txBox="1"/>
          <p:nvPr>
            <p:ph idx="4294967295" type="subTitle"/>
          </p:nvPr>
        </p:nvSpPr>
        <p:spPr>
          <a:xfrm>
            <a:off x="331000" y="267650"/>
            <a:ext cx="88890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4300">
                <a:solidFill>
                  <a:schemeClr val="dk1"/>
                </a:solidFill>
                <a:latin typeface="Helvetica Neue"/>
                <a:ea typeface="Helvetica Neue"/>
                <a:cs typeface="Helvetica Neue"/>
                <a:sym typeface="Helvetica Neue"/>
              </a:rPr>
              <a:t>R</a:t>
            </a:r>
            <a:r>
              <a:rPr b="1" lang="en" sz="4300">
                <a:solidFill>
                  <a:schemeClr val="dk1"/>
                </a:solidFill>
                <a:latin typeface="Helvetica Neue"/>
                <a:ea typeface="Helvetica Neue"/>
                <a:cs typeface="Helvetica Neue"/>
                <a:sym typeface="Helvetica Neue"/>
              </a:rPr>
              <a:t>ole Play: </a:t>
            </a:r>
            <a:r>
              <a:rPr b="1" lang="en" sz="4300">
                <a:solidFill>
                  <a:schemeClr val="dk1"/>
                </a:solidFill>
                <a:latin typeface="Helvetica Neue"/>
                <a:ea typeface="Helvetica Neue"/>
                <a:cs typeface="Helvetica Neue"/>
                <a:sym typeface="Helvetica Neue"/>
              </a:rPr>
              <a:t>Meet a local Ancestor </a:t>
            </a:r>
            <a:endParaRPr b="1" sz="4300">
              <a:solidFill>
                <a:schemeClr val="dk1"/>
              </a:solidFill>
              <a:latin typeface="Helvetica Neue"/>
              <a:ea typeface="Helvetica Neue"/>
              <a:cs typeface="Helvetica Neue"/>
              <a:sym typeface="Helvetica Neue"/>
            </a:endParaRPr>
          </a:p>
        </p:txBody>
      </p:sp>
      <p:pic>
        <p:nvPicPr>
          <p:cNvPr id="175" name="Google Shape;175;p35"/>
          <p:cNvPicPr preferRelativeResize="0"/>
          <p:nvPr/>
        </p:nvPicPr>
        <p:blipFill>
          <a:blip r:embed="rId3">
            <a:alphaModFix/>
          </a:blip>
          <a:stretch>
            <a:fillRect/>
          </a:stretch>
        </p:blipFill>
        <p:spPr>
          <a:xfrm>
            <a:off x="3117700" y="1164100"/>
            <a:ext cx="2908600" cy="3737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179" name="Shape 179"/>
        <p:cNvGrpSpPr/>
        <p:nvPr/>
      </p:nvGrpSpPr>
      <p:grpSpPr>
        <a:xfrm>
          <a:off x="0" y="0"/>
          <a:ext cx="0" cy="0"/>
          <a:chOff x="0" y="0"/>
          <a:chExt cx="0" cy="0"/>
        </a:xfrm>
      </p:grpSpPr>
      <p:sp>
        <p:nvSpPr>
          <p:cNvPr id="180" name="Google Shape;180;p36"/>
          <p:cNvSpPr txBox="1"/>
          <p:nvPr>
            <p:ph idx="4294967295" type="subTitle"/>
          </p:nvPr>
        </p:nvSpPr>
        <p:spPr>
          <a:xfrm>
            <a:off x="1980450" y="2021700"/>
            <a:ext cx="51831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4300">
                <a:solidFill>
                  <a:schemeClr val="dk1"/>
                </a:solidFill>
                <a:latin typeface="Helvetica Neue"/>
                <a:ea typeface="Helvetica Neue"/>
                <a:cs typeface="Helvetica Neue"/>
                <a:sym typeface="Helvetica Neue"/>
              </a:rPr>
              <a:t>Reflective Writing</a:t>
            </a:r>
            <a:endParaRPr b="1" sz="43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BE"/>
        </a:solidFill>
      </p:bgPr>
    </p:bg>
    <p:spTree>
      <p:nvGrpSpPr>
        <p:cNvPr id="184" name="Shape 184"/>
        <p:cNvGrpSpPr/>
        <p:nvPr/>
      </p:nvGrpSpPr>
      <p:grpSpPr>
        <a:xfrm>
          <a:off x="0" y="0"/>
          <a:ext cx="0" cy="0"/>
          <a:chOff x="0" y="0"/>
          <a:chExt cx="0" cy="0"/>
        </a:xfrm>
      </p:grpSpPr>
      <p:sp>
        <p:nvSpPr>
          <p:cNvPr id="185" name="Google Shape;185;p37"/>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End of session 3</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189" name="Shape 189"/>
        <p:cNvGrpSpPr/>
        <p:nvPr/>
      </p:nvGrpSpPr>
      <p:grpSpPr>
        <a:xfrm>
          <a:off x="0" y="0"/>
          <a:ext cx="0" cy="0"/>
          <a:chOff x="0" y="0"/>
          <a:chExt cx="0" cy="0"/>
        </a:xfrm>
      </p:grpSpPr>
      <p:sp>
        <p:nvSpPr>
          <p:cNvPr id="190" name="Google Shape;190;p38"/>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Think like an Ancestor</a:t>
            </a:r>
            <a:endParaRPr b="1" sz="5500">
              <a:solidFill>
                <a:schemeClr val="dk1"/>
              </a:solidFill>
              <a:latin typeface="Helvetica Neue"/>
              <a:ea typeface="Helvetica Neue"/>
              <a:cs typeface="Helvetica Neue"/>
              <a:sym typeface="Helvetica Neue"/>
            </a:endParaRPr>
          </a:p>
        </p:txBody>
      </p:sp>
      <p:pic>
        <p:nvPicPr>
          <p:cNvPr id="191" name="Google Shape;191;p38"/>
          <p:cNvPicPr preferRelativeResize="0"/>
          <p:nvPr/>
        </p:nvPicPr>
        <p:blipFill>
          <a:blip r:embed="rId3">
            <a:alphaModFix/>
          </a:blip>
          <a:stretch>
            <a:fillRect/>
          </a:stretch>
        </p:blipFill>
        <p:spPr>
          <a:xfrm>
            <a:off x="690025" y="1858350"/>
            <a:ext cx="2404000" cy="2381350"/>
          </a:xfrm>
          <a:prstGeom prst="rect">
            <a:avLst/>
          </a:prstGeom>
          <a:noFill/>
          <a:ln>
            <a:noFill/>
          </a:ln>
        </p:spPr>
      </p:pic>
      <p:pic>
        <p:nvPicPr>
          <p:cNvPr id="192" name="Google Shape;192;p38"/>
          <p:cNvPicPr preferRelativeResize="0"/>
          <p:nvPr/>
        </p:nvPicPr>
        <p:blipFill>
          <a:blip r:embed="rId4">
            <a:alphaModFix/>
          </a:blip>
          <a:stretch>
            <a:fillRect/>
          </a:stretch>
        </p:blipFill>
        <p:spPr>
          <a:xfrm>
            <a:off x="3673726" y="1981625"/>
            <a:ext cx="5120950" cy="1927300"/>
          </a:xfrm>
          <a:prstGeom prst="rect">
            <a:avLst/>
          </a:prstGeom>
          <a:noFill/>
          <a:ln>
            <a:noFill/>
          </a:ln>
        </p:spPr>
      </p:pic>
      <p:sp>
        <p:nvSpPr>
          <p:cNvPr id="193" name="Google Shape;193;p38"/>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Session 4 [50 mins]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97" name="Shape 197"/>
        <p:cNvGrpSpPr/>
        <p:nvPr/>
      </p:nvGrpSpPr>
      <p:grpSpPr>
        <a:xfrm>
          <a:off x="0" y="0"/>
          <a:ext cx="0" cy="0"/>
          <a:chOff x="0" y="0"/>
          <a:chExt cx="0" cy="0"/>
        </a:xfrm>
      </p:grpSpPr>
      <p:sp>
        <p:nvSpPr>
          <p:cNvPr id="198" name="Google Shape;198;p39"/>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Review session 3</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202" name="Shape 202"/>
        <p:cNvGrpSpPr/>
        <p:nvPr/>
      </p:nvGrpSpPr>
      <p:grpSpPr>
        <a:xfrm>
          <a:off x="0" y="0"/>
          <a:ext cx="0" cy="0"/>
          <a:chOff x="0" y="0"/>
          <a:chExt cx="0" cy="0"/>
        </a:xfrm>
      </p:grpSpPr>
      <p:sp>
        <p:nvSpPr>
          <p:cNvPr id="203" name="Google Shape;203;p40"/>
          <p:cNvSpPr txBox="1"/>
          <p:nvPr>
            <p:ph idx="4294967295" type="subTitle"/>
          </p:nvPr>
        </p:nvSpPr>
        <p:spPr>
          <a:xfrm>
            <a:off x="255000" y="2021700"/>
            <a:ext cx="88890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4300">
                <a:solidFill>
                  <a:schemeClr val="dk1"/>
                </a:solidFill>
                <a:latin typeface="Helvetica Neue"/>
                <a:ea typeface="Helvetica Neue"/>
                <a:cs typeface="Helvetica Neue"/>
                <a:sym typeface="Helvetica Neue"/>
              </a:rPr>
              <a:t>Role Play: Meet a local Ancestor </a:t>
            </a:r>
            <a:endParaRPr b="1" sz="4300">
              <a:solidFill>
                <a:schemeClr val="dk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207" name="Shape 207"/>
        <p:cNvGrpSpPr/>
        <p:nvPr/>
      </p:nvGrpSpPr>
      <p:grpSpPr>
        <a:xfrm>
          <a:off x="0" y="0"/>
          <a:ext cx="0" cy="0"/>
          <a:chOff x="0" y="0"/>
          <a:chExt cx="0" cy="0"/>
        </a:xfrm>
      </p:grpSpPr>
      <p:sp>
        <p:nvSpPr>
          <p:cNvPr id="208" name="Google Shape;208;p41"/>
          <p:cNvSpPr txBox="1"/>
          <p:nvPr>
            <p:ph idx="4294967295" type="subTitle"/>
          </p:nvPr>
        </p:nvSpPr>
        <p:spPr>
          <a:xfrm>
            <a:off x="255000" y="2021700"/>
            <a:ext cx="88890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4300">
                <a:solidFill>
                  <a:schemeClr val="dk1"/>
                </a:solidFill>
                <a:latin typeface="Helvetica Neue"/>
                <a:ea typeface="Helvetica Neue"/>
                <a:cs typeface="Helvetica Neue"/>
                <a:sym typeface="Helvetica Neue"/>
              </a:rPr>
              <a:t>Role Play: Meet a Future Being </a:t>
            </a:r>
            <a:endParaRPr b="1" sz="43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212" name="Shape 212"/>
        <p:cNvGrpSpPr/>
        <p:nvPr/>
      </p:nvGrpSpPr>
      <p:grpSpPr>
        <a:xfrm>
          <a:off x="0" y="0"/>
          <a:ext cx="0" cy="0"/>
          <a:chOff x="0" y="0"/>
          <a:chExt cx="0" cy="0"/>
        </a:xfrm>
      </p:grpSpPr>
      <p:sp>
        <p:nvSpPr>
          <p:cNvPr id="213" name="Google Shape;213;p42"/>
          <p:cNvSpPr txBox="1"/>
          <p:nvPr>
            <p:ph idx="4294967295" type="subTitle"/>
          </p:nvPr>
        </p:nvSpPr>
        <p:spPr>
          <a:xfrm>
            <a:off x="1980450" y="2021700"/>
            <a:ext cx="51831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4300">
                <a:solidFill>
                  <a:schemeClr val="dk1"/>
                </a:solidFill>
                <a:latin typeface="Helvetica Neue"/>
                <a:ea typeface="Helvetica Neue"/>
                <a:cs typeface="Helvetica Neue"/>
                <a:sym typeface="Helvetica Neue"/>
              </a:rPr>
              <a:t>Reflective Writing</a:t>
            </a:r>
            <a:endParaRPr b="1" sz="4300">
              <a:solidFill>
                <a:schemeClr val="dk1"/>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217" name="Shape 217"/>
        <p:cNvGrpSpPr/>
        <p:nvPr/>
      </p:nvGrpSpPr>
      <p:grpSpPr>
        <a:xfrm>
          <a:off x="0" y="0"/>
          <a:ext cx="0" cy="0"/>
          <a:chOff x="0" y="0"/>
          <a:chExt cx="0" cy="0"/>
        </a:xfrm>
      </p:grpSpPr>
      <p:sp>
        <p:nvSpPr>
          <p:cNvPr id="218" name="Google Shape;218;p43"/>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Review Session 4</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0" y="60075"/>
            <a:ext cx="9144001" cy="5139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82"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2797175" y="63375"/>
            <a:ext cx="3521324" cy="4976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87" name="Shape 87"/>
        <p:cNvGrpSpPr/>
        <p:nvPr/>
      </p:nvGrpSpPr>
      <p:grpSpPr>
        <a:xfrm>
          <a:off x="0" y="0"/>
          <a:ext cx="0" cy="0"/>
          <a:chOff x="0" y="0"/>
          <a:chExt cx="0" cy="0"/>
        </a:xfrm>
      </p:grpSpPr>
      <p:pic>
        <p:nvPicPr>
          <p:cNvPr id="88" name="Google Shape;88;p19"/>
          <p:cNvPicPr preferRelativeResize="0"/>
          <p:nvPr/>
        </p:nvPicPr>
        <p:blipFill>
          <a:blip r:embed="rId3">
            <a:alphaModFix/>
          </a:blip>
          <a:stretch>
            <a:fillRect/>
          </a:stretch>
        </p:blipFill>
        <p:spPr>
          <a:xfrm>
            <a:off x="2864225" y="152400"/>
            <a:ext cx="3415553"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92"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2414888" y="152400"/>
            <a:ext cx="4314225"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BE"/>
        </a:solidFill>
      </p:bgPr>
    </p:bg>
    <p:spTree>
      <p:nvGrpSpPr>
        <p:cNvPr id="97" name="Shape 97"/>
        <p:cNvGrpSpPr/>
        <p:nvPr/>
      </p:nvGrpSpPr>
      <p:grpSpPr>
        <a:xfrm>
          <a:off x="0" y="0"/>
          <a:ext cx="0" cy="0"/>
          <a:chOff x="0" y="0"/>
          <a:chExt cx="0" cy="0"/>
        </a:xfrm>
      </p:grpSpPr>
      <p:sp>
        <p:nvSpPr>
          <p:cNvPr id="98" name="Google Shape;98;p21"/>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End of session 1</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102" name="Shape 102"/>
        <p:cNvGrpSpPr/>
        <p:nvPr/>
      </p:nvGrpSpPr>
      <p:grpSpPr>
        <a:xfrm>
          <a:off x="0" y="0"/>
          <a:ext cx="0" cy="0"/>
          <a:chOff x="0" y="0"/>
          <a:chExt cx="0" cy="0"/>
        </a:xfrm>
      </p:grpSpPr>
      <p:sp>
        <p:nvSpPr>
          <p:cNvPr id="103" name="Google Shape;103;p22"/>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Think like an Ancestor</a:t>
            </a:r>
            <a:endParaRPr b="1" sz="5500">
              <a:solidFill>
                <a:schemeClr val="dk1"/>
              </a:solidFill>
              <a:latin typeface="Helvetica Neue"/>
              <a:ea typeface="Helvetica Neue"/>
              <a:cs typeface="Helvetica Neue"/>
              <a:sym typeface="Helvetica Neue"/>
            </a:endParaRPr>
          </a:p>
        </p:txBody>
      </p:sp>
      <p:pic>
        <p:nvPicPr>
          <p:cNvPr id="104" name="Google Shape;104;p22"/>
          <p:cNvPicPr preferRelativeResize="0"/>
          <p:nvPr/>
        </p:nvPicPr>
        <p:blipFill>
          <a:blip r:embed="rId3">
            <a:alphaModFix/>
          </a:blip>
          <a:stretch>
            <a:fillRect/>
          </a:stretch>
        </p:blipFill>
        <p:spPr>
          <a:xfrm>
            <a:off x="690025" y="1858350"/>
            <a:ext cx="2404000" cy="2381350"/>
          </a:xfrm>
          <a:prstGeom prst="rect">
            <a:avLst/>
          </a:prstGeom>
          <a:noFill/>
          <a:ln>
            <a:noFill/>
          </a:ln>
        </p:spPr>
      </p:pic>
      <p:pic>
        <p:nvPicPr>
          <p:cNvPr id="105" name="Google Shape;105;p22"/>
          <p:cNvPicPr preferRelativeResize="0"/>
          <p:nvPr/>
        </p:nvPicPr>
        <p:blipFill>
          <a:blip r:embed="rId4">
            <a:alphaModFix/>
          </a:blip>
          <a:stretch>
            <a:fillRect/>
          </a:stretch>
        </p:blipFill>
        <p:spPr>
          <a:xfrm>
            <a:off x="3673726" y="1981625"/>
            <a:ext cx="5120950" cy="1927300"/>
          </a:xfrm>
          <a:prstGeom prst="rect">
            <a:avLst/>
          </a:prstGeom>
          <a:noFill/>
          <a:ln>
            <a:noFill/>
          </a:ln>
        </p:spPr>
      </p:pic>
      <p:sp>
        <p:nvSpPr>
          <p:cNvPr id="106" name="Google Shape;106;p22"/>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Session 2</a:t>
            </a:r>
            <a:r>
              <a:rPr lang="en" sz="1800">
                <a:solidFill>
                  <a:schemeClr val="dk1"/>
                </a:solidFill>
                <a:latin typeface="Helvetica Neue"/>
                <a:ea typeface="Helvetica Neue"/>
                <a:cs typeface="Helvetica Neue"/>
                <a:sym typeface="Helvetica Neue"/>
              </a:rPr>
              <a:t> [50 mins]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10" name="Shape 110"/>
        <p:cNvGrpSpPr/>
        <p:nvPr/>
      </p:nvGrpSpPr>
      <p:grpSpPr>
        <a:xfrm>
          <a:off x="0" y="0"/>
          <a:ext cx="0" cy="0"/>
          <a:chOff x="0" y="0"/>
          <a:chExt cx="0" cy="0"/>
        </a:xfrm>
      </p:grpSpPr>
      <p:sp>
        <p:nvSpPr>
          <p:cNvPr id="111" name="Google Shape;111;p23"/>
          <p:cNvSpPr txBox="1"/>
          <p:nvPr>
            <p:ph idx="4294967295" type="subTitle"/>
          </p:nvPr>
        </p:nvSpPr>
        <p:spPr>
          <a:xfrm>
            <a:off x="1549350" y="2021700"/>
            <a:ext cx="60453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chemeClr val="dk1"/>
                </a:solidFill>
                <a:latin typeface="Helvetica Neue"/>
                <a:ea typeface="Helvetica Neue"/>
                <a:cs typeface="Helvetica Neue"/>
                <a:sym typeface="Helvetica Neue"/>
              </a:rPr>
              <a:t>Review session 1</a:t>
            </a:r>
            <a:endParaRPr b="1" sz="55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