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eb8b0e3c2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eb8b0e3c2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Welcome!</a:t>
            </a:r>
            <a:endParaRPr>
              <a:solidFill>
                <a:schemeClr val="dk1"/>
              </a:solidFill>
            </a:endParaRPr>
          </a:p>
          <a:p>
            <a:pPr indent="0" lvl="0" marL="0" rtl="0" algn="l">
              <a:spcBef>
                <a:spcPts val="0"/>
              </a:spcBef>
              <a:spcAft>
                <a:spcPts val="0"/>
              </a:spcAft>
              <a:buNone/>
            </a:pPr>
            <a:r>
              <a:rPr lang="en">
                <a:solidFill>
                  <a:schemeClr val="dk1"/>
                </a:solidFill>
              </a:rPr>
              <a:t>This lesson is called the Skeleton Dance - has anyone ever done the skeleton dance before?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e4f17aaf6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e4f17aaf6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5. Lesson ending: Share drawings [2 mins]</a:t>
            </a:r>
            <a:endParaRPr/>
          </a:p>
          <a:p>
            <a:pPr indent="0" lvl="0" marL="0" rtl="0" algn="l">
              <a:spcBef>
                <a:spcPts val="0"/>
              </a:spcBef>
              <a:spcAft>
                <a:spcPts val="0"/>
              </a:spcAft>
              <a:buClr>
                <a:schemeClr val="dk1"/>
              </a:buClr>
              <a:buSzPts val="1100"/>
              <a:buFont typeface="Arial"/>
              <a:buNone/>
            </a:pPr>
            <a:r>
              <a:rPr lang="en"/>
              <a:t>a) Pairs hold up their drawings for others to see.</a:t>
            </a:r>
            <a:endParaRPr/>
          </a:p>
          <a:p>
            <a:pPr indent="0" lvl="0" marL="0" rtl="0" algn="l">
              <a:spcBef>
                <a:spcPts val="0"/>
              </a:spcBef>
              <a:spcAft>
                <a:spcPts val="0"/>
              </a:spcAft>
              <a:buClr>
                <a:schemeClr val="dk1"/>
              </a:buClr>
              <a:buSzPts val="1100"/>
              <a:buFont typeface="Arial"/>
              <a:buNone/>
            </a:pPr>
            <a:r>
              <a:rPr lang="en"/>
              <a:t>b) Subject to time, the teacher may ask some children to describe the connections they’ve seen.</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dfec31c84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dfec31c84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Connection in the Body: Group Movement activity: [5 mins]</a:t>
            </a:r>
            <a:endParaRPr/>
          </a:p>
          <a:p>
            <a:pPr indent="-298450" lvl="0" marL="457200" rtl="0" algn="l">
              <a:spcBef>
                <a:spcPts val="0"/>
              </a:spcBef>
              <a:spcAft>
                <a:spcPts val="0"/>
              </a:spcAft>
              <a:buSzPts val="1100"/>
              <a:buChar char="●"/>
            </a:pPr>
            <a:r>
              <a:rPr lang="en"/>
              <a:t>“Everyone up on your feet.”</a:t>
            </a:r>
            <a:endParaRPr/>
          </a:p>
          <a:p>
            <a:pPr indent="-298450" lvl="0" marL="457200" rtl="0" algn="l">
              <a:spcBef>
                <a:spcPts val="0"/>
              </a:spcBef>
              <a:spcAft>
                <a:spcPts val="0"/>
              </a:spcAft>
              <a:buSzPts val="1100"/>
              <a:buChar char="●"/>
            </a:pPr>
            <a:r>
              <a:rPr lang="en"/>
              <a:t>“Your </a:t>
            </a:r>
            <a:r>
              <a:rPr lang="en"/>
              <a:t>challenge is copy the skeleton as best you can!”</a:t>
            </a:r>
            <a:endParaRPr/>
          </a:p>
          <a:p>
            <a:pPr indent="-298450" lvl="0" marL="457200" rtl="0" algn="l">
              <a:spcBef>
                <a:spcPts val="0"/>
              </a:spcBef>
              <a:spcAft>
                <a:spcPts val="0"/>
              </a:spcAft>
              <a:buSzPts val="1100"/>
              <a:buChar char="●"/>
            </a:pPr>
            <a:r>
              <a:rPr lang="en"/>
              <a:t>(Feel free to do a second attempt if it feels like the children would enjoy that)</a:t>
            </a:r>
            <a:endParaRPr/>
          </a:p>
          <a:p>
            <a:pPr indent="-298450" lvl="0" marL="457200" rtl="0" algn="l">
              <a:spcBef>
                <a:spcPts val="0"/>
              </a:spcBef>
              <a:spcAft>
                <a:spcPts val="0"/>
              </a:spcAft>
              <a:buSzPts val="1100"/>
              <a:buChar char="●"/>
            </a:pPr>
            <a:r>
              <a:rPr lang="en"/>
              <a:t>“Now let’s all see if we can jump all at the same time. Ready 3,2,1: JUMP!”</a:t>
            </a:r>
            <a:endParaRPr/>
          </a:p>
          <a:p>
            <a:pPr indent="-298450" lvl="0" marL="457200" rtl="0" algn="l">
              <a:spcBef>
                <a:spcPts val="0"/>
              </a:spcBef>
              <a:spcAft>
                <a:spcPts val="0"/>
              </a:spcAft>
              <a:buSzPts val="1100"/>
              <a:buChar char="●"/>
            </a:pPr>
            <a:r>
              <a:rPr lang="en"/>
              <a:t>“When we jump we can feel the whole body is connected, from the feet to the head”</a:t>
            </a:r>
            <a:endParaRPr/>
          </a:p>
          <a:p>
            <a:pPr indent="-298450" lvl="0" marL="457200" rtl="0" algn="l">
              <a:spcBef>
                <a:spcPts val="0"/>
              </a:spcBef>
              <a:spcAft>
                <a:spcPts val="0"/>
              </a:spcAft>
              <a:buSzPts val="1100"/>
              <a:buChar char="●"/>
            </a:pPr>
            <a:r>
              <a:rPr lang="en"/>
              <a:t>“Let’s do another ready 3,2,1: JUMP!”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activity, sit down and teacher clarifies that ‘Connection’ is a relationship where one thing is linked with something else.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e4b4dafcd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e4b4dafcd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2. Connection in Nature: Group Discussion activity: [5 mins]</a:t>
            </a:r>
            <a:endParaRPr>
              <a:solidFill>
                <a:schemeClr val="dk1"/>
              </a:solidFill>
            </a:endParaRPr>
          </a:p>
          <a:p>
            <a:pPr indent="-298450" lvl="0" marL="457200" rtl="0" algn="l">
              <a:spcBef>
                <a:spcPts val="0"/>
              </a:spcBef>
              <a:spcAft>
                <a:spcPts val="0"/>
              </a:spcAft>
              <a:buClr>
                <a:schemeClr val="dk1"/>
              </a:buClr>
              <a:buSzPts val="1100"/>
              <a:buAutoNum type="alphaLcParenR"/>
            </a:pPr>
            <a:r>
              <a:rPr lang="en">
                <a:solidFill>
                  <a:schemeClr val="dk1"/>
                </a:solidFill>
              </a:rPr>
              <a:t>Teacher clarifies that planet Earth is connected just like our human bodies.</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lphaLcParenR"/>
            </a:pPr>
            <a:r>
              <a:rPr lang="en">
                <a:solidFill>
                  <a:schemeClr val="dk1"/>
                </a:solidFill>
              </a:rPr>
              <a:t>Thinking about the living body of a tree, can anyone think of a way in which the different parts of a tree (roots, trunk, </a:t>
            </a:r>
            <a:r>
              <a:rPr lang="en">
                <a:solidFill>
                  <a:schemeClr val="dk1"/>
                </a:solidFill>
              </a:rPr>
              <a:t>branches</a:t>
            </a:r>
            <a:r>
              <a:rPr lang="en">
                <a:solidFill>
                  <a:schemeClr val="dk1"/>
                </a:solidFill>
              </a:rPr>
              <a:t>, leaves) are connected with the natural elements (sun, rain, wind, soil).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example, can anyone think of how the wind is linked </a:t>
            </a:r>
            <a:r>
              <a:rPr lang="en">
                <a:solidFill>
                  <a:schemeClr val="dk1"/>
                </a:solidFill>
              </a:rPr>
              <a:t>with</a:t>
            </a:r>
            <a:r>
              <a:rPr lang="en">
                <a:solidFill>
                  <a:schemeClr val="dk1"/>
                </a:solidFill>
              </a:rPr>
              <a:t> leaves?” etc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(e.g. The tree’s leaves turn sunlight into food, the wind blows leaves to the ground, the rain breaks down leaves and turns them into soil, the soil gives food for plants and flowers,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d87766f1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ed87766f1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a:t>
            </a:r>
            <a:r>
              <a:rPr lang="en">
                <a:solidFill>
                  <a:schemeClr val="dk1"/>
                </a:solidFill>
              </a:rPr>
              <a:t> How do humans connect with different kinds of trees? (e.g. pick fruit/conkers, sit in shade, enjoy autumn colours)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b7bb557c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b7bb557c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a:t>
            </a:r>
            <a:r>
              <a:rPr lang="en"/>
              <a:t>Connection in the South Downs National Park: Nature Observation activity [8 mins]</a:t>
            </a:r>
            <a:endParaRPr/>
          </a:p>
          <a:p>
            <a:pPr indent="-298450" lvl="0" marL="457200" rtl="0" algn="l">
              <a:spcBef>
                <a:spcPts val="0"/>
              </a:spcBef>
              <a:spcAft>
                <a:spcPts val="0"/>
              </a:spcAft>
              <a:buSzPts val="1100"/>
              <a:buChar char="●"/>
            </a:pPr>
            <a:r>
              <a:rPr lang="en"/>
              <a:t>Play this video about Woodlands in the South Downs National Park</a:t>
            </a:r>
            <a:endParaRPr/>
          </a:p>
          <a:p>
            <a:pPr indent="-298450" lvl="0" marL="457200" rtl="0" algn="l">
              <a:spcBef>
                <a:spcPts val="0"/>
              </a:spcBef>
              <a:spcAft>
                <a:spcPts val="0"/>
              </a:spcAft>
              <a:buSzPts val="1100"/>
              <a:buChar char="●"/>
            </a:pPr>
            <a:r>
              <a:rPr lang="en"/>
              <a:t>Watch 00:00 - 1:00</a:t>
            </a:r>
            <a:endParaRPr/>
          </a:p>
          <a:p>
            <a:pPr indent="-298450" lvl="0" marL="457200" rtl="0" algn="l">
              <a:spcBef>
                <a:spcPts val="0"/>
              </a:spcBef>
              <a:spcAft>
                <a:spcPts val="0"/>
              </a:spcAft>
              <a:buSzPts val="1100"/>
              <a:buChar char="●"/>
            </a:pPr>
            <a:r>
              <a:rPr lang="en"/>
              <a:t>“Can you spot any plants or animals that you might know in the video?”</a:t>
            </a:r>
            <a:endParaRPr/>
          </a:p>
          <a:p>
            <a:pPr indent="-298450" lvl="0" marL="457200" rtl="0" algn="l">
              <a:spcBef>
                <a:spcPts val="0"/>
              </a:spcBef>
              <a:spcAft>
                <a:spcPts val="0"/>
              </a:spcAft>
              <a:buSzPts val="1100"/>
              <a:buChar char="●"/>
            </a:pPr>
            <a:r>
              <a:rPr lang="en"/>
              <a:t>(e.g Geese, Fallow Deer, Oak Tree, Owl)</a:t>
            </a:r>
            <a:endParaRPr/>
          </a:p>
          <a:p>
            <a:pPr indent="-298450" lvl="0" marL="457200" rtl="0" algn="l">
              <a:spcBef>
                <a:spcPts val="0"/>
              </a:spcBef>
              <a:spcAft>
                <a:spcPts val="0"/>
              </a:spcAft>
              <a:buSzPts val="1100"/>
              <a:buChar char="●"/>
            </a:pPr>
            <a:r>
              <a:rPr lang="en">
                <a:solidFill>
                  <a:schemeClr val="dk1"/>
                </a:solidFill>
              </a:rPr>
              <a:t>“Has anyone seen any of these animals in real life?”</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ed87766f1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ed87766f1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Now w</a:t>
            </a:r>
            <a:r>
              <a:rPr lang="en">
                <a:solidFill>
                  <a:schemeClr val="dk1"/>
                </a:solidFill>
              </a:rPr>
              <a:t>atch 1:00 - 3:46.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Can you spot two different plants, animals or elements that are connected in the video?</a:t>
            </a:r>
            <a:endParaRPr>
              <a:solidFill>
                <a:schemeClr val="dk1"/>
              </a:solidFill>
            </a:endParaRPr>
          </a:p>
          <a:p>
            <a:pPr indent="-304800" lvl="0" marL="457200" rtl="0" algn="l">
              <a:lnSpc>
                <a:spcPct val="115000"/>
              </a:lnSpc>
              <a:spcBef>
                <a:spcPts val="0"/>
              </a:spcBef>
              <a:spcAft>
                <a:spcPts val="0"/>
              </a:spcAft>
              <a:buClr>
                <a:schemeClr val="dk1"/>
              </a:buClr>
              <a:buSzPts val="1200"/>
              <a:buChar char="●"/>
            </a:pPr>
            <a:r>
              <a:rPr lang="en">
                <a:solidFill>
                  <a:schemeClr val="dk1"/>
                </a:solidFill>
              </a:rPr>
              <a:t>“Has anyone been to THIS wood or another wood which is similar?”</a:t>
            </a:r>
            <a:endParaRPr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rPr>
              <a:t>Connections evidence in the video: </a:t>
            </a:r>
            <a:endParaRPr b="1" sz="1000">
              <a:solidFill>
                <a:schemeClr val="dk1"/>
              </a:solidFill>
            </a:endParaRPr>
          </a:p>
          <a:p>
            <a:pPr indent="0" lvl="0" marL="0" rtl="0" algn="l">
              <a:lnSpc>
                <a:spcPct val="115000"/>
              </a:lnSpc>
              <a:spcBef>
                <a:spcPts val="0"/>
              </a:spcBef>
              <a:spcAft>
                <a:spcPts val="0"/>
              </a:spcAft>
              <a:buNone/>
            </a:pPr>
            <a:r>
              <a:rPr lang="en" sz="1000">
                <a:solidFill>
                  <a:schemeClr val="dk1"/>
                </a:solidFill>
              </a:rPr>
              <a:t>Bluebell provides nectar for Duke of Burgundy,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Light helps flowers grow,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Trees provide support for climbing honeysuckle,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Climbing honeysuckle provide nectar for bees,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Bees pollinate other flowers,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Decaying wood provides food and shelter for insects,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The fallow deer keep the shrubland open</a:t>
            </a:r>
            <a:endParaRPr b="1" sz="1400">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496f6778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e496f6778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Paired Drawing activity: [10 mins]</a:t>
            </a:r>
            <a:endParaRPr/>
          </a:p>
          <a:p>
            <a:pPr indent="-298450" lvl="0" marL="457200" rtl="0" algn="l">
              <a:spcBef>
                <a:spcPts val="0"/>
              </a:spcBef>
              <a:spcAft>
                <a:spcPts val="0"/>
              </a:spcAft>
              <a:buSzPts val="1100"/>
              <a:buChar char="●"/>
            </a:pPr>
            <a:r>
              <a:rPr lang="en"/>
              <a:t>Teacher models how to draw a diagram or a scene to show some of the connections between the natural elements and living beings that they have seen in the video </a:t>
            </a:r>
            <a:endParaRPr/>
          </a:p>
          <a:p>
            <a:pPr indent="-298450" lvl="0" marL="457200" rtl="0" algn="l">
              <a:spcBef>
                <a:spcPts val="0"/>
              </a:spcBef>
              <a:spcAft>
                <a:spcPts val="0"/>
              </a:spcAft>
              <a:buSzPts val="1100"/>
              <a:buChar char="●"/>
            </a:pPr>
            <a:r>
              <a:rPr lang="en"/>
              <a:t>Children do their own diagrams/scenes and might use arrows to show links or draw what they remember seeing.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f3b1ed79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f3b1ed79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Paired Drawing activity: [10 mins]</a:t>
            </a:r>
            <a:endParaRPr/>
          </a:p>
          <a:p>
            <a:pPr indent="-298450" lvl="0" marL="457200" rtl="0" algn="l">
              <a:spcBef>
                <a:spcPts val="0"/>
              </a:spcBef>
              <a:spcAft>
                <a:spcPts val="0"/>
              </a:spcAft>
              <a:buSzPts val="1100"/>
              <a:buChar char="●"/>
            </a:pPr>
            <a:r>
              <a:rPr lang="en"/>
              <a:t>Teacher may wish to use this image as a demonstration.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NB: This activity is a good opportunity for adaptive learning / differentiation, with some children making </a:t>
            </a:r>
            <a:r>
              <a:rPr lang="en"/>
              <a:t>drawings</a:t>
            </a:r>
            <a:r>
              <a:rPr lang="en"/>
              <a:t> of two living beings in the video, and others making scenes / diagrams.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e10e2da829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e10e2da829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links you to a playlist of sounds in nature (including humans in a park!) which the students can listen to while they draw their posters)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2" name="Shape 52"/>
        <p:cNvGrpSpPr/>
        <p:nvPr/>
      </p:nvGrpSpPr>
      <p:grpSpPr>
        <a:xfrm>
          <a:off x="0" y="0"/>
          <a:ext cx="0" cy="0"/>
          <a:chOff x="0" y="0"/>
          <a:chExt cx="0" cy="0"/>
        </a:xfrm>
      </p:grpSpPr>
      <p:sp>
        <p:nvSpPr>
          <p:cNvPr id="53" name="Google Shape;53;p13"/>
          <p:cNvSpPr txBox="1"/>
          <p:nvPr>
            <p:ph type="title"/>
          </p:nvPr>
        </p:nvSpPr>
        <p:spPr>
          <a:xfrm>
            <a:off x="446856" y="311629"/>
            <a:ext cx="8229600" cy="602400"/>
          </a:xfrm>
          <a:prstGeom prst="rect">
            <a:avLst/>
          </a:prstGeom>
          <a:noFill/>
          <a:ln>
            <a:noFill/>
          </a:ln>
        </p:spPr>
        <p:txBody>
          <a:bodyPr anchorCtr="0" anchor="t" bIns="45725" lIns="91425" spcFirstLastPara="1" rIns="91425" wrap="square" tIns="45725">
            <a:noAutofit/>
          </a:bodyPr>
          <a:lstStyle>
            <a:lvl1pPr lvl="0" marR="0" rtl="0" algn="l">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4" name="Google Shape;54;p13"/>
          <p:cNvSpPr txBox="1"/>
          <p:nvPr>
            <p:ph idx="1" type="body"/>
          </p:nvPr>
        </p:nvSpPr>
        <p:spPr>
          <a:xfrm>
            <a:off x="446856" y="1007641"/>
            <a:ext cx="8229600" cy="4014900"/>
          </a:xfrm>
          <a:prstGeom prst="rect">
            <a:avLst/>
          </a:prstGeom>
          <a:noFill/>
          <a:ln>
            <a:noFill/>
          </a:ln>
        </p:spPr>
        <p:txBody>
          <a:bodyPr anchorCtr="0" anchor="t" bIns="45725" lIns="91425" spcFirstLastPara="1" rIns="91425" wrap="square" tIns="45725">
            <a:noAutofit/>
          </a:bodyPr>
          <a:lstStyle>
            <a:lvl1pPr indent="-228600" lvl="0" marL="457200" marR="0" rtl="0" algn="l">
              <a:spcBef>
                <a:spcPts val="60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1pPr>
            <a:lvl2pPr indent="-387350" lvl="1" marL="914400" marR="0" rtl="0" algn="l">
              <a:spcBef>
                <a:spcPts val="1600"/>
              </a:spcBef>
              <a:spcAft>
                <a:spcPts val="0"/>
              </a:spcAft>
              <a:buClr>
                <a:srgbClr val="FFFFFF"/>
              </a:buClr>
              <a:buSzPts val="2500"/>
              <a:buFont typeface="Arial"/>
              <a:buChar char="–"/>
              <a:defRPr b="0" i="0" sz="2500" u="none" cap="none" strike="noStrike">
                <a:solidFill>
                  <a:srgbClr val="FFFFFF"/>
                </a:solidFill>
                <a:latin typeface="Arial"/>
                <a:ea typeface="Arial"/>
                <a:cs typeface="Arial"/>
                <a:sym typeface="Arial"/>
              </a:defRPr>
            </a:lvl2pPr>
            <a:lvl3pPr indent="-361950" lvl="2" marL="1371600" marR="0" rtl="0" algn="l">
              <a:spcBef>
                <a:spcPts val="1600"/>
              </a:spcBef>
              <a:spcAft>
                <a:spcPts val="0"/>
              </a:spcAft>
              <a:buClr>
                <a:srgbClr val="FFFFFF"/>
              </a:buClr>
              <a:buSzPts val="2100"/>
              <a:buFont typeface="Arial"/>
              <a:buChar char="•"/>
              <a:defRPr b="0" i="0" sz="2100" u="none" cap="none" strike="noStrike">
                <a:solidFill>
                  <a:srgbClr val="FFFFFF"/>
                </a:solidFill>
                <a:latin typeface="Arial"/>
                <a:ea typeface="Arial"/>
                <a:cs typeface="Arial"/>
                <a:sym typeface="Arial"/>
              </a:defRPr>
            </a:lvl3pPr>
            <a:lvl4pPr indent="-342900" lvl="3" marL="1828800" marR="0" rtl="0" algn="l">
              <a:spcBef>
                <a:spcPts val="16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spcBef>
                <a:spcPts val="16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1600"/>
              </a:spcBef>
              <a:spcAft>
                <a:spcPts val="160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55" name="Shape 55"/>
        <p:cNvGrpSpPr/>
        <p:nvPr/>
      </p:nvGrpSpPr>
      <p:grpSpPr>
        <a:xfrm>
          <a:off x="0" y="0"/>
          <a:ext cx="0" cy="0"/>
          <a:chOff x="0" y="0"/>
          <a:chExt cx="0" cy="0"/>
        </a:xfrm>
      </p:grpSpPr>
      <p:sp>
        <p:nvSpPr>
          <p:cNvPr id="56" name="Google Shape;56;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8" name="Google Shape;5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
          <p:cNvPicPr preferRelativeResize="0"/>
          <p:nvPr/>
        </p:nvPicPr>
        <p:blipFill>
          <a:blip r:embed="rId2">
            <a:alphaModFix/>
          </a:blip>
          <a:stretch>
            <a:fillRect/>
          </a:stretch>
        </p:blipFill>
        <p:spPr>
          <a:xfrm>
            <a:off x="72600" y="44775"/>
            <a:ext cx="487750" cy="483150"/>
          </a:xfrm>
          <a:prstGeom prst="rect">
            <a:avLst/>
          </a:prstGeom>
          <a:noFill/>
          <a:ln>
            <a:noFill/>
          </a:ln>
        </p:spPr>
      </p:pic>
      <p:pic>
        <p:nvPicPr>
          <p:cNvPr id="21" name="Google Shape;21;p4"/>
          <p:cNvPicPr preferRelativeResize="0"/>
          <p:nvPr/>
        </p:nvPicPr>
        <p:blipFill rotWithShape="1">
          <a:blip r:embed="rId3">
            <a:alphaModFix/>
          </a:blip>
          <a:srcRect b="0" l="0" r="0" t="0"/>
          <a:stretch/>
        </p:blipFill>
        <p:spPr>
          <a:xfrm>
            <a:off x="645949" y="89551"/>
            <a:ext cx="1229619"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3F3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e54m6XOpRgU" TargetMode="Externa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uVqggsxxAEk"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uVqggsxxAEk"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soundcloud.com/phil-mill1/sets/colchester-sound-recordings?utm_source=clipboard&amp;utm_medium=text&amp;utm_campaign=social_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D67D"/>
        </a:solidFill>
      </p:bgPr>
    </p:bg>
    <p:spTree>
      <p:nvGrpSpPr>
        <p:cNvPr id="64" name="Shape 64"/>
        <p:cNvGrpSpPr/>
        <p:nvPr/>
      </p:nvGrpSpPr>
      <p:grpSpPr>
        <a:xfrm>
          <a:off x="0" y="0"/>
          <a:ext cx="0" cy="0"/>
          <a:chOff x="0" y="0"/>
          <a:chExt cx="0" cy="0"/>
        </a:xfrm>
      </p:grpSpPr>
      <p:sp>
        <p:nvSpPr>
          <p:cNvPr id="65" name="Google Shape;65;p15"/>
          <p:cNvSpPr txBox="1"/>
          <p:nvPr>
            <p:ph idx="1" type="subTitle"/>
          </p:nvPr>
        </p:nvSpPr>
        <p:spPr>
          <a:xfrm>
            <a:off x="0" y="333125"/>
            <a:ext cx="9144000" cy="110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chemeClr val="dk1"/>
                </a:solidFill>
                <a:latin typeface="Helvetica Neue"/>
                <a:ea typeface="Helvetica Neue"/>
                <a:cs typeface="Helvetica Neue"/>
                <a:sym typeface="Helvetica Neue"/>
              </a:rPr>
              <a:t>The Skeleton Dance</a:t>
            </a:r>
            <a:endParaRPr b="1" sz="5500">
              <a:solidFill>
                <a:schemeClr val="dk1"/>
              </a:solidFill>
              <a:latin typeface="Helvetica Neue"/>
              <a:ea typeface="Helvetica Neue"/>
              <a:cs typeface="Helvetica Neue"/>
              <a:sym typeface="Helvetica Neue"/>
            </a:endParaRPr>
          </a:p>
        </p:txBody>
      </p:sp>
      <p:pic>
        <p:nvPicPr>
          <p:cNvPr id="66" name="Google Shape;66;p15"/>
          <p:cNvPicPr preferRelativeResize="0"/>
          <p:nvPr/>
        </p:nvPicPr>
        <p:blipFill>
          <a:blip r:embed="rId3">
            <a:alphaModFix/>
          </a:blip>
          <a:stretch>
            <a:fillRect/>
          </a:stretch>
        </p:blipFill>
        <p:spPr>
          <a:xfrm>
            <a:off x="690025" y="1858350"/>
            <a:ext cx="2404000" cy="2381350"/>
          </a:xfrm>
          <a:prstGeom prst="rect">
            <a:avLst/>
          </a:prstGeom>
          <a:noFill/>
          <a:ln>
            <a:noFill/>
          </a:ln>
        </p:spPr>
      </p:pic>
      <p:sp>
        <p:nvSpPr>
          <p:cNvPr id="67" name="Google Shape;67;p15"/>
          <p:cNvSpPr txBox="1"/>
          <p:nvPr>
            <p:ph idx="1" type="subTitle"/>
          </p:nvPr>
        </p:nvSpPr>
        <p:spPr>
          <a:xfrm>
            <a:off x="0" y="1091150"/>
            <a:ext cx="9144000" cy="83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KS1 [30 mins]</a:t>
            </a:r>
            <a:endParaRPr sz="1800">
              <a:solidFill>
                <a:schemeClr val="dk1"/>
              </a:solidFill>
              <a:latin typeface="Helvetica Neue"/>
              <a:ea typeface="Helvetica Neue"/>
              <a:cs typeface="Helvetica Neue"/>
              <a:sym typeface="Helvetica Neue"/>
            </a:endParaRPr>
          </a:p>
        </p:txBody>
      </p:sp>
      <p:pic>
        <p:nvPicPr>
          <p:cNvPr id="68" name="Google Shape;68;p15"/>
          <p:cNvPicPr preferRelativeResize="0"/>
          <p:nvPr/>
        </p:nvPicPr>
        <p:blipFill>
          <a:blip r:embed="rId4">
            <a:alphaModFix/>
          </a:blip>
          <a:stretch>
            <a:fillRect/>
          </a:stretch>
        </p:blipFill>
        <p:spPr>
          <a:xfrm>
            <a:off x="3472750" y="2202512"/>
            <a:ext cx="5289100" cy="1693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BE"/>
        </a:solidFill>
      </p:bgPr>
    </p:bg>
    <p:spTree>
      <p:nvGrpSpPr>
        <p:cNvPr id="116" name="Shape 116"/>
        <p:cNvGrpSpPr/>
        <p:nvPr/>
      </p:nvGrpSpPr>
      <p:grpSpPr>
        <a:xfrm>
          <a:off x="0" y="0"/>
          <a:ext cx="0" cy="0"/>
          <a:chOff x="0" y="0"/>
          <a:chExt cx="0" cy="0"/>
        </a:xfrm>
      </p:grpSpPr>
      <p:sp>
        <p:nvSpPr>
          <p:cNvPr id="117" name="Google Shape;117;p24"/>
          <p:cNvSpPr txBox="1"/>
          <p:nvPr>
            <p:ph idx="4294967295" type="subTitle"/>
          </p:nvPr>
        </p:nvSpPr>
        <p:spPr>
          <a:xfrm>
            <a:off x="1104125" y="2021700"/>
            <a:ext cx="9144000" cy="11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5500">
                <a:solidFill>
                  <a:srgbClr val="ED694F"/>
                </a:solidFill>
                <a:latin typeface="Helvetica Neue"/>
                <a:ea typeface="Helvetica Neue"/>
                <a:cs typeface="Helvetica Neue"/>
                <a:sym typeface="Helvetica Neue"/>
              </a:rPr>
              <a:t>Let’s share our work</a:t>
            </a:r>
            <a:endParaRPr b="1" sz="5500">
              <a:solidFill>
                <a:srgbClr val="ED694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694F"/>
        </a:solidFill>
      </p:bgPr>
    </p:bg>
    <p:spTree>
      <p:nvGrpSpPr>
        <p:cNvPr id="72" name="Shape 72"/>
        <p:cNvGrpSpPr/>
        <p:nvPr/>
      </p:nvGrpSpPr>
      <p:grpSpPr>
        <a:xfrm>
          <a:off x="0" y="0"/>
          <a:ext cx="0" cy="0"/>
          <a:chOff x="0" y="0"/>
          <a:chExt cx="0" cy="0"/>
        </a:xfrm>
      </p:grpSpPr>
      <p:pic>
        <p:nvPicPr>
          <p:cNvPr descr="Get the Super Simple App! ► http://bit.ly/TheSuperSimpleApp &#10;A super simple song for learning parts of the body.  Great for Halloween, or anytime of the year! &#10;&#10;PARENTS AND TEACHERS: Thank you so much for watching Super Simple Songs with your families and/or students. Here are some other places to find great Super Simple content:&#10;&#10;► SUPER SIMPLE APP -- http://bit.ly/TheSuperSimpleApp Be the first to watch new Super Simple videos in the Super Simple App! Ad-free and designed for young learners.&#10;► YOUTUBE KIDS -- http://bit.ly/You-Tube-Kids Designed to make it safer and simpler for young ones to watch online video, YouTube Kids includes a suite of parental controls so you can tailor the experience to suit your family’s needs.&#10;► AMAZON VIDEO Are you an Amazon Prime member? Watch Super Simple videos ad-free on Amazon Prime Video. Just search for “Super Simple.”&#10;&#10;FREE SUPER SIMPLE TEACHING RESOURCES: http://bit.ly/SSFree-Resources&#10;&#10;SOCIAL MEDIA: &#10;Super Simple Newsletter Sign Up: http://bit.ly/SuperSimpleSignUp&#10;Facebook: http://bit.ly/SuperSimpleFacebook&#10;Instagram: http://bit.ly/SuperSimpleInsta&#10;Twitter: http://bit.ly/SuperSimpleTwitter&#10;Pinterest: http://bit.ly/SuperSimplePinterest &#10;********* &#10;Lyrics: &#10;♫ Dem bones, dem bones, dem dancing bones.&#10;Dem bones, dem bones, dem dancing bones. &#10;Dem bones, dem bones, dem dancing bones.&#10;Doin' the skeleton dance.&#10;&#10;The foot bone's connected to the leg bone.&#10;The leg bone's connected to the knee bone. &#10;The knee bone's connected to the thigh bone. &#10;Doin' the skeleton dance.&#10;&#10;The thigh bone's connected to the hip bone. &#10;The hip bone's connected to the backbone. &#10;The backbone's connected to the neck bone. &#10;Doin' the skeleton dance.&#10;&#10;Shake your hands to the left.&#10;Shake your hands to the right.&#10;Put your hands in the air.&#10;Put your hands out of sight. &#10;Shake your hands to the left.&#10;Shake your hands to the right.&#10;Put your hands in the air.&#10;Wiggle, wiggle, wiggle, wiggle, wiggle,&#10;wiggle, wiggle, wiggle, wiggle, wiggle,&#10;wiggle, wiggle...wiggle your knees. &#10;&#10;Dem bones, dem bones, dem dancing bones.&#10;Dem bones, dem bones, dem dancing bones.&#10;Dem bones, dem bones, dem dancing bones.&#10;Doin' the skeleton dance. ♫&#10;*********&#10;© Skyship Entertainment Company. All rights reserved. Super Simple, Super Simple Songs, Noodle &amp; Pals, Finny the Shark, Caitie’s Classroom, Rhymington Square, the Bumble Nums, Carl’s Car Wash and associated logos are trademarks of Skyship Entertainment Company.&#10;#supersimple #nurseryrhymes #kidssongs #childrensmusic #funlearningactivities" id="73" name="Google Shape;73;p16" title="The Skeleton Dance | Classroom Fun | Super Simple Songs">
            <a:hlinkClick r:id="rId3"/>
          </p:cNvPr>
          <p:cNvPicPr preferRelativeResize="0"/>
          <p:nvPr/>
        </p:nvPicPr>
        <p:blipFill>
          <a:blip r:embed="rId4">
            <a:alphaModFix/>
          </a:blip>
          <a:stretch>
            <a:fillRect/>
          </a:stretch>
        </p:blipFill>
        <p:spPr>
          <a:xfrm>
            <a:off x="0" y="0"/>
            <a:ext cx="9143986"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A5BD"/>
        </a:solidFill>
      </p:bgPr>
    </p:bg>
    <p:spTree>
      <p:nvGrpSpPr>
        <p:cNvPr id="77" name="Shape 77"/>
        <p:cNvGrpSpPr/>
        <p:nvPr/>
      </p:nvGrpSpPr>
      <p:grpSpPr>
        <a:xfrm>
          <a:off x="0" y="0"/>
          <a:ext cx="0" cy="0"/>
          <a:chOff x="0" y="0"/>
          <a:chExt cx="0" cy="0"/>
        </a:xfrm>
      </p:grpSpPr>
      <p:pic>
        <p:nvPicPr>
          <p:cNvPr id="78" name="Google Shape;78;p17"/>
          <p:cNvPicPr preferRelativeResize="0"/>
          <p:nvPr/>
        </p:nvPicPr>
        <p:blipFill rotWithShape="1">
          <a:blip r:embed="rId3">
            <a:alphaModFix/>
          </a:blip>
          <a:srcRect b="0" l="0" r="50000" t="0"/>
          <a:stretch/>
        </p:blipFill>
        <p:spPr>
          <a:xfrm>
            <a:off x="1472400" y="805749"/>
            <a:ext cx="3256150" cy="3860875"/>
          </a:xfrm>
          <a:prstGeom prst="rect">
            <a:avLst/>
          </a:prstGeom>
          <a:noFill/>
          <a:ln>
            <a:noFill/>
          </a:ln>
        </p:spPr>
      </p:pic>
      <p:pic>
        <p:nvPicPr>
          <p:cNvPr id="79" name="Google Shape;79;p17"/>
          <p:cNvPicPr preferRelativeResize="0"/>
          <p:nvPr/>
        </p:nvPicPr>
        <p:blipFill>
          <a:blip r:embed="rId4">
            <a:alphaModFix/>
          </a:blip>
          <a:stretch>
            <a:fillRect/>
          </a:stretch>
        </p:blipFill>
        <p:spPr>
          <a:xfrm>
            <a:off x="4728547" y="805751"/>
            <a:ext cx="2729777" cy="3860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A5BD"/>
        </a:solidFill>
      </p:bgPr>
    </p:bg>
    <p:spTree>
      <p:nvGrpSpPr>
        <p:cNvPr id="83"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152400" y="152400"/>
            <a:ext cx="3336200" cy="2502150"/>
          </a:xfrm>
          <a:prstGeom prst="rect">
            <a:avLst/>
          </a:prstGeom>
          <a:noFill/>
          <a:ln>
            <a:noFill/>
          </a:ln>
        </p:spPr>
      </p:pic>
      <p:pic>
        <p:nvPicPr>
          <p:cNvPr id="85" name="Google Shape;85;p18"/>
          <p:cNvPicPr preferRelativeResize="0"/>
          <p:nvPr/>
        </p:nvPicPr>
        <p:blipFill>
          <a:blip r:embed="rId4">
            <a:alphaModFix/>
          </a:blip>
          <a:stretch>
            <a:fillRect/>
          </a:stretch>
        </p:blipFill>
        <p:spPr>
          <a:xfrm>
            <a:off x="405225" y="2830625"/>
            <a:ext cx="3009650" cy="2069150"/>
          </a:xfrm>
          <a:prstGeom prst="rect">
            <a:avLst/>
          </a:prstGeom>
          <a:noFill/>
          <a:ln>
            <a:noFill/>
          </a:ln>
        </p:spPr>
      </p:pic>
      <p:pic>
        <p:nvPicPr>
          <p:cNvPr id="86" name="Google Shape;86;p18"/>
          <p:cNvPicPr preferRelativeResize="0"/>
          <p:nvPr/>
        </p:nvPicPr>
        <p:blipFill>
          <a:blip r:embed="rId5">
            <a:alphaModFix/>
          </a:blip>
          <a:stretch>
            <a:fillRect/>
          </a:stretch>
        </p:blipFill>
        <p:spPr>
          <a:xfrm>
            <a:off x="3724049" y="521825"/>
            <a:ext cx="5267551" cy="4099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90" name="Shape 90"/>
        <p:cNvGrpSpPr/>
        <p:nvPr/>
      </p:nvGrpSpPr>
      <p:grpSpPr>
        <a:xfrm>
          <a:off x="0" y="0"/>
          <a:ext cx="0" cy="0"/>
          <a:chOff x="0" y="0"/>
          <a:chExt cx="0" cy="0"/>
        </a:xfrm>
      </p:grpSpPr>
      <p:pic>
        <p:nvPicPr>
          <p:cNvPr descr="The woodlands of the South Downs National Park are special. &#10;&#10;With more woodland than any other National Park in England or Wales, they are a vital habitat for a number of species as well as a resource that requires considerate management. &#10;&#10;Explore this epic treescape and meet the creatures that call them 'home.'&#10;&#10;#Woodland #Forest #Wildlife #Birdlife #BritishWildlife #WildIsles #SouthDowns" id="91" name="Google Shape;91;p19" title="Experience magical South Downs woodlands">
            <a:hlinkClick r:id="rId3"/>
          </p:cNvPr>
          <p:cNvPicPr preferRelativeResize="0"/>
          <p:nvPr/>
        </p:nvPicPr>
        <p:blipFill>
          <a:blip r:embed="rId4">
            <a:alphaModFix/>
          </a:blip>
          <a:stretch>
            <a:fillRect/>
          </a:stretch>
        </p:blipFill>
        <p:spPr>
          <a:xfrm>
            <a:off x="0" y="25"/>
            <a:ext cx="9144000" cy="5143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847E"/>
        </a:solidFill>
      </p:bgPr>
    </p:bg>
    <p:spTree>
      <p:nvGrpSpPr>
        <p:cNvPr id="95" name="Shape 95"/>
        <p:cNvGrpSpPr/>
        <p:nvPr/>
      </p:nvGrpSpPr>
      <p:grpSpPr>
        <a:xfrm>
          <a:off x="0" y="0"/>
          <a:ext cx="0" cy="0"/>
          <a:chOff x="0" y="0"/>
          <a:chExt cx="0" cy="0"/>
        </a:xfrm>
      </p:grpSpPr>
      <p:pic>
        <p:nvPicPr>
          <p:cNvPr descr="The woodlands of the South Downs National Park are special. &#10;&#10;With more woodland than any other National Park in England or Wales, they are a vital habitat for a number of species as well as a resource that requires considerate management. &#10;&#10;Explore this epic treescape and meet the creatures that call them 'home.'&#10;&#10;#Woodland #Forest #Wildlife #Birdlife #BritishWildlife #WildIsles #SouthDowns" id="96" name="Google Shape;96;p20" title="Experience magical South Downs woodlands">
            <a:hlinkClick r:id="rId3"/>
          </p:cNvPr>
          <p:cNvPicPr preferRelativeResize="0"/>
          <p:nvPr/>
        </p:nvPicPr>
        <p:blipFill>
          <a:blip r:embed="rId4">
            <a:alphaModFix/>
          </a:blip>
          <a:stretch>
            <a:fillRect/>
          </a:stretch>
        </p:blipFill>
        <p:spPr>
          <a:xfrm>
            <a:off x="0" y="25"/>
            <a:ext cx="9144000" cy="5143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B622"/>
        </a:solidFill>
      </p:bgPr>
    </p:bg>
    <p:spTree>
      <p:nvGrpSpPr>
        <p:cNvPr id="100" name="Shape 100"/>
        <p:cNvGrpSpPr/>
        <p:nvPr/>
      </p:nvGrpSpPr>
      <p:grpSpPr>
        <a:xfrm>
          <a:off x="0" y="0"/>
          <a:ext cx="0" cy="0"/>
          <a:chOff x="0" y="0"/>
          <a:chExt cx="0" cy="0"/>
        </a:xfrm>
      </p:grpSpPr>
      <p:pic>
        <p:nvPicPr>
          <p:cNvPr id="101" name="Google Shape;101;p21" title="Royalty-Free photo: Seven blue color pencils | PickPik"/>
          <p:cNvPicPr preferRelativeResize="0"/>
          <p:nvPr/>
        </p:nvPicPr>
        <p:blipFill>
          <a:blip r:embed="rId3">
            <a:alphaModFix/>
          </a:blip>
          <a:stretch>
            <a:fillRect/>
          </a:stretch>
        </p:blipFill>
        <p:spPr>
          <a:xfrm>
            <a:off x="1474050" y="734950"/>
            <a:ext cx="6195901" cy="4051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B622"/>
        </a:solidFill>
      </p:bgPr>
    </p:bg>
    <p:spTree>
      <p:nvGrpSpPr>
        <p:cNvPr id="105" name="Shape 105"/>
        <p:cNvGrpSpPr/>
        <p:nvPr/>
      </p:nvGrpSpPr>
      <p:grpSpPr>
        <a:xfrm>
          <a:off x="0" y="0"/>
          <a:ext cx="0" cy="0"/>
          <a:chOff x="0" y="0"/>
          <a:chExt cx="0" cy="0"/>
        </a:xfrm>
      </p:grpSpPr>
      <p:pic>
        <p:nvPicPr>
          <p:cNvPr id="106" name="Google Shape;106;p22"/>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694F"/>
        </a:solidFill>
      </p:bgPr>
    </p:bg>
    <p:spTree>
      <p:nvGrpSpPr>
        <p:cNvPr id="110" name="Shape 110"/>
        <p:cNvGrpSpPr/>
        <p:nvPr/>
      </p:nvGrpSpPr>
      <p:grpSpPr>
        <a:xfrm>
          <a:off x="0" y="0"/>
          <a:ext cx="0" cy="0"/>
          <a:chOff x="0" y="0"/>
          <a:chExt cx="0" cy="0"/>
        </a:xfrm>
      </p:grpSpPr>
      <p:sp>
        <p:nvSpPr>
          <p:cNvPr id="111" name="Google Shape;111;p23"/>
          <p:cNvSpPr txBox="1"/>
          <p:nvPr>
            <p:ph type="title"/>
          </p:nvPr>
        </p:nvSpPr>
        <p:spPr>
          <a:xfrm>
            <a:off x="311700" y="1354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05847E"/>
                </a:solidFill>
                <a:latin typeface="Helvetica Neue"/>
                <a:ea typeface="Helvetica Neue"/>
                <a:cs typeface="Helvetica Neue"/>
                <a:sym typeface="Helvetica Neue"/>
              </a:rPr>
              <a:t>Let’s listen to n</a:t>
            </a:r>
            <a:r>
              <a:rPr lang="en" sz="3600">
                <a:solidFill>
                  <a:srgbClr val="05847E"/>
                </a:solidFill>
                <a:latin typeface="Helvetica Neue"/>
                <a:ea typeface="Helvetica Neue"/>
                <a:cs typeface="Helvetica Neue"/>
                <a:sym typeface="Helvetica Neue"/>
              </a:rPr>
              <a:t>ature while we work</a:t>
            </a:r>
            <a:endParaRPr sz="3600">
              <a:solidFill>
                <a:srgbClr val="05847E"/>
              </a:solidFill>
              <a:latin typeface="Helvetica Neue"/>
              <a:ea typeface="Helvetica Neue"/>
              <a:cs typeface="Helvetica Neue"/>
              <a:sym typeface="Helvetica Neue"/>
            </a:endParaRPr>
          </a:p>
        </p:txBody>
      </p:sp>
      <p:sp>
        <p:nvSpPr>
          <p:cNvPr id="112" name="Google Shape;112;p23"/>
          <p:cNvSpPr txBox="1"/>
          <p:nvPr>
            <p:ph idx="1" type="body"/>
          </p:nvPr>
        </p:nvSpPr>
        <p:spPr>
          <a:xfrm>
            <a:off x="311700" y="3131775"/>
            <a:ext cx="8520600" cy="794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u="sng">
                <a:solidFill>
                  <a:schemeClr val="hlink"/>
                </a:solidFill>
                <a:hlinkClick r:id="rId3"/>
              </a:rPr>
              <a:t>https://soundcloud.com/phil-mill1/sets/colchester-sound-recordings?utm_source=clipboard&amp;utm_medium=text&amp;utm_campaign=social_sharing</a:t>
            </a: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