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8" r:id="rId2"/>
    <p:sldId id="319" r:id="rId3"/>
    <p:sldId id="358" r:id="rId4"/>
    <p:sldId id="490" r:id="rId5"/>
    <p:sldId id="468" r:id="rId6"/>
    <p:sldId id="469" r:id="rId7"/>
    <p:sldId id="471" r:id="rId8"/>
    <p:sldId id="472" r:id="rId9"/>
    <p:sldId id="474" r:id="rId10"/>
    <p:sldId id="484" r:id="rId11"/>
    <p:sldId id="485" r:id="rId12"/>
    <p:sldId id="486" r:id="rId13"/>
    <p:sldId id="487" r:id="rId14"/>
    <p:sldId id="473" r:id="rId15"/>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70149" autoAdjust="0"/>
  </p:normalViewPr>
  <p:slideViewPr>
    <p:cSldViewPr snapToGrid="0" snapToObjects="1">
      <p:cViewPr varScale="1">
        <p:scale>
          <a:sx n="46" d="100"/>
          <a:sy n="46" d="100"/>
        </p:scale>
        <p:origin x="1122" y="54"/>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362"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155" y="0"/>
            <a:ext cx="2889362" cy="495300"/>
          </a:xfrm>
          <a:prstGeom prst="rect">
            <a:avLst/>
          </a:prstGeom>
        </p:spPr>
        <p:txBody>
          <a:bodyPr vert="horz" lIns="91440" tIns="45720" rIns="91440" bIns="45720" rtlCol="0"/>
          <a:lstStyle>
            <a:lvl1pPr algn="r">
              <a:defRPr sz="1200"/>
            </a:lvl1pPr>
          </a:lstStyle>
          <a:p>
            <a:fld id="{E4B62E66-14B4-4F97-87B9-E1419CB17D3A}" type="datetimeFigureOut">
              <a:rPr lang="en-GB" smtClean="0"/>
              <a:t>16/10/2024</a:t>
            </a:fld>
            <a:endParaRPr lang="en-GB"/>
          </a:p>
        </p:txBody>
      </p:sp>
      <p:sp>
        <p:nvSpPr>
          <p:cNvPr id="4" name="Footer Placeholder 3"/>
          <p:cNvSpPr>
            <a:spLocks noGrp="1"/>
          </p:cNvSpPr>
          <p:nvPr>
            <p:ph type="ftr" sz="quarter" idx="2"/>
          </p:nvPr>
        </p:nvSpPr>
        <p:spPr>
          <a:xfrm>
            <a:off x="0" y="9377363"/>
            <a:ext cx="2889362"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155" y="9377363"/>
            <a:ext cx="2889362" cy="495300"/>
          </a:xfrm>
          <a:prstGeom prst="rect">
            <a:avLst/>
          </a:prstGeom>
        </p:spPr>
        <p:txBody>
          <a:bodyPr vert="horz" lIns="91440" tIns="45720" rIns="91440" bIns="45720" rtlCol="0" anchor="b"/>
          <a:lstStyle>
            <a:lvl1pPr algn="r">
              <a:defRPr sz="1200"/>
            </a:lvl1pPr>
          </a:lstStyle>
          <a:p>
            <a:fld id="{CA43CD17-3FCD-4E6B-9781-AE5ECD60E01D}" type="slidenum">
              <a:rPr lang="en-GB" smtClean="0"/>
              <a:t>‹#›</a:t>
            </a:fld>
            <a:endParaRPr lang="en-GB"/>
          </a:p>
        </p:txBody>
      </p:sp>
    </p:spTree>
    <p:extLst>
      <p:ext uri="{BB962C8B-B14F-4D97-AF65-F5344CB8AC3E}">
        <p14:creationId xmlns:p14="http://schemas.microsoft.com/office/powerpoint/2010/main" val="2783399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E19B4246-520F-4E2D-9722-ADE1BC84827C}" type="datetimeFigureOut">
              <a:rPr lang="en-GB" smtClean="0"/>
              <a:t>16/10/2024</a:t>
            </a:fld>
            <a:endParaRPr lang="en-GB" dirty="0"/>
          </a:p>
        </p:txBody>
      </p:sp>
      <p:sp>
        <p:nvSpPr>
          <p:cNvPr id="4" name="Slide Image Placeholder 3"/>
          <p:cNvSpPr>
            <a:spLocks noGrp="1" noRot="1" noChangeAspect="1"/>
          </p:cNvSpPr>
          <p:nvPr>
            <p:ph type="sldImg" idx="2"/>
          </p:nvPr>
        </p:nvSpPr>
        <p:spPr>
          <a:xfrm>
            <a:off x="1114425" y="1233488"/>
            <a:ext cx="4440238" cy="33321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909" y="4751223"/>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21"/>
            <a:ext cx="2889938" cy="49534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377321"/>
            <a:ext cx="2889938" cy="495347"/>
          </a:xfrm>
          <a:prstGeom prst="rect">
            <a:avLst/>
          </a:prstGeom>
        </p:spPr>
        <p:txBody>
          <a:bodyPr vert="horz" lIns="91440" tIns="45720" rIns="91440" bIns="45720" rtlCol="0" anchor="b"/>
          <a:lstStyle>
            <a:lvl1pPr algn="r">
              <a:defRPr sz="1200"/>
            </a:lvl1pPr>
          </a:lstStyle>
          <a:p>
            <a:fld id="{99B89ECE-88EC-416F-B696-5AB34F6C31C6}" type="slidenum">
              <a:rPr lang="en-GB" smtClean="0"/>
              <a:t>‹#›</a:t>
            </a:fld>
            <a:endParaRPr lang="en-GB" dirty="0"/>
          </a:p>
        </p:txBody>
      </p:sp>
    </p:spTree>
    <p:extLst>
      <p:ext uri="{BB962C8B-B14F-4D97-AF65-F5344CB8AC3E}">
        <p14:creationId xmlns:p14="http://schemas.microsoft.com/office/powerpoint/2010/main" val="1781875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0Puv0Pss33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1</a:t>
            </a:fld>
            <a:endParaRPr lang="en-GB" dirty="0"/>
          </a:p>
        </p:txBody>
      </p:sp>
    </p:spTree>
    <p:extLst>
      <p:ext uri="{BB962C8B-B14F-4D97-AF65-F5344CB8AC3E}">
        <p14:creationId xmlns:p14="http://schemas.microsoft.com/office/powerpoint/2010/main" val="533899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10</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180852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11</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003880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12</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59979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13</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385842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14</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23792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There are 15 National Parks in the UK, each doing vital work to support the environment and our green futures. </a:t>
            </a:r>
          </a:p>
          <a:p>
            <a:r>
              <a:rPr lang="en-GB" altLang="en-US" dirty="0"/>
              <a:t>The South Downs National Park spans from Winchester to Eastbourne and is 100 miles long. </a:t>
            </a:r>
          </a:p>
          <a:p>
            <a:r>
              <a:rPr lang="en-GB" altLang="en-US" dirty="0"/>
              <a:t>It has 3 main aims: Climate Action, </a:t>
            </a:r>
            <a:r>
              <a:rPr lang="en-GB" altLang="en-US" dirty="0" err="1"/>
              <a:t>ReNaturing</a:t>
            </a:r>
            <a:r>
              <a:rPr lang="en-GB" altLang="en-US" dirty="0"/>
              <a:t> and welcoming all to the park. </a:t>
            </a:r>
          </a:p>
          <a:p>
            <a:endParaRPr lang="en-GB" altLang="en-US"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fld id="{C64814CC-BC6D-4F83-879F-F1C3089AEDF0}" type="slidenum">
              <a:rPr lang="en-GB" altLang="en-US" smtClean="0"/>
              <a:pPr/>
              <a:t>2</a:t>
            </a:fld>
            <a:endParaRPr lang="en-GB" altLang="en-US"/>
          </a:p>
        </p:txBody>
      </p:sp>
    </p:spTree>
    <p:extLst>
      <p:ext uri="{BB962C8B-B14F-4D97-AF65-F5344CB8AC3E}">
        <p14:creationId xmlns:p14="http://schemas.microsoft.com/office/powerpoint/2010/main" val="393444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SDNP home to some of the rarest habitats and species, has evidence from every period of human history and is the most populate national park in the UK. </a:t>
            </a:r>
          </a:p>
          <a:p>
            <a:endParaRPr lang="en-GB" altLang="en-US" dirty="0"/>
          </a:p>
          <a:p>
            <a:r>
              <a:rPr lang="en-GB" altLang="en-US" dirty="0"/>
              <a:t>What have you spotted when you are out and about? </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fld id="{C64814CC-BC6D-4F83-879F-F1C3089AEDF0}" type="slidenum">
              <a:rPr lang="en-GB" altLang="en-US" smtClean="0"/>
              <a:pPr/>
              <a:t>3</a:t>
            </a:fld>
            <a:endParaRPr lang="en-GB" altLang="en-US"/>
          </a:p>
        </p:txBody>
      </p:sp>
    </p:spTree>
    <p:extLst>
      <p:ext uri="{BB962C8B-B14F-4D97-AF65-F5344CB8AC3E}">
        <p14:creationId xmlns:p14="http://schemas.microsoft.com/office/powerpoint/2010/main" val="682416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CEF0F-49C8-2889-06B4-8D9DE599A4E3}"/>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6587E34-9CBE-5CD2-FC5F-CFBB55B009E5}"/>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73708E24-CF38-2D65-E114-588D24D087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If you had to guess, what careers do you think are available in a National Park? </a:t>
            </a:r>
          </a:p>
        </p:txBody>
      </p:sp>
      <p:sp>
        <p:nvSpPr>
          <p:cNvPr id="21508" name="Slide Number Placeholder 3">
            <a:extLst>
              <a:ext uri="{FF2B5EF4-FFF2-40B4-BE49-F238E27FC236}">
                <a16:creationId xmlns:a16="http://schemas.microsoft.com/office/drawing/2014/main" id="{A7A9A65A-135A-F889-9512-62C00BB2C4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fld id="{C64814CC-BC6D-4F83-879F-F1C3089AEDF0}" type="slidenum">
              <a:rPr lang="en-GB" altLang="en-US" smtClean="0"/>
              <a:pPr/>
              <a:t>4</a:t>
            </a:fld>
            <a:endParaRPr lang="en-GB" altLang="en-US"/>
          </a:p>
        </p:txBody>
      </p:sp>
    </p:spTree>
    <p:extLst>
      <p:ext uri="{BB962C8B-B14F-4D97-AF65-F5344CB8AC3E}">
        <p14:creationId xmlns:p14="http://schemas.microsoft.com/office/powerpoint/2010/main" val="5837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5</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20626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6</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37220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Hottest July on record in 2021</a:t>
            </a:r>
          </a:p>
          <a:p>
            <a:endParaRPr lang="en-GB" altLang="en-US" dirty="0"/>
          </a:p>
          <a:p>
            <a:r>
              <a:rPr lang="en-GB" altLang="en-US" dirty="0"/>
              <a:t>40% of all amphibians are under threat. </a:t>
            </a:r>
          </a:p>
          <a:p>
            <a:r>
              <a:rPr lang="en-GB" altLang="en-US" dirty="0"/>
              <a:t>½ barrier reef is lost. </a:t>
            </a:r>
          </a:p>
          <a:p>
            <a:endParaRPr lang="en-GB" altLang="en-US" dirty="0"/>
          </a:p>
          <a:p>
            <a:r>
              <a:rPr lang="en-GB" altLang="en-US" dirty="0"/>
              <a:t>155 million people (2.3x the number of people in UK) struggle for food due to climate change in 2020</a:t>
            </a:r>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There has been 20,000 years of change in the last 170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OR play this video from 1.42 to 4.14  </a:t>
            </a:r>
            <a:r>
              <a:rPr lang="en-GB" dirty="0">
                <a:hlinkClick r:id="rId3"/>
              </a:rPr>
              <a:t>How to Save Our Planet - YouTube</a:t>
            </a:r>
            <a:endParaRPr lang="en-GB" altLang="en-US" dirty="0"/>
          </a:p>
          <a:p>
            <a:endParaRPr lang="en-GB" altLang="en-US" dirty="0"/>
          </a:p>
          <a:p>
            <a:endParaRPr lang="en-GB" altLang="en-US" dirty="0"/>
          </a:p>
          <a:p>
            <a:endParaRPr lang="en-GB" altLang="en-US" dirty="0"/>
          </a:p>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7</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715809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Lots of jobs already have green skills within them and the workforce coming through (YOU) need to able to show these too.</a:t>
            </a:r>
          </a:p>
          <a:p>
            <a:r>
              <a:rPr lang="en-GB" altLang="en-US" dirty="0"/>
              <a:t>Lots of people think it just relates to STEM skills but we need people willing to communicate ideas to bring people along on the journey and we need people willing to disrupt and organise collective action. </a:t>
            </a:r>
          </a:p>
          <a:p>
            <a:endParaRPr lang="en-GB" altLang="en-US" dirty="0"/>
          </a:p>
          <a:p>
            <a:r>
              <a:rPr lang="en-GB" altLang="en-US" dirty="0"/>
              <a:t>Sustainability is going to be an important part of all our jobs – whether it is reducing waste or making positive changes. </a:t>
            </a:r>
          </a:p>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8</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723410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9</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8421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130765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78879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80447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146074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1604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46629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24324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204976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191996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50080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263000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ECB22-0A16-A845-A515-AD9BB03CF468}" type="datetimeFigureOut">
              <a:rPr lang="en-US" smtClean="0"/>
              <a:t>10/16/2024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CCB58-0C2F-904F-B46F-8F67F173712A}" type="slidenum">
              <a:rPr lang="en-US" smtClean="0"/>
              <a:t>‹#›</a:t>
            </a:fld>
            <a:endParaRPr lang="en-US" dirty="0"/>
          </a:p>
        </p:txBody>
      </p:sp>
    </p:spTree>
    <p:extLst>
      <p:ext uri="{BB962C8B-B14F-4D97-AF65-F5344CB8AC3E}">
        <p14:creationId xmlns:p14="http://schemas.microsoft.com/office/powerpoint/2010/main" val="88181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4022913"/>
            <a:ext cx="9144000" cy="2988640"/>
          </a:xfrm>
          <a:prstGeom prst="rect">
            <a:avLst/>
          </a:prstGeom>
        </p:spPr>
      </p:pic>
      <p:sp>
        <p:nvSpPr>
          <p:cNvPr id="5" name="Title 1"/>
          <p:cNvSpPr txBox="1">
            <a:spLocks/>
          </p:cNvSpPr>
          <p:nvPr/>
        </p:nvSpPr>
        <p:spPr>
          <a:xfrm>
            <a:off x="685800" y="947512"/>
            <a:ext cx="7772400" cy="2276639"/>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6000" b="1" dirty="0">
                <a:solidFill>
                  <a:schemeClr val="accent3">
                    <a:lumMod val="75000"/>
                  </a:schemeClr>
                </a:solidFill>
                <a:latin typeface="Gill Sans"/>
                <a:cs typeface="Gill Sans"/>
              </a:rPr>
              <a:t>Pathways to Green Careers</a:t>
            </a:r>
          </a:p>
          <a:p>
            <a:endParaRPr lang="en-GB" sz="3600" dirty="0">
              <a:latin typeface="Gill Sans"/>
              <a:cs typeface="Gill Sans"/>
            </a:endParaRPr>
          </a:p>
          <a:p>
            <a:r>
              <a:rPr lang="en-GB" sz="3600" dirty="0">
                <a:latin typeface="Gill Sans"/>
                <a:cs typeface="Gill Sans"/>
              </a:rPr>
              <a:t>South Downs National Park</a:t>
            </a:r>
          </a:p>
        </p:txBody>
      </p:sp>
      <p:sp>
        <p:nvSpPr>
          <p:cNvPr id="2" name="TextBox 1"/>
          <p:cNvSpPr txBox="1"/>
          <p:nvPr/>
        </p:nvSpPr>
        <p:spPr>
          <a:xfrm>
            <a:off x="6125227" y="4011792"/>
            <a:ext cx="2753938" cy="369332"/>
          </a:xfrm>
          <a:prstGeom prst="rect">
            <a:avLst/>
          </a:prstGeom>
          <a:noFill/>
        </p:spPr>
        <p:txBody>
          <a:bodyPr wrap="square" rtlCol="0">
            <a:spAutoFit/>
          </a:bodyPr>
          <a:lstStyle/>
          <a:p>
            <a:pPr algn="ctr"/>
            <a:r>
              <a:rPr lang="en-GB" dirty="0"/>
              <a:t>Emma Bruce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spTree>
    <p:extLst>
      <p:ext uri="{BB962C8B-B14F-4D97-AF65-F5344CB8AC3E}">
        <p14:creationId xmlns:p14="http://schemas.microsoft.com/office/powerpoint/2010/main" val="34686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137160" y="416291"/>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Every subject links to Green Careers</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1003954574"/>
              </p:ext>
            </p:extLst>
          </p:nvPr>
        </p:nvGraphicFramePr>
        <p:xfrm>
          <a:off x="153424" y="1503595"/>
          <a:ext cx="4663440" cy="2944402"/>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Sports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Encouraging Active Travel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r>
                        <a:rPr lang="en-GB" dirty="0"/>
                        <a:t>Reduction of waste in sporting 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Health and Wellbeing Officer</a:t>
                      </a:r>
                    </a:p>
                    <a:p>
                      <a:endParaRPr lang="en-GB" dirty="0"/>
                    </a:p>
                    <a:p>
                      <a:r>
                        <a:rPr lang="en-GB" dirty="0"/>
                        <a:t>Cycling Officer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5044440" y="4066094"/>
            <a:ext cx="3834725" cy="1754326"/>
          </a:xfrm>
          <a:prstGeom prst="rect">
            <a:avLst/>
          </a:prstGeom>
          <a:solidFill>
            <a:schemeClr val="accent1">
              <a:lumMod val="40000"/>
              <a:lumOff val="60000"/>
            </a:schemeClr>
          </a:solidFill>
        </p:spPr>
        <p:txBody>
          <a:bodyPr wrap="square">
            <a:spAutoFit/>
          </a:bodyPr>
          <a:lstStyle/>
          <a:p>
            <a:pPr algn="l" rtl="0" fontAlgn="base"/>
            <a:r>
              <a:rPr lang="en-GB" b="1" i="0" dirty="0">
                <a:solidFill>
                  <a:srgbClr val="000000"/>
                </a:solidFill>
                <a:effectLst/>
                <a:latin typeface="inherit"/>
              </a:rPr>
              <a:t>Health and Well-being Officer</a:t>
            </a:r>
          </a:p>
          <a:p>
            <a:pPr algn="l" rtl="0" fontAlgn="base"/>
            <a:r>
              <a:rPr lang="en-GB" dirty="0">
                <a:solidFill>
                  <a:srgbClr val="000000"/>
                </a:solidFill>
                <a:latin typeface="inherit"/>
              </a:rPr>
              <a:t>In this role, the H&amp;WB officer can take their own love of the outdoors and share it with others. They aim to remove barriers for those that find accessing green spaces tricky. </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A44234A1-8AA2-9091-EC53-2DED586680E0}"/>
              </a:ext>
            </a:extLst>
          </p:cNvPr>
          <p:cNvPicPr>
            <a:picLocks noChangeAspect="1"/>
          </p:cNvPicPr>
          <p:nvPr/>
        </p:nvPicPr>
        <p:blipFill>
          <a:blip r:embed="rId5"/>
          <a:stretch>
            <a:fillRect/>
          </a:stretch>
        </p:blipFill>
        <p:spPr>
          <a:xfrm>
            <a:off x="5525283" y="1262837"/>
            <a:ext cx="2445237" cy="2695480"/>
          </a:xfrm>
          <a:prstGeom prst="rect">
            <a:avLst/>
          </a:prstGeom>
        </p:spPr>
      </p:pic>
    </p:spTree>
    <p:extLst>
      <p:ext uri="{BB962C8B-B14F-4D97-AF65-F5344CB8AC3E}">
        <p14:creationId xmlns:p14="http://schemas.microsoft.com/office/powerpoint/2010/main" val="2232936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137160" y="416291"/>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Every subject links to Green Careers</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2352060514"/>
              </p:ext>
            </p:extLst>
          </p:nvPr>
        </p:nvGraphicFramePr>
        <p:xfrm>
          <a:off x="153424" y="1503595"/>
          <a:ext cx="4663440" cy="2944402"/>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Geography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Modelling and understanding processes,</a:t>
                      </a:r>
                    </a:p>
                    <a:p>
                      <a:r>
                        <a:rPr lang="en-GB" dirty="0"/>
                        <a:t>Interpreting data </a:t>
                      </a:r>
                    </a:p>
                    <a:p>
                      <a:r>
                        <a:rPr lang="en-GB" dirty="0"/>
                        <a:t>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Planning Officers, </a:t>
                      </a:r>
                    </a:p>
                    <a:p>
                      <a:r>
                        <a:rPr lang="en-GB" dirty="0"/>
                        <a:t>Landscape specialists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5044440" y="3500954"/>
            <a:ext cx="3834725" cy="2308324"/>
          </a:xfrm>
          <a:prstGeom prst="rect">
            <a:avLst/>
          </a:prstGeom>
          <a:solidFill>
            <a:schemeClr val="accent1">
              <a:lumMod val="40000"/>
              <a:lumOff val="60000"/>
            </a:schemeClr>
          </a:solidFill>
        </p:spPr>
        <p:txBody>
          <a:bodyPr wrap="square">
            <a:spAutoFit/>
          </a:bodyPr>
          <a:lstStyle/>
          <a:p>
            <a:pPr algn="l" rtl="0" fontAlgn="base"/>
            <a:r>
              <a:rPr lang="en-GB" b="1" i="0" dirty="0">
                <a:solidFill>
                  <a:srgbClr val="000000"/>
                </a:solidFill>
                <a:effectLst/>
                <a:latin typeface="inherit"/>
              </a:rPr>
              <a:t>Planning Officers</a:t>
            </a:r>
          </a:p>
          <a:p>
            <a:pPr algn="l" rtl="0" fontAlgn="base"/>
            <a:r>
              <a:rPr lang="en-GB" dirty="0">
                <a:solidFill>
                  <a:srgbClr val="000000"/>
                </a:solidFill>
                <a:latin typeface="inherit"/>
              </a:rPr>
              <a:t>This role supports the sustainable development of landscapes within the National Park. Here they balanced 210 new homes being built whilst protecting ancient woodlands, restoring streams and using local building materials.</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D45B518F-5B9C-9D14-0A8E-71C1C9913861}"/>
              </a:ext>
            </a:extLst>
          </p:cNvPr>
          <p:cNvPicPr>
            <a:picLocks noChangeAspect="1"/>
          </p:cNvPicPr>
          <p:nvPr/>
        </p:nvPicPr>
        <p:blipFill>
          <a:blip r:embed="rId5"/>
          <a:stretch>
            <a:fillRect/>
          </a:stretch>
        </p:blipFill>
        <p:spPr>
          <a:xfrm>
            <a:off x="5575823" y="1270809"/>
            <a:ext cx="2770251" cy="2086238"/>
          </a:xfrm>
          <a:prstGeom prst="rect">
            <a:avLst/>
          </a:prstGeom>
        </p:spPr>
      </p:pic>
    </p:spTree>
    <p:extLst>
      <p:ext uri="{BB962C8B-B14F-4D97-AF65-F5344CB8AC3E}">
        <p14:creationId xmlns:p14="http://schemas.microsoft.com/office/powerpoint/2010/main" val="4102946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137160" y="243219"/>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Every subject links to Green Careers</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1606616149"/>
              </p:ext>
            </p:extLst>
          </p:nvPr>
        </p:nvGraphicFramePr>
        <p:xfrm>
          <a:off x="153424" y="1503595"/>
          <a:ext cx="4663440" cy="2941783"/>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Business studies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How to be sustainable in business practise, </a:t>
                      </a:r>
                    </a:p>
                    <a:p>
                      <a:r>
                        <a:rPr lang="en-GB" dirty="0"/>
                        <a:t>Psychology of consumers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Country Park Visitor Experience Manager,</a:t>
                      </a:r>
                    </a:p>
                    <a:p>
                      <a:r>
                        <a:rPr lang="en-GB" dirty="0"/>
                        <a:t>Sustainable Tourism Officer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5044440" y="3152716"/>
            <a:ext cx="3834725" cy="2585323"/>
          </a:xfrm>
          <a:prstGeom prst="rect">
            <a:avLst/>
          </a:prstGeom>
          <a:solidFill>
            <a:schemeClr val="accent1">
              <a:lumMod val="40000"/>
              <a:lumOff val="60000"/>
            </a:schemeClr>
          </a:solidFill>
        </p:spPr>
        <p:txBody>
          <a:bodyPr wrap="square">
            <a:spAutoFit/>
          </a:bodyPr>
          <a:lstStyle/>
          <a:p>
            <a:pPr algn="l" rtl="0" fontAlgn="base"/>
            <a:r>
              <a:rPr lang="en-GB" b="1" i="0" dirty="0">
                <a:solidFill>
                  <a:srgbClr val="000000"/>
                </a:solidFill>
                <a:effectLst/>
                <a:latin typeface="inherit"/>
              </a:rPr>
              <a:t>Visitor Experience Manager</a:t>
            </a:r>
          </a:p>
          <a:p>
            <a:pPr algn="l" rtl="0" fontAlgn="base"/>
            <a:r>
              <a:rPr lang="en-GB" dirty="0">
                <a:solidFill>
                  <a:srgbClr val="000000"/>
                </a:solidFill>
                <a:latin typeface="inherit"/>
              </a:rPr>
              <a:t>This role needs to balance making enough money to keep the park open whilst ensuring the human impact isn’t affecting the special qualities of the landscape. </a:t>
            </a:r>
          </a:p>
          <a:p>
            <a:pPr algn="l" rtl="0" fontAlgn="base"/>
            <a:r>
              <a:rPr lang="en-GB" dirty="0">
                <a:solidFill>
                  <a:srgbClr val="000000"/>
                </a:solidFill>
                <a:latin typeface="inherit"/>
              </a:rPr>
              <a:t>One small step they have taken is sourcing local produce for the visitor shop. </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B1D5150B-13AB-BCCD-7D74-396058E1AC0E}"/>
              </a:ext>
            </a:extLst>
          </p:cNvPr>
          <p:cNvPicPr>
            <a:picLocks noChangeAspect="1"/>
          </p:cNvPicPr>
          <p:nvPr/>
        </p:nvPicPr>
        <p:blipFill>
          <a:blip r:embed="rId5"/>
          <a:stretch>
            <a:fillRect/>
          </a:stretch>
        </p:blipFill>
        <p:spPr>
          <a:xfrm>
            <a:off x="5363983" y="1149013"/>
            <a:ext cx="3195638" cy="1947863"/>
          </a:xfrm>
          <a:prstGeom prst="rect">
            <a:avLst/>
          </a:prstGeom>
        </p:spPr>
      </p:pic>
    </p:spTree>
    <p:extLst>
      <p:ext uri="{BB962C8B-B14F-4D97-AF65-F5344CB8AC3E}">
        <p14:creationId xmlns:p14="http://schemas.microsoft.com/office/powerpoint/2010/main" val="1257267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137160" y="243219"/>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Every subject links to Green Careers</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2042270629"/>
              </p:ext>
            </p:extLst>
          </p:nvPr>
        </p:nvGraphicFramePr>
        <p:xfrm>
          <a:off x="153424" y="1503595"/>
          <a:ext cx="4663440" cy="3566160"/>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Art/ 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Marketing of sustainability issues, </a:t>
                      </a:r>
                    </a:p>
                    <a:p>
                      <a:r>
                        <a:rPr lang="en-GB" dirty="0"/>
                        <a:t>Bringing attention to critical issues </a:t>
                      </a:r>
                    </a:p>
                    <a:p>
                      <a:r>
                        <a:rPr lang="en-GB" dirty="0"/>
                        <a:t>Inspiring people to make positive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Communication Officer, </a:t>
                      </a:r>
                    </a:p>
                    <a:p>
                      <a:r>
                        <a:rPr lang="en-GB" dirty="0"/>
                        <a:t>Press Office, </a:t>
                      </a:r>
                    </a:p>
                    <a:p>
                      <a:r>
                        <a:rPr lang="en-GB" dirty="0"/>
                        <a:t>Interpretation Officer, </a:t>
                      </a:r>
                    </a:p>
                    <a:p>
                      <a:r>
                        <a:rPr lang="en-GB" dirty="0"/>
                        <a:t>Social Media Officer, </a:t>
                      </a:r>
                    </a:p>
                    <a:p>
                      <a:r>
                        <a:rPr lang="en-GB" dirty="0"/>
                        <a:t>Education Officer, </a:t>
                      </a:r>
                    </a:p>
                    <a:p>
                      <a:r>
                        <a:rPr lang="en-GB" dirty="0"/>
                        <a:t>Heritage Lead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5044440" y="3677662"/>
            <a:ext cx="3834725" cy="2031325"/>
          </a:xfrm>
          <a:prstGeom prst="rect">
            <a:avLst/>
          </a:prstGeom>
          <a:solidFill>
            <a:schemeClr val="accent1">
              <a:lumMod val="40000"/>
              <a:lumOff val="60000"/>
            </a:schemeClr>
          </a:solidFill>
        </p:spPr>
        <p:txBody>
          <a:bodyPr wrap="square">
            <a:spAutoFit/>
          </a:bodyPr>
          <a:lstStyle/>
          <a:p>
            <a:pPr algn="l" rtl="0" fontAlgn="base"/>
            <a:r>
              <a:rPr lang="en-GB" b="1" i="0" dirty="0">
                <a:solidFill>
                  <a:srgbClr val="000000"/>
                </a:solidFill>
                <a:effectLst/>
                <a:latin typeface="inherit"/>
              </a:rPr>
              <a:t>Interpretation Officer</a:t>
            </a:r>
          </a:p>
          <a:p>
            <a:pPr algn="l" rtl="0" fontAlgn="base"/>
            <a:r>
              <a:rPr lang="en-GB" dirty="0">
                <a:solidFill>
                  <a:srgbClr val="000000"/>
                </a:solidFill>
                <a:latin typeface="inherit"/>
              </a:rPr>
              <a:t>They design anything associate with a National Park. From the branding on this slide, to the signs you see welcoming you to the National Park, to the audio guides you can listen to around the park. </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D6EC3DF1-4829-4C54-D85F-9C29D04D4C3F}"/>
              </a:ext>
            </a:extLst>
          </p:cNvPr>
          <p:cNvPicPr>
            <a:picLocks noChangeAspect="1"/>
          </p:cNvPicPr>
          <p:nvPr/>
        </p:nvPicPr>
        <p:blipFill>
          <a:blip r:embed="rId5"/>
          <a:stretch>
            <a:fillRect/>
          </a:stretch>
        </p:blipFill>
        <p:spPr>
          <a:xfrm>
            <a:off x="6889281" y="1145854"/>
            <a:ext cx="1989884" cy="1817763"/>
          </a:xfrm>
          <a:prstGeom prst="rect">
            <a:avLst/>
          </a:prstGeom>
        </p:spPr>
      </p:pic>
      <p:pic>
        <p:nvPicPr>
          <p:cNvPr id="10" name="Picture 9">
            <a:extLst>
              <a:ext uri="{FF2B5EF4-FFF2-40B4-BE49-F238E27FC236}">
                <a16:creationId xmlns:a16="http://schemas.microsoft.com/office/drawing/2014/main" id="{B4EAEE3E-7388-15B8-FFA5-869272D26B73}"/>
              </a:ext>
            </a:extLst>
          </p:cNvPr>
          <p:cNvPicPr>
            <a:picLocks noChangeAspect="1"/>
          </p:cNvPicPr>
          <p:nvPr/>
        </p:nvPicPr>
        <p:blipFill>
          <a:blip r:embed="rId6"/>
          <a:stretch>
            <a:fillRect/>
          </a:stretch>
        </p:blipFill>
        <p:spPr>
          <a:xfrm>
            <a:off x="5044440" y="2176561"/>
            <a:ext cx="1736336" cy="1252439"/>
          </a:xfrm>
          <a:prstGeom prst="rect">
            <a:avLst/>
          </a:prstGeom>
        </p:spPr>
      </p:pic>
    </p:spTree>
    <p:extLst>
      <p:ext uri="{BB962C8B-B14F-4D97-AF65-F5344CB8AC3E}">
        <p14:creationId xmlns:p14="http://schemas.microsoft.com/office/powerpoint/2010/main" val="2922788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89129" y="391301"/>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How to get started in Green Careers:</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sp>
        <p:nvSpPr>
          <p:cNvPr id="3" name="TextBox 2">
            <a:extLst>
              <a:ext uri="{FF2B5EF4-FFF2-40B4-BE49-F238E27FC236}">
                <a16:creationId xmlns:a16="http://schemas.microsoft.com/office/drawing/2014/main" id="{E4436436-03A8-0C35-4D35-EED0352617C3}"/>
              </a:ext>
            </a:extLst>
          </p:cNvPr>
          <p:cNvSpPr txBox="1"/>
          <p:nvPr/>
        </p:nvSpPr>
        <p:spPr>
          <a:xfrm>
            <a:off x="441055" y="1636663"/>
            <a:ext cx="8131445" cy="2062103"/>
          </a:xfrm>
          <a:prstGeom prst="rect">
            <a:avLst/>
          </a:prstGeom>
          <a:noFill/>
        </p:spPr>
        <p:txBody>
          <a:bodyPr wrap="square" rtlCol="0">
            <a:spAutoFit/>
          </a:bodyPr>
          <a:lstStyle/>
          <a:p>
            <a:pPr algn="ctr"/>
            <a:r>
              <a:rPr lang="en-GB" sz="3200" dirty="0">
                <a:solidFill>
                  <a:schemeClr val="accent4">
                    <a:lumMod val="75000"/>
                  </a:schemeClr>
                </a:solidFill>
              </a:rPr>
              <a:t>Take action for our planet!</a:t>
            </a:r>
          </a:p>
          <a:p>
            <a:pPr algn="ctr"/>
            <a:endParaRPr lang="en-GB" sz="3200" dirty="0">
              <a:solidFill>
                <a:schemeClr val="accent4">
                  <a:lumMod val="75000"/>
                </a:schemeClr>
              </a:solidFill>
            </a:endParaRPr>
          </a:p>
          <a:p>
            <a:pPr algn="ctr"/>
            <a:r>
              <a:rPr lang="en-GB" sz="3200" dirty="0">
                <a:solidFill>
                  <a:schemeClr val="accent4">
                    <a:lumMod val="75000"/>
                  </a:schemeClr>
                </a:solidFill>
              </a:rPr>
              <a:t>Gain experiences for applications and jobs in the future.</a:t>
            </a:r>
          </a:p>
        </p:txBody>
      </p:sp>
      <p:pic>
        <p:nvPicPr>
          <p:cNvPr id="7" name="Picture 6">
            <a:extLst>
              <a:ext uri="{FF2B5EF4-FFF2-40B4-BE49-F238E27FC236}">
                <a16:creationId xmlns:a16="http://schemas.microsoft.com/office/drawing/2014/main" id="{FEC3038D-5D1D-A1A4-201E-18AEC11FE45C}"/>
              </a:ext>
            </a:extLst>
          </p:cNvPr>
          <p:cNvPicPr>
            <a:picLocks noChangeAspect="1"/>
          </p:cNvPicPr>
          <p:nvPr/>
        </p:nvPicPr>
        <p:blipFill>
          <a:blip r:embed="rId5"/>
          <a:stretch>
            <a:fillRect/>
          </a:stretch>
        </p:blipFill>
        <p:spPr>
          <a:xfrm>
            <a:off x="3754302" y="3913827"/>
            <a:ext cx="1504950" cy="1552575"/>
          </a:xfrm>
          <a:prstGeom prst="rect">
            <a:avLst/>
          </a:prstGeom>
        </p:spPr>
      </p:pic>
    </p:spTree>
    <p:extLst>
      <p:ext uri="{BB962C8B-B14F-4D97-AF65-F5344CB8AC3E}">
        <p14:creationId xmlns:p14="http://schemas.microsoft.com/office/powerpoint/2010/main" val="2175543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SD_footer_2.jpg"/>
          <p:cNvPicPr>
            <a:picLocks noChangeAspect="1"/>
          </p:cNvPicPr>
          <p:nvPr/>
        </p:nvPicPr>
        <p:blipFill>
          <a:blip r:embed="rId3">
            <a:extLst>
              <a:ext uri="{28A0092B-C50C-407E-A947-70E740481C1C}">
                <a14:useLocalDpi xmlns:a14="http://schemas.microsoft.com/office/drawing/2010/main" val="0"/>
              </a:ext>
            </a:extLst>
          </a:blip>
          <a:srcRect l="-2"/>
          <a:stretch>
            <a:fillRect/>
          </a:stretch>
        </p:blipFill>
        <p:spPr bwMode="auto">
          <a:xfrm>
            <a:off x="0" y="5616575"/>
            <a:ext cx="91440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1"/>
          <p:cNvSpPr txBox="1">
            <a:spLocks/>
          </p:cNvSpPr>
          <p:nvPr/>
        </p:nvSpPr>
        <p:spPr bwMode="auto">
          <a:xfrm>
            <a:off x="457200" y="333375"/>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2800" dirty="0">
                <a:solidFill>
                  <a:schemeClr val="tx1"/>
                </a:solidFill>
                <a:latin typeface="Gill Sans"/>
                <a:ea typeface="Gill Sans"/>
                <a:cs typeface="Gill Sans"/>
              </a:rPr>
              <a:t>South Downs National Park</a:t>
            </a:r>
          </a:p>
        </p:txBody>
      </p:sp>
      <p:pic>
        <p:nvPicPr>
          <p:cNvPr id="6" name="Picture 13" descr="where-is-the-south-dow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061" y="1269111"/>
            <a:ext cx="8233806" cy="3411726"/>
          </a:xfrm>
          <a:prstGeom prst="rect">
            <a:avLst/>
          </a:prstGeom>
          <a:noFill/>
          <a:ln w="22225">
            <a:solidFill>
              <a:schemeClr val="accent3">
                <a:lumMod val="50000"/>
              </a:schemeClr>
            </a:solidFill>
            <a:miter lim="800000"/>
            <a:headEnd/>
            <a:tailEnd/>
          </a:ln>
        </p:spPr>
      </p:pic>
      <p:sp>
        <p:nvSpPr>
          <p:cNvPr id="2" name="5-Point Star 1"/>
          <p:cNvSpPr/>
          <p:nvPr/>
        </p:nvSpPr>
        <p:spPr>
          <a:xfrm>
            <a:off x="3841900" y="2658953"/>
            <a:ext cx="452846" cy="383177"/>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sp>
        <p:nvSpPr>
          <p:cNvPr id="3" name="TextBox 2">
            <a:extLst>
              <a:ext uri="{FF2B5EF4-FFF2-40B4-BE49-F238E27FC236}">
                <a16:creationId xmlns:a16="http://schemas.microsoft.com/office/drawing/2014/main" id="{8640224C-B64F-0DBD-2FA7-1AB5F0FA3025}"/>
              </a:ext>
            </a:extLst>
          </p:cNvPr>
          <p:cNvSpPr txBox="1"/>
          <p:nvPr/>
        </p:nvSpPr>
        <p:spPr>
          <a:xfrm>
            <a:off x="285750" y="4929188"/>
            <a:ext cx="8496117" cy="646331"/>
          </a:xfrm>
          <a:prstGeom prst="rect">
            <a:avLst/>
          </a:prstGeom>
          <a:noFill/>
        </p:spPr>
        <p:txBody>
          <a:bodyPr wrap="square" rtlCol="0">
            <a:spAutoFit/>
          </a:bodyPr>
          <a:lstStyle/>
          <a:p>
            <a:pPr algn="ctr"/>
            <a:r>
              <a:rPr lang="en-GB" dirty="0"/>
              <a:t>A National Park is a designated landscape that is protected in law for its special qualities so that people can enjoy it for years to come. </a:t>
            </a:r>
          </a:p>
        </p:txBody>
      </p:sp>
    </p:spTree>
    <p:extLst>
      <p:ext uri="{BB962C8B-B14F-4D97-AF65-F5344CB8AC3E}">
        <p14:creationId xmlns:p14="http://schemas.microsoft.com/office/powerpoint/2010/main" val="305691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49830" y="406719"/>
            <a:ext cx="1566276" cy="65462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70873" y="4545902"/>
            <a:ext cx="2645233" cy="1983924"/>
          </a:xfrm>
          <a:prstGeom prst="rect">
            <a:avLst/>
          </a:prstGeom>
          <a:ln>
            <a:solidFill>
              <a:schemeClr val="tx1"/>
            </a:solidFill>
          </a:ln>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4912" y="4551033"/>
            <a:ext cx="2631551" cy="1973663"/>
          </a:xfrm>
          <a:prstGeom prst="rect">
            <a:avLst/>
          </a:prstGeom>
          <a:ln>
            <a:solidFill>
              <a:schemeClr val="tx1"/>
            </a:solidFill>
          </a:ln>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17831" y="188843"/>
            <a:ext cx="2645233" cy="1978648"/>
          </a:xfrm>
          <a:prstGeom prst="rect">
            <a:avLst/>
          </a:prstGeom>
          <a:ln>
            <a:solidFill>
              <a:schemeClr val="tx1"/>
            </a:solidFill>
          </a:ln>
        </p:spPr>
      </p:pic>
      <p:pic>
        <p:nvPicPr>
          <p:cNvPr id="10" name="Pictur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90698" y="188843"/>
            <a:ext cx="2625408" cy="1969056"/>
          </a:xfrm>
          <a:prstGeom prst="rect">
            <a:avLst/>
          </a:prstGeom>
          <a:ln>
            <a:solidFill>
              <a:schemeClr val="tx1"/>
            </a:solidFill>
          </a:ln>
        </p:spPr>
      </p:pic>
      <p:pic>
        <p:nvPicPr>
          <p:cNvPr id="11" name="Pictur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52844" y="2372912"/>
            <a:ext cx="2623620" cy="1967715"/>
          </a:xfrm>
          <a:prstGeom prst="rect">
            <a:avLst/>
          </a:prstGeom>
          <a:ln>
            <a:solidFill>
              <a:schemeClr val="tx1"/>
            </a:solidFill>
          </a:ln>
        </p:spPr>
      </p:pic>
      <p:pic>
        <p:nvPicPr>
          <p:cNvPr id="12" name="Picture 1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104430" y="2387899"/>
            <a:ext cx="2611676" cy="1958757"/>
          </a:xfrm>
          <a:prstGeom prst="rect">
            <a:avLst/>
          </a:prstGeom>
          <a:ln>
            <a:solidFill>
              <a:schemeClr val="tx1"/>
            </a:solidFill>
          </a:ln>
        </p:spPr>
      </p:pic>
      <p:pic>
        <p:nvPicPr>
          <p:cNvPr id="13" name="Picture 1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238628" y="2387899"/>
            <a:ext cx="2603637" cy="1952728"/>
          </a:xfrm>
          <a:prstGeom prst="rect">
            <a:avLst/>
          </a:prstGeom>
          <a:ln>
            <a:solidFill>
              <a:schemeClr val="tx1"/>
            </a:solidFill>
          </a:ln>
        </p:spPr>
      </p:pic>
      <p:pic>
        <p:nvPicPr>
          <p:cNvPr id="14" name="Picture 13"/>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7831" y="4551033"/>
            <a:ext cx="2645233" cy="1984805"/>
          </a:xfrm>
          <a:prstGeom prst="rect">
            <a:avLst/>
          </a:prstGeom>
        </p:spPr>
      </p:pic>
      <p:pic>
        <p:nvPicPr>
          <p:cNvPr id="15" name="Picture 14"/>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a:xfrm>
            <a:off x="344912" y="188843"/>
            <a:ext cx="2650215" cy="1980102"/>
          </a:xfrm>
          <a:prstGeom prst="rect">
            <a:avLst/>
          </a:prstGeom>
          <a:ln>
            <a:solidFill>
              <a:schemeClr val="tx1"/>
            </a:solidFill>
          </a:ln>
        </p:spPr>
      </p:pic>
    </p:spTree>
    <p:extLst>
      <p:ext uri="{BB962C8B-B14F-4D97-AF65-F5344CB8AC3E}">
        <p14:creationId xmlns:p14="http://schemas.microsoft.com/office/powerpoint/2010/main" val="1956308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B63D1-8D66-2FE8-1882-1390B9EB8811}"/>
            </a:ext>
          </a:extLst>
        </p:cNvPr>
        <p:cNvGrpSpPr/>
        <p:nvPr/>
      </p:nvGrpSpPr>
      <p:grpSpPr>
        <a:xfrm>
          <a:off x="0" y="0"/>
          <a:ext cx="0" cy="0"/>
          <a:chOff x="0" y="0"/>
          <a:chExt cx="0" cy="0"/>
        </a:xfrm>
      </p:grpSpPr>
      <p:pic>
        <p:nvPicPr>
          <p:cNvPr id="20482" name="Picture 3" descr="SD_footer_2.jpg">
            <a:extLst>
              <a:ext uri="{FF2B5EF4-FFF2-40B4-BE49-F238E27FC236}">
                <a16:creationId xmlns:a16="http://schemas.microsoft.com/office/drawing/2014/main" id="{FEF1F716-ADAB-5AB0-9910-DE02061995D3}"/>
              </a:ext>
            </a:extLst>
          </p:cNvPr>
          <p:cNvPicPr>
            <a:picLocks noChangeAspect="1"/>
          </p:cNvPicPr>
          <p:nvPr/>
        </p:nvPicPr>
        <p:blipFill>
          <a:blip r:embed="rId3">
            <a:extLst>
              <a:ext uri="{28A0092B-C50C-407E-A947-70E740481C1C}">
                <a14:useLocalDpi xmlns:a14="http://schemas.microsoft.com/office/drawing/2010/main" val="0"/>
              </a:ext>
            </a:extLst>
          </a:blip>
          <a:srcRect l="-2"/>
          <a:stretch>
            <a:fillRect/>
          </a:stretch>
        </p:blipFill>
        <p:spPr bwMode="auto">
          <a:xfrm>
            <a:off x="0" y="5616575"/>
            <a:ext cx="91440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1">
            <a:extLst>
              <a:ext uri="{FF2B5EF4-FFF2-40B4-BE49-F238E27FC236}">
                <a16:creationId xmlns:a16="http://schemas.microsoft.com/office/drawing/2014/main" id="{AB69516F-65DC-0721-6F1F-2126BBE45C3F}"/>
              </a:ext>
            </a:extLst>
          </p:cNvPr>
          <p:cNvSpPr txBox="1">
            <a:spLocks/>
          </p:cNvSpPr>
          <p:nvPr/>
        </p:nvSpPr>
        <p:spPr bwMode="auto">
          <a:xfrm>
            <a:off x="457200" y="333375"/>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2800" dirty="0">
                <a:solidFill>
                  <a:schemeClr val="tx1"/>
                </a:solidFill>
                <a:latin typeface="Gill Sans"/>
                <a:ea typeface="Gill Sans"/>
                <a:cs typeface="Gill Sans"/>
              </a:rPr>
              <a:t>What careers are in the National Park?</a:t>
            </a:r>
          </a:p>
        </p:txBody>
      </p:sp>
      <p:pic>
        <p:nvPicPr>
          <p:cNvPr id="8" name="Picture 7">
            <a:extLst>
              <a:ext uri="{FF2B5EF4-FFF2-40B4-BE49-F238E27FC236}">
                <a16:creationId xmlns:a16="http://schemas.microsoft.com/office/drawing/2014/main" id="{0FFB70F4-6DE7-90AF-9002-5ECD42191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pic>
        <p:nvPicPr>
          <p:cNvPr id="1026" name="Picture 2" descr="Free Rangers Cliparts, Download Free Rangers Cliparts png images, Free ...">
            <a:extLst>
              <a:ext uri="{FF2B5EF4-FFF2-40B4-BE49-F238E27FC236}">
                <a16:creationId xmlns:a16="http://schemas.microsoft.com/office/drawing/2014/main" id="{7C57630E-78FA-AD17-BDB2-F2BB2210C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81" y="1426891"/>
            <a:ext cx="1800674" cy="40642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ppy office worker 428672 Vector Art at Vecteezy">
            <a:extLst>
              <a:ext uri="{FF2B5EF4-FFF2-40B4-BE49-F238E27FC236}">
                <a16:creationId xmlns:a16="http://schemas.microsoft.com/office/drawing/2014/main" id="{DBE00F7E-4F8D-FB8A-1525-FE55CB2815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1955" y="1301424"/>
            <a:ext cx="3076684" cy="30766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E17F846-58C1-828D-2557-B2632DA7C5AD}"/>
              </a:ext>
            </a:extLst>
          </p:cNvPr>
          <p:cNvPicPr>
            <a:picLocks noChangeAspect="1"/>
          </p:cNvPicPr>
          <p:nvPr/>
        </p:nvPicPr>
        <p:blipFill>
          <a:blip r:embed="rId7"/>
          <a:stretch>
            <a:fillRect/>
          </a:stretch>
        </p:blipFill>
        <p:spPr>
          <a:xfrm>
            <a:off x="5138639" y="2973855"/>
            <a:ext cx="3964078" cy="2642719"/>
          </a:xfrm>
          <a:prstGeom prst="rect">
            <a:avLst/>
          </a:prstGeom>
        </p:spPr>
      </p:pic>
    </p:spTree>
    <p:extLst>
      <p:ext uri="{BB962C8B-B14F-4D97-AF65-F5344CB8AC3E}">
        <p14:creationId xmlns:p14="http://schemas.microsoft.com/office/powerpoint/2010/main" val="463339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pic>
        <p:nvPicPr>
          <p:cNvPr id="1026" name="Picture 2" descr="Green jobs are alive and well, and these 6 companies prove it | GreenBiz">
            <a:extLst>
              <a:ext uri="{FF2B5EF4-FFF2-40B4-BE49-F238E27FC236}">
                <a16:creationId xmlns:a16="http://schemas.microsoft.com/office/drawing/2014/main" id="{7553D4F8-7597-1479-7EB5-957277D1E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4631" y="2315444"/>
            <a:ext cx="3729037" cy="22657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458AD0-0FCB-C15C-9033-8D091A529287}"/>
              </a:ext>
            </a:extLst>
          </p:cNvPr>
          <p:cNvSpPr txBox="1"/>
          <p:nvPr/>
        </p:nvSpPr>
        <p:spPr>
          <a:xfrm>
            <a:off x="1653777" y="978938"/>
            <a:ext cx="5950744" cy="707886"/>
          </a:xfrm>
          <a:prstGeom prst="rect">
            <a:avLst/>
          </a:prstGeom>
          <a:noFill/>
        </p:spPr>
        <p:txBody>
          <a:bodyPr wrap="square" rtlCol="0">
            <a:spAutoFit/>
          </a:bodyPr>
          <a:lstStyle/>
          <a:p>
            <a:pPr algn="ctr"/>
            <a:r>
              <a:rPr lang="en-GB" sz="4000" b="1" dirty="0">
                <a:solidFill>
                  <a:schemeClr val="accent3">
                    <a:lumMod val="75000"/>
                  </a:schemeClr>
                </a:solidFill>
              </a:rPr>
              <a:t>Pathways to Green Careers </a:t>
            </a:r>
          </a:p>
        </p:txBody>
      </p:sp>
      <p:sp>
        <p:nvSpPr>
          <p:cNvPr id="4" name="TextBox 3">
            <a:extLst>
              <a:ext uri="{FF2B5EF4-FFF2-40B4-BE49-F238E27FC236}">
                <a16:creationId xmlns:a16="http://schemas.microsoft.com/office/drawing/2014/main" id="{13120AAB-4CAB-2CA6-3BED-6C2FF3A95296}"/>
              </a:ext>
            </a:extLst>
          </p:cNvPr>
          <p:cNvSpPr txBox="1"/>
          <p:nvPr/>
        </p:nvSpPr>
        <p:spPr>
          <a:xfrm>
            <a:off x="617399" y="1998591"/>
            <a:ext cx="1743607" cy="830997"/>
          </a:xfrm>
          <a:prstGeom prst="rect">
            <a:avLst/>
          </a:prstGeom>
          <a:noFill/>
        </p:spPr>
        <p:txBody>
          <a:bodyPr wrap="square" rtlCol="0">
            <a:spAutoFit/>
          </a:bodyPr>
          <a:lstStyle/>
          <a:p>
            <a:pPr algn="ctr"/>
            <a:r>
              <a:rPr lang="en-GB" sz="2400" dirty="0"/>
              <a:t>What are they?</a:t>
            </a:r>
          </a:p>
        </p:txBody>
      </p:sp>
      <p:sp>
        <p:nvSpPr>
          <p:cNvPr id="5" name="TextBox 4">
            <a:extLst>
              <a:ext uri="{FF2B5EF4-FFF2-40B4-BE49-F238E27FC236}">
                <a16:creationId xmlns:a16="http://schemas.microsoft.com/office/drawing/2014/main" id="{68E34336-BBF6-F1A2-75E7-A524F6CA8049}"/>
              </a:ext>
            </a:extLst>
          </p:cNvPr>
          <p:cNvSpPr txBox="1"/>
          <p:nvPr/>
        </p:nvSpPr>
        <p:spPr>
          <a:xfrm>
            <a:off x="858105" y="5112546"/>
            <a:ext cx="3470150" cy="461665"/>
          </a:xfrm>
          <a:prstGeom prst="rect">
            <a:avLst/>
          </a:prstGeom>
          <a:noFill/>
        </p:spPr>
        <p:txBody>
          <a:bodyPr wrap="square" rtlCol="0">
            <a:spAutoFit/>
          </a:bodyPr>
          <a:lstStyle/>
          <a:p>
            <a:pPr algn="ctr"/>
            <a:r>
              <a:rPr lang="en-GB" sz="2400" dirty="0"/>
              <a:t>Why are they needed?</a:t>
            </a:r>
          </a:p>
        </p:txBody>
      </p:sp>
      <p:sp>
        <p:nvSpPr>
          <p:cNvPr id="6" name="TextBox 5">
            <a:extLst>
              <a:ext uri="{FF2B5EF4-FFF2-40B4-BE49-F238E27FC236}">
                <a16:creationId xmlns:a16="http://schemas.microsoft.com/office/drawing/2014/main" id="{465F5F14-1956-A34F-CCAB-FC4730ED7AE5}"/>
              </a:ext>
            </a:extLst>
          </p:cNvPr>
          <p:cNvSpPr txBox="1"/>
          <p:nvPr/>
        </p:nvSpPr>
        <p:spPr>
          <a:xfrm>
            <a:off x="6657709" y="4314065"/>
            <a:ext cx="1743607" cy="830997"/>
          </a:xfrm>
          <a:prstGeom prst="rect">
            <a:avLst/>
          </a:prstGeom>
          <a:noFill/>
        </p:spPr>
        <p:txBody>
          <a:bodyPr wrap="square" rtlCol="0">
            <a:spAutoFit/>
          </a:bodyPr>
          <a:lstStyle/>
          <a:p>
            <a:pPr algn="ctr"/>
            <a:r>
              <a:rPr lang="en-GB" sz="2400" dirty="0"/>
              <a:t>How to get involved?</a:t>
            </a:r>
          </a:p>
        </p:txBody>
      </p:sp>
      <p:cxnSp>
        <p:nvCxnSpPr>
          <p:cNvPr id="43" name="Straight Connector 42">
            <a:extLst>
              <a:ext uri="{FF2B5EF4-FFF2-40B4-BE49-F238E27FC236}">
                <a16:creationId xmlns:a16="http://schemas.microsoft.com/office/drawing/2014/main" id="{8766167B-9934-B281-0F64-43416689936C}"/>
              </a:ext>
            </a:extLst>
          </p:cNvPr>
          <p:cNvCxnSpPr>
            <a:cxnSpLocks/>
          </p:cNvCxnSpPr>
          <p:nvPr/>
        </p:nvCxnSpPr>
        <p:spPr>
          <a:xfrm>
            <a:off x="1935955" y="2547945"/>
            <a:ext cx="657225" cy="27204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D16A017-E129-BF50-0528-597D02E1E946}"/>
              </a:ext>
            </a:extLst>
          </p:cNvPr>
          <p:cNvCxnSpPr>
            <a:cxnSpLocks/>
            <a:endCxn id="5" idx="0"/>
          </p:cNvCxnSpPr>
          <p:nvPr/>
        </p:nvCxnSpPr>
        <p:spPr>
          <a:xfrm flipH="1">
            <a:off x="2593180" y="4768403"/>
            <a:ext cx="564358" cy="344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33276577-3E88-C317-3385-AD9122C5A82D}"/>
              </a:ext>
            </a:extLst>
          </p:cNvPr>
          <p:cNvCxnSpPr>
            <a:cxnSpLocks/>
          </p:cNvCxnSpPr>
          <p:nvPr/>
        </p:nvCxnSpPr>
        <p:spPr>
          <a:xfrm>
            <a:off x="6657709" y="3306348"/>
            <a:ext cx="757503" cy="98529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751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441055" y="324233"/>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Green Careers – What are they?</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sp>
        <p:nvSpPr>
          <p:cNvPr id="7" name="TextBox 6">
            <a:extLst>
              <a:ext uri="{FF2B5EF4-FFF2-40B4-BE49-F238E27FC236}">
                <a16:creationId xmlns:a16="http://schemas.microsoft.com/office/drawing/2014/main" id="{54A3E8AC-0447-AD35-638D-6137834AC84C}"/>
              </a:ext>
            </a:extLst>
          </p:cNvPr>
          <p:cNvSpPr txBox="1"/>
          <p:nvPr/>
        </p:nvSpPr>
        <p:spPr>
          <a:xfrm>
            <a:off x="176463" y="1768862"/>
            <a:ext cx="8702702" cy="1631216"/>
          </a:xfrm>
          <a:prstGeom prst="rect">
            <a:avLst/>
          </a:prstGeom>
          <a:noFill/>
        </p:spPr>
        <p:txBody>
          <a:bodyPr wrap="square" rtlCol="0">
            <a:spAutoFit/>
          </a:bodyPr>
          <a:lstStyle/>
          <a:p>
            <a:pPr algn="ctr"/>
            <a:r>
              <a:rPr lang="en-GB" sz="3200" b="1" i="0" dirty="0">
                <a:solidFill>
                  <a:schemeClr val="accent4">
                    <a:lumMod val="75000"/>
                  </a:schemeClr>
                </a:solidFill>
                <a:effectLst/>
                <a:latin typeface="Roboto" panose="02000000000000000000" pitchFamily="2" charset="0"/>
              </a:rPr>
              <a:t>Jobs which directly or indirectly contribute to reaching climate and environmental goals</a:t>
            </a:r>
            <a:endParaRPr lang="en-GB" sz="3200" dirty="0">
              <a:solidFill>
                <a:schemeClr val="accent4">
                  <a:lumMod val="75000"/>
                </a:schemeClr>
              </a:solidFill>
            </a:endParaRPr>
          </a:p>
          <a:p>
            <a:endParaRPr lang="en-GB" dirty="0"/>
          </a:p>
          <a:p>
            <a:pPr marL="285750" indent="-285750">
              <a:buFontTx/>
              <a:buChar char="-"/>
            </a:pPr>
            <a:endParaRPr lang="en-GB" dirty="0"/>
          </a:p>
        </p:txBody>
      </p:sp>
      <p:pic>
        <p:nvPicPr>
          <p:cNvPr id="9" name="Picture 8">
            <a:extLst>
              <a:ext uri="{FF2B5EF4-FFF2-40B4-BE49-F238E27FC236}">
                <a16:creationId xmlns:a16="http://schemas.microsoft.com/office/drawing/2014/main" id="{A0906EE4-E63A-00A0-04B7-8FF64396B0C4}"/>
              </a:ext>
            </a:extLst>
          </p:cNvPr>
          <p:cNvPicPr>
            <a:picLocks noChangeAspect="1"/>
          </p:cNvPicPr>
          <p:nvPr/>
        </p:nvPicPr>
        <p:blipFill>
          <a:blip r:embed="rId5"/>
          <a:stretch>
            <a:fillRect/>
          </a:stretch>
        </p:blipFill>
        <p:spPr>
          <a:xfrm>
            <a:off x="5508750" y="3873556"/>
            <a:ext cx="3253615" cy="1695449"/>
          </a:xfrm>
          <a:prstGeom prst="rect">
            <a:avLst/>
          </a:prstGeom>
        </p:spPr>
      </p:pic>
      <p:pic>
        <p:nvPicPr>
          <p:cNvPr id="3" name="Picture 2">
            <a:extLst>
              <a:ext uri="{FF2B5EF4-FFF2-40B4-BE49-F238E27FC236}">
                <a16:creationId xmlns:a16="http://schemas.microsoft.com/office/drawing/2014/main" id="{09EFADAD-3E6F-4EC8-E86F-6436FA19214B}"/>
              </a:ext>
            </a:extLst>
          </p:cNvPr>
          <p:cNvPicPr>
            <a:picLocks noChangeAspect="1"/>
          </p:cNvPicPr>
          <p:nvPr/>
        </p:nvPicPr>
        <p:blipFill>
          <a:blip r:embed="rId6"/>
          <a:stretch>
            <a:fillRect/>
          </a:stretch>
        </p:blipFill>
        <p:spPr>
          <a:xfrm>
            <a:off x="854743" y="3548130"/>
            <a:ext cx="3253615" cy="2169077"/>
          </a:xfrm>
          <a:prstGeom prst="rect">
            <a:avLst/>
          </a:prstGeom>
          <a:ln>
            <a:solidFill>
              <a:schemeClr val="tx1"/>
            </a:solidFill>
          </a:ln>
        </p:spPr>
      </p:pic>
    </p:spTree>
    <p:extLst>
      <p:ext uri="{BB962C8B-B14F-4D97-AF65-F5344CB8AC3E}">
        <p14:creationId xmlns:p14="http://schemas.microsoft.com/office/powerpoint/2010/main" val="3001071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441055" y="324233"/>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Why are Green Careers needed?</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sp>
        <p:nvSpPr>
          <p:cNvPr id="3" name="TextBox 2">
            <a:extLst>
              <a:ext uri="{FF2B5EF4-FFF2-40B4-BE49-F238E27FC236}">
                <a16:creationId xmlns:a16="http://schemas.microsoft.com/office/drawing/2014/main" id="{E4436436-03A8-0C35-4D35-EED0352617C3}"/>
              </a:ext>
            </a:extLst>
          </p:cNvPr>
          <p:cNvSpPr txBox="1"/>
          <p:nvPr/>
        </p:nvSpPr>
        <p:spPr>
          <a:xfrm>
            <a:off x="747720" y="1536174"/>
            <a:ext cx="8131445" cy="4093428"/>
          </a:xfrm>
          <a:prstGeom prst="rect">
            <a:avLst/>
          </a:prstGeom>
          <a:noFill/>
        </p:spPr>
        <p:txBody>
          <a:bodyPr wrap="square" rtlCol="0">
            <a:spAutoFit/>
          </a:bodyPr>
          <a:lstStyle/>
          <a:p>
            <a:r>
              <a:rPr lang="en-GB" sz="2000" u="sng" dirty="0">
                <a:solidFill>
                  <a:schemeClr val="accent4">
                    <a:lumMod val="75000"/>
                  </a:schemeClr>
                </a:solidFill>
              </a:rPr>
              <a:t>We know:</a:t>
            </a:r>
          </a:p>
          <a:p>
            <a:endParaRPr lang="en-GB" sz="2000" dirty="0">
              <a:solidFill>
                <a:schemeClr val="accent4">
                  <a:lumMod val="75000"/>
                </a:schemeClr>
              </a:solidFill>
            </a:endParaRPr>
          </a:p>
          <a:p>
            <a:pPr marL="285750" indent="-285750">
              <a:buFontTx/>
              <a:buChar char="-"/>
            </a:pPr>
            <a:r>
              <a:rPr lang="en-GB" sz="2000" dirty="0">
                <a:solidFill>
                  <a:schemeClr val="accent4">
                    <a:lumMod val="75000"/>
                  </a:schemeClr>
                </a:solidFill>
              </a:rPr>
              <a:t>Temperatures are rising</a:t>
            </a:r>
          </a:p>
          <a:p>
            <a:pPr marL="285750" indent="-285750">
              <a:buFontTx/>
              <a:buChar char="-"/>
            </a:pPr>
            <a:endParaRPr lang="en-GB" sz="2000" dirty="0">
              <a:solidFill>
                <a:schemeClr val="accent4">
                  <a:lumMod val="75000"/>
                </a:schemeClr>
              </a:solidFill>
            </a:endParaRPr>
          </a:p>
          <a:p>
            <a:pPr marL="285750" indent="-285750">
              <a:buFontTx/>
              <a:buChar char="-"/>
            </a:pPr>
            <a:r>
              <a:rPr lang="en-GB" sz="2000" dirty="0">
                <a:solidFill>
                  <a:schemeClr val="accent4">
                    <a:lumMod val="75000"/>
                  </a:schemeClr>
                </a:solidFill>
              </a:rPr>
              <a:t>Biodiversity has been impacted</a:t>
            </a:r>
          </a:p>
          <a:p>
            <a:pPr marL="285750" indent="-285750">
              <a:buFontTx/>
              <a:buChar char="-"/>
            </a:pPr>
            <a:endParaRPr lang="en-GB" sz="2000" dirty="0">
              <a:solidFill>
                <a:schemeClr val="accent4">
                  <a:lumMod val="75000"/>
                </a:schemeClr>
              </a:solidFill>
            </a:endParaRPr>
          </a:p>
          <a:p>
            <a:pPr marL="285750" indent="-285750">
              <a:buFontTx/>
              <a:buChar char="-"/>
            </a:pPr>
            <a:r>
              <a:rPr lang="en-GB" sz="2000" dirty="0">
                <a:solidFill>
                  <a:schemeClr val="accent4">
                    <a:lumMod val="75000"/>
                  </a:schemeClr>
                </a:solidFill>
              </a:rPr>
              <a:t>Limited resources to share</a:t>
            </a:r>
          </a:p>
          <a:p>
            <a:pPr marL="285750" indent="-285750">
              <a:buFontTx/>
              <a:buChar char="-"/>
            </a:pPr>
            <a:endParaRPr lang="en-GB" sz="2000" dirty="0">
              <a:solidFill>
                <a:schemeClr val="accent4">
                  <a:lumMod val="75000"/>
                </a:schemeClr>
              </a:solidFill>
            </a:endParaRPr>
          </a:p>
          <a:p>
            <a:pPr marL="285750" indent="-285750">
              <a:buFontTx/>
              <a:buChar char="-"/>
            </a:pPr>
            <a:r>
              <a:rPr lang="en-GB" sz="2000" dirty="0">
                <a:solidFill>
                  <a:schemeClr val="accent4">
                    <a:lumMod val="75000"/>
                  </a:schemeClr>
                </a:solidFill>
              </a:rPr>
              <a:t>We need to do more</a:t>
            </a:r>
          </a:p>
          <a:p>
            <a:pPr marL="285750" indent="-285750">
              <a:buFontTx/>
              <a:buChar char="-"/>
            </a:pPr>
            <a:endParaRPr lang="en-GB" sz="2000" dirty="0">
              <a:solidFill>
                <a:schemeClr val="accent4">
                  <a:lumMod val="75000"/>
                </a:schemeClr>
              </a:solidFill>
            </a:endParaRPr>
          </a:p>
          <a:p>
            <a:pPr marL="285750" indent="-285750">
              <a:buFontTx/>
              <a:buChar char="-"/>
            </a:pPr>
            <a:r>
              <a:rPr lang="en-GB" sz="2000" dirty="0">
                <a:solidFill>
                  <a:schemeClr val="accent4">
                    <a:lumMod val="75000"/>
                  </a:schemeClr>
                </a:solidFill>
              </a:rPr>
              <a:t>Green Careers can help to be part of the solution</a:t>
            </a:r>
          </a:p>
          <a:p>
            <a:endParaRPr lang="en-GB" sz="2000" dirty="0">
              <a:solidFill>
                <a:schemeClr val="accent4">
                  <a:lumMod val="75000"/>
                </a:schemeClr>
              </a:solidFill>
            </a:endParaRPr>
          </a:p>
          <a:p>
            <a:pPr marL="285750" indent="-285750">
              <a:buFontTx/>
              <a:buChar char="-"/>
            </a:pPr>
            <a:endParaRPr lang="en-GB" sz="2000" dirty="0">
              <a:solidFill>
                <a:schemeClr val="accent4">
                  <a:lumMod val="75000"/>
                </a:schemeClr>
              </a:solidFill>
            </a:endParaRPr>
          </a:p>
        </p:txBody>
      </p:sp>
      <p:pic>
        <p:nvPicPr>
          <p:cNvPr id="4" name="Picture 3">
            <a:extLst>
              <a:ext uri="{FF2B5EF4-FFF2-40B4-BE49-F238E27FC236}">
                <a16:creationId xmlns:a16="http://schemas.microsoft.com/office/drawing/2014/main" id="{C9B795E0-E4DA-D1EB-189D-04AEEB382CFC}"/>
              </a:ext>
            </a:extLst>
          </p:cNvPr>
          <p:cNvPicPr>
            <a:picLocks noChangeAspect="1"/>
          </p:cNvPicPr>
          <p:nvPr/>
        </p:nvPicPr>
        <p:blipFill>
          <a:blip r:embed="rId5"/>
          <a:stretch>
            <a:fillRect/>
          </a:stretch>
        </p:blipFill>
        <p:spPr>
          <a:xfrm>
            <a:off x="4572000" y="1314853"/>
            <a:ext cx="3173731" cy="2114147"/>
          </a:xfrm>
          <a:prstGeom prst="rect">
            <a:avLst/>
          </a:prstGeom>
        </p:spPr>
      </p:pic>
      <p:pic>
        <p:nvPicPr>
          <p:cNvPr id="7" name="Picture 6">
            <a:extLst>
              <a:ext uri="{FF2B5EF4-FFF2-40B4-BE49-F238E27FC236}">
                <a16:creationId xmlns:a16="http://schemas.microsoft.com/office/drawing/2014/main" id="{E8CEC46B-2017-C823-CC0F-06018F51FE26}"/>
              </a:ext>
            </a:extLst>
          </p:cNvPr>
          <p:cNvPicPr>
            <a:picLocks noChangeAspect="1"/>
          </p:cNvPicPr>
          <p:nvPr/>
        </p:nvPicPr>
        <p:blipFill>
          <a:blip r:embed="rId6"/>
          <a:stretch>
            <a:fillRect/>
          </a:stretch>
        </p:blipFill>
        <p:spPr>
          <a:xfrm>
            <a:off x="6659881" y="3320528"/>
            <a:ext cx="2171700" cy="2198184"/>
          </a:xfrm>
          <a:prstGeom prst="rect">
            <a:avLst/>
          </a:prstGeom>
        </p:spPr>
      </p:pic>
    </p:spTree>
    <p:extLst>
      <p:ext uri="{BB962C8B-B14F-4D97-AF65-F5344CB8AC3E}">
        <p14:creationId xmlns:p14="http://schemas.microsoft.com/office/powerpoint/2010/main" val="3974389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441055" y="324233"/>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What do Green Careers look like?</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sp>
        <p:nvSpPr>
          <p:cNvPr id="3" name="TextBox 2">
            <a:extLst>
              <a:ext uri="{FF2B5EF4-FFF2-40B4-BE49-F238E27FC236}">
                <a16:creationId xmlns:a16="http://schemas.microsoft.com/office/drawing/2014/main" id="{E4436436-03A8-0C35-4D35-EED0352617C3}"/>
              </a:ext>
            </a:extLst>
          </p:cNvPr>
          <p:cNvSpPr txBox="1"/>
          <p:nvPr/>
        </p:nvSpPr>
        <p:spPr>
          <a:xfrm>
            <a:off x="319135" y="1467233"/>
            <a:ext cx="8131445" cy="1938992"/>
          </a:xfrm>
          <a:prstGeom prst="rect">
            <a:avLst/>
          </a:prstGeom>
          <a:noFill/>
        </p:spPr>
        <p:txBody>
          <a:bodyPr wrap="square" rtlCol="0">
            <a:spAutoFit/>
          </a:bodyPr>
          <a:lstStyle/>
          <a:p>
            <a:pPr algn="ctr"/>
            <a:r>
              <a:rPr lang="en-GB" sz="2000" dirty="0">
                <a:solidFill>
                  <a:schemeClr val="accent4">
                    <a:lumMod val="75000"/>
                  </a:schemeClr>
                </a:solidFill>
              </a:rPr>
              <a:t>Already 40,000 jobs in the Green economy and we are aiming for 2 million by 2030</a:t>
            </a:r>
          </a:p>
          <a:p>
            <a:pPr algn="ctr"/>
            <a:endParaRPr lang="en-GB" sz="2000" dirty="0">
              <a:solidFill>
                <a:schemeClr val="accent4">
                  <a:lumMod val="75000"/>
                </a:schemeClr>
              </a:solidFill>
            </a:endParaRPr>
          </a:p>
          <a:p>
            <a:pPr algn="ctr"/>
            <a:r>
              <a:rPr lang="en-GB" sz="2000" dirty="0">
                <a:solidFill>
                  <a:schemeClr val="accent4">
                    <a:lumMod val="75000"/>
                  </a:schemeClr>
                </a:solidFill>
              </a:rPr>
              <a:t>27% of jobs are reported to already include Green elements</a:t>
            </a:r>
          </a:p>
          <a:p>
            <a:pPr algn="ctr"/>
            <a:endParaRPr lang="en-GB" sz="2000" u="sng" dirty="0">
              <a:solidFill>
                <a:schemeClr val="accent4">
                  <a:lumMod val="75000"/>
                </a:schemeClr>
              </a:solidFill>
            </a:endParaRPr>
          </a:p>
          <a:p>
            <a:pPr algn="ctr"/>
            <a:r>
              <a:rPr lang="en-GB" sz="2000" dirty="0">
                <a:solidFill>
                  <a:schemeClr val="accent4">
                    <a:lumMod val="75000"/>
                  </a:schemeClr>
                </a:solidFill>
              </a:rPr>
              <a:t>We need STEM skills but also People skills and Transformative capacities </a:t>
            </a:r>
          </a:p>
        </p:txBody>
      </p:sp>
      <p:pic>
        <p:nvPicPr>
          <p:cNvPr id="4" name="Picture 3">
            <a:extLst>
              <a:ext uri="{FF2B5EF4-FFF2-40B4-BE49-F238E27FC236}">
                <a16:creationId xmlns:a16="http://schemas.microsoft.com/office/drawing/2014/main" id="{DCB642F7-C8D1-44FA-590A-BF862CC4AFF8}"/>
              </a:ext>
            </a:extLst>
          </p:cNvPr>
          <p:cNvPicPr>
            <a:picLocks noChangeAspect="1"/>
          </p:cNvPicPr>
          <p:nvPr/>
        </p:nvPicPr>
        <p:blipFill>
          <a:blip r:embed="rId5"/>
          <a:stretch>
            <a:fillRect/>
          </a:stretch>
        </p:blipFill>
        <p:spPr>
          <a:xfrm>
            <a:off x="319135" y="3572216"/>
            <a:ext cx="2917722" cy="1938992"/>
          </a:xfrm>
          <a:prstGeom prst="rect">
            <a:avLst/>
          </a:prstGeom>
        </p:spPr>
      </p:pic>
      <p:pic>
        <p:nvPicPr>
          <p:cNvPr id="5" name="Picture 4">
            <a:extLst>
              <a:ext uri="{FF2B5EF4-FFF2-40B4-BE49-F238E27FC236}">
                <a16:creationId xmlns:a16="http://schemas.microsoft.com/office/drawing/2014/main" id="{54CE3766-25C8-00D0-A31D-F6B6D12F6B71}"/>
              </a:ext>
            </a:extLst>
          </p:cNvPr>
          <p:cNvPicPr>
            <a:picLocks noChangeAspect="1"/>
          </p:cNvPicPr>
          <p:nvPr/>
        </p:nvPicPr>
        <p:blipFill>
          <a:blip r:embed="rId6"/>
          <a:stretch>
            <a:fillRect/>
          </a:stretch>
        </p:blipFill>
        <p:spPr>
          <a:xfrm>
            <a:off x="3362960" y="3634932"/>
            <a:ext cx="2418080" cy="1813560"/>
          </a:xfrm>
          <a:prstGeom prst="rect">
            <a:avLst/>
          </a:prstGeom>
        </p:spPr>
      </p:pic>
      <p:pic>
        <p:nvPicPr>
          <p:cNvPr id="6" name="Picture 5">
            <a:extLst>
              <a:ext uri="{FF2B5EF4-FFF2-40B4-BE49-F238E27FC236}">
                <a16:creationId xmlns:a16="http://schemas.microsoft.com/office/drawing/2014/main" id="{F1539492-FD05-3161-9F0E-2884E3A4D8E7}"/>
              </a:ext>
            </a:extLst>
          </p:cNvPr>
          <p:cNvPicPr>
            <a:picLocks noChangeAspect="1"/>
          </p:cNvPicPr>
          <p:nvPr/>
        </p:nvPicPr>
        <p:blipFill>
          <a:blip r:embed="rId7"/>
          <a:stretch>
            <a:fillRect/>
          </a:stretch>
        </p:blipFill>
        <p:spPr>
          <a:xfrm>
            <a:off x="5961842" y="3734077"/>
            <a:ext cx="2917323" cy="1609383"/>
          </a:xfrm>
          <a:prstGeom prst="rect">
            <a:avLst/>
          </a:prstGeom>
        </p:spPr>
      </p:pic>
    </p:spTree>
    <p:extLst>
      <p:ext uri="{BB962C8B-B14F-4D97-AF65-F5344CB8AC3E}">
        <p14:creationId xmlns:p14="http://schemas.microsoft.com/office/powerpoint/2010/main" val="3498454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6323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nvSpPr>
        <p:spPr bwMode="auto">
          <a:xfrm>
            <a:off x="137160" y="416291"/>
            <a:ext cx="73742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3600" b="1" dirty="0">
                <a:solidFill>
                  <a:schemeClr val="accent3">
                    <a:lumMod val="75000"/>
                  </a:schemeClr>
                </a:solidFill>
                <a:latin typeface="Gill Sans"/>
                <a:ea typeface="Gill Sans"/>
                <a:cs typeface="Gill Sans"/>
              </a:rPr>
              <a:t>Every subject links to Green Careers</a:t>
            </a:r>
          </a:p>
        </p:txBody>
      </p:sp>
      <p:pic>
        <p:nvPicPr>
          <p:cNvPr id="2" name="Picture 1">
            <a:extLst>
              <a:ext uri="{FF2B5EF4-FFF2-40B4-BE49-F238E27FC236}">
                <a16:creationId xmlns:a16="http://schemas.microsoft.com/office/drawing/2014/main" id="{BFA812BD-846D-9DD6-6186-32B0A9CEC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558" y="332656"/>
            <a:ext cx="1743607" cy="518205"/>
          </a:xfrm>
          <a:prstGeom prst="rect">
            <a:avLst/>
          </a:prstGeom>
        </p:spPr>
      </p:pic>
      <p:graphicFrame>
        <p:nvGraphicFramePr>
          <p:cNvPr id="6" name="Table 6">
            <a:extLst>
              <a:ext uri="{FF2B5EF4-FFF2-40B4-BE49-F238E27FC236}">
                <a16:creationId xmlns:a16="http://schemas.microsoft.com/office/drawing/2014/main" id="{B49EA556-604E-6D0F-936B-24EAE439D908}"/>
              </a:ext>
            </a:extLst>
          </p:cNvPr>
          <p:cNvGraphicFramePr>
            <a:graphicFrameLocks noGrp="1"/>
          </p:cNvGraphicFramePr>
          <p:nvPr>
            <p:extLst>
              <p:ext uri="{D42A27DB-BD31-4B8C-83A1-F6EECF244321}">
                <p14:modId xmlns:p14="http://schemas.microsoft.com/office/powerpoint/2010/main" val="1022214278"/>
              </p:ext>
            </p:extLst>
          </p:nvPr>
        </p:nvGraphicFramePr>
        <p:xfrm>
          <a:off x="153424" y="1503595"/>
          <a:ext cx="4663440" cy="3218722"/>
        </p:xfrm>
        <a:graphic>
          <a:graphicData uri="http://schemas.openxmlformats.org/drawingml/2006/table">
            <a:tbl>
              <a:tblPr firstRow="1" bandRow="1">
                <a:tableStyleId>{5C22544A-7EE6-4342-B048-85BDC9FD1C3A}</a:tableStyleId>
              </a:tblPr>
              <a:tblGrid>
                <a:gridCol w="1329080">
                  <a:extLst>
                    <a:ext uri="{9D8B030D-6E8A-4147-A177-3AD203B41FA5}">
                      <a16:colId xmlns:a16="http://schemas.microsoft.com/office/drawing/2014/main" val="2378706490"/>
                    </a:ext>
                  </a:extLst>
                </a:gridCol>
                <a:gridCol w="3334360">
                  <a:extLst>
                    <a:ext uri="{9D8B030D-6E8A-4147-A177-3AD203B41FA5}">
                      <a16:colId xmlns:a16="http://schemas.microsoft.com/office/drawing/2014/main" val="1022511998"/>
                    </a:ext>
                  </a:extLst>
                </a:gridCol>
              </a:tblGrid>
              <a:tr h="328341">
                <a:tc>
                  <a:txBody>
                    <a:bodyPr/>
                    <a:lstStyle/>
                    <a:p>
                      <a:r>
                        <a:rPr lang="en-GB" dirty="0">
                          <a:solidFill>
                            <a:schemeClr val="tx1"/>
                          </a:solidFill>
                        </a:rPr>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6">
                              <a:lumMod val="75000"/>
                            </a:schemeClr>
                          </a:solidFill>
                        </a:rPr>
                        <a:t>Maths and 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8872689"/>
                  </a:ext>
                </a:extLst>
              </a:tr>
              <a:tr h="1186101">
                <a:tc>
                  <a:txBody>
                    <a:bodyPr/>
                    <a:lstStyle/>
                    <a:p>
                      <a:r>
                        <a:rPr lang="en-GB" b="1" dirty="0"/>
                        <a:t>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Understanding and interpreting data,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Ecology principles,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Technical understanding</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9594044"/>
                  </a:ext>
                </a:extLst>
              </a:tr>
              <a:tr h="1389922">
                <a:tc>
                  <a:txBody>
                    <a:bodyPr/>
                    <a:lstStyle/>
                    <a:p>
                      <a:r>
                        <a:rPr lang="en-GB" b="1" dirty="0"/>
                        <a:t>Career examples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Biodiversity Officer,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Climate Change Officer,</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Research and Evidence Officer</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753711"/>
                  </a:ext>
                </a:extLst>
              </a:tr>
            </a:tbl>
          </a:graphicData>
        </a:graphic>
      </p:graphicFrame>
      <p:sp>
        <p:nvSpPr>
          <p:cNvPr id="8" name="TextBox 7">
            <a:extLst>
              <a:ext uri="{FF2B5EF4-FFF2-40B4-BE49-F238E27FC236}">
                <a16:creationId xmlns:a16="http://schemas.microsoft.com/office/drawing/2014/main" id="{F8A3C250-4735-EBC3-CF2D-0E4915ED045C}"/>
              </a:ext>
            </a:extLst>
          </p:cNvPr>
          <p:cNvSpPr txBox="1"/>
          <p:nvPr/>
        </p:nvSpPr>
        <p:spPr>
          <a:xfrm>
            <a:off x="5044440" y="3182472"/>
            <a:ext cx="3834725" cy="2585323"/>
          </a:xfrm>
          <a:prstGeom prst="rect">
            <a:avLst/>
          </a:prstGeom>
          <a:solidFill>
            <a:schemeClr val="accent1">
              <a:lumMod val="40000"/>
              <a:lumOff val="60000"/>
            </a:schemeClr>
          </a:solidFill>
        </p:spPr>
        <p:txBody>
          <a:bodyPr wrap="square">
            <a:spAutoFit/>
          </a:bodyPr>
          <a:lstStyle/>
          <a:p>
            <a:pPr algn="l" rtl="0" fontAlgn="base"/>
            <a:r>
              <a:rPr lang="en-GB" b="1" i="0" dirty="0">
                <a:solidFill>
                  <a:srgbClr val="000000"/>
                </a:solidFill>
                <a:effectLst/>
                <a:latin typeface="inherit"/>
              </a:rPr>
              <a:t>Biodiversity Officer </a:t>
            </a:r>
          </a:p>
          <a:p>
            <a:pPr algn="l" rtl="0" fontAlgn="base"/>
            <a:r>
              <a:rPr lang="en-GB" dirty="0">
                <a:solidFill>
                  <a:srgbClr val="000000"/>
                </a:solidFill>
                <a:latin typeface="inherit"/>
              </a:rPr>
              <a:t>This role works with local organisations to support them to restore and protect Chalk Grassland. </a:t>
            </a:r>
          </a:p>
          <a:p>
            <a:pPr algn="l" rtl="0" fontAlgn="base"/>
            <a:endParaRPr lang="en-GB" b="0" i="0" dirty="0">
              <a:solidFill>
                <a:srgbClr val="000000"/>
              </a:solidFill>
              <a:effectLst/>
              <a:latin typeface="inherit"/>
            </a:endParaRPr>
          </a:p>
          <a:p>
            <a:pPr algn="l" rtl="0" fontAlgn="base"/>
            <a:r>
              <a:rPr lang="en-GB" b="0" i="0" dirty="0">
                <a:solidFill>
                  <a:srgbClr val="000000"/>
                </a:solidFill>
                <a:effectLst/>
                <a:latin typeface="inherit"/>
              </a:rPr>
              <a:t>On one project, an incredible 34 species of butterfly were recorded in an ecological survey, making it one of the best sites in Britain for biodiversity. </a:t>
            </a:r>
          </a:p>
        </p:txBody>
      </p:sp>
      <p:sp>
        <p:nvSpPr>
          <p:cNvPr id="9" name="AutoShape 2" descr="Blue Adonis butterfly">
            <a:extLst>
              <a:ext uri="{FF2B5EF4-FFF2-40B4-BE49-F238E27FC236}">
                <a16:creationId xmlns:a16="http://schemas.microsoft.com/office/drawing/2014/main" id="{2F646B5A-B0D8-7663-6EDA-095CA828AD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7DDF20E6-D2DF-B317-A1FA-09B7AD54F451}"/>
              </a:ext>
            </a:extLst>
          </p:cNvPr>
          <p:cNvPicPr>
            <a:picLocks noChangeAspect="1"/>
          </p:cNvPicPr>
          <p:nvPr/>
        </p:nvPicPr>
        <p:blipFill>
          <a:blip r:embed="rId5"/>
          <a:stretch>
            <a:fillRect/>
          </a:stretch>
        </p:blipFill>
        <p:spPr>
          <a:xfrm>
            <a:off x="5841640" y="1412821"/>
            <a:ext cx="2240323" cy="1600231"/>
          </a:xfrm>
          <a:prstGeom prst="rect">
            <a:avLst/>
          </a:prstGeom>
        </p:spPr>
      </p:pic>
    </p:spTree>
    <p:extLst>
      <p:ext uri="{BB962C8B-B14F-4D97-AF65-F5344CB8AC3E}">
        <p14:creationId xmlns:p14="http://schemas.microsoft.com/office/powerpoint/2010/main" val="3538319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4557</TotalTime>
  <Words>853</Words>
  <Application>Microsoft Office PowerPoint</Application>
  <PresentationFormat>On-screen Show (4:3)</PresentationFormat>
  <Paragraphs>141</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Gill Sans</vt:lpstr>
      <vt:lpstr>inherit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Downs National Park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Sibbald</dc:creator>
  <cp:lastModifiedBy>Emma Bruce</cp:lastModifiedBy>
  <cp:revision>343</cp:revision>
  <cp:lastPrinted>2023-11-29T07:41:23Z</cp:lastPrinted>
  <dcterms:created xsi:type="dcterms:W3CDTF">2014-10-09T08:15:51Z</dcterms:created>
  <dcterms:modified xsi:type="dcterms:W3CDTF">2024-10-16T08:36:26Z</dcterms:modified>
</cp:coreProperties>
</file>