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57" r:id="rId3"/>
    <p:sldId id="258" r:id="rId4"/>
    <p:sldId id="260" r:id="rId5"/>
    <p:sldId id="264" r:id="rId6"/>
    <p:sldId id="261" r:id="rId7"/>
    <p:sldId id="265" r:id="rId8"/>
    <p:sldId id="262" r:id="rId9"/>
    <p:sldId id="263" r:id="rId10"/>
    <p:sldId id="266" r:id="rId11"/>
    <p:sldId id="267" r:id="rId12"/>
    <p:sldId id="271" r:id="rId13"/>
    <p:sldId id="272" r:id="rId14"/>
    <p:sldId id="288" r:id="rId15"/>
    <p:sldId id="269" r:id="rId16"/>
    <p:sldId id="284" r:id="rId17"/>
    <p:sldId id="285" r:id="rId18"/>
    <p:sldId id="273" r:id="rId19"/>
    <p:sldId id="287" r:id="rId20"/>
    <p:sldId id="268" r:id="rId21"/>
    <p:sldId id="274" r:id="rId22"/>
    <p:sldId id="270" r:id="rId23"/>
    <p:sldId id="289" r:id="rId24"/>
    <p:sldId id="276" r:id="rId25"/>
    <p:sldId id="277" r:id="rId26"/>
    <p:sldId id="278" r:id="rId27"/>
    <p:sldId id="279" r:id="rId28"/>
    <p:sldId id="280" r:id="rId29"/>
    <p:sldId id="290" r:id="rId30"/>
    <p:sldId id="281" r:id="rId31"/>
    <p:sldId id="282" r:id="rId32"/>
    <p:sldId id="283" r:id="rId33"/>
    <p:sldId id="291" r:id="rId34"/>
    <p:sldId id="292"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0000"/>
    <a:srgbClr val="000048"/>
    <a:srgbClr val="0000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38686" autoAdjust="0"/>
  </p:normalViewPr>
  <p:slideViewPr>
    <p:cSldViewPr snapToGrid="0">
      <p:cViewPr varScale="1">
        <p:scale>
          <a:sx n="24" d="100"/>
          <a:sy n="24" d="100"/>
        </p:scale>
        <p:origin x="2088" y="3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CF462F-89E1-42C0-8CFC-A4C4B5755E19}" type="datetimeFigureOut">
              <a:rPr lang="en-GB" smtClean="0"/>
              <a:t>22/06/2020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454BEA-C00A-4ED1-9C35-402070CD1BEC}" type="slidenum">
              <a:rPr lang="en-GB" smtClean="0"/>
              <a:t>‹#›</a:t>
            </a:fld>
            <a:endParaRPr lang="en-GB"/>
          </a:p>
        </p:txBody>
      </p:sp>
    </p:spTree>
    <p:extLst>
      <p:ext uri="{BB962C8B-B14F-4D97-AF65-F5344CB8AC3E}">
        <p14:creationId xmlns:p14="http://schemas.microsoft.com/office/powerpoint/2010/main" val="1576371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AMANDA:</a:t>
            </a:r>
            <a:r>
              <a:rPr lang="en-GB" baseline="0" dirty="0" smtClean="0"/>
              <a:t> </a:t>
            </a:r>
            <a:r>
              <a:rPr lang="en-GB" dirty="0" smtClean="0"/>
              <a:t>Hello,</a:t>
            </a:r>
            <a:r>
              <a:rPr lang="en-GB" baseline="0" dirty="0" smtClean="0"/>
              <a:t> I’m Amanda Elmes, I work at the South Downs National Park Authority and part of my job is to give talks and presentations to people to help them understand more about the South Downs National Park and the International Dark Sky Reserve.</a:t>
            </a:r>
          </a:p>
          <a:p>
            <a:endParaRPr lang="en-GB" baseline="0" dirty="0" smtClean="0"/>
          </a:p>
          <a:p>
            <a:r>
              <a:rPr lang="en-GB" baseline="0" dirty="0" smtClean="0"/>
              <a:t>JONATHAN: I’m Jonathan Dean, I work with Amanda and as part of my job, I help Amanda with presentations and I also visit lots of schools across Hampshire and Sussex to tell them all about the National Park.</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2</a:t>
            </a:fld>
            <a:endParaRPr lang="en-GB"/>
          </a:p>
        </p:txBody>
      </p:sp>
    </p:spTree>
    <p:extLst>
      <p:ext uri="{BB962C8B-B14F-4D97-AF65-F5344CB8AC3E}">
        <p14:creationId xmlns:p14="http://schemas.microsoft.com/office/powerpoint/2010/main" val="2787800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AMANDA: I certainly can. But</a:t>
            </a:r>
            <a:r>
              <a:rPr lang="en-GB" baseline="0" dirty="0" smtClean="0"/>
              <a:t> before I can explain the colours, I have to introduce Dan Oakley. He is a ranger in the National Park and he loves spending time in the National Park at night. He took the photos we’ve just seen at Cuckmere Haven and Seven Sisters and he loves it when he can see lots of objects in the night sky.</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11</a:t>
            </a:fld>
            <a:endParaRPr lang="en-GB"/>
          </a:p>
        </p:txBody>
      </p:sp>
    </p:spTree>
    <p:extLst>
      <p:ext uri="{BB962C8B-B14F-4D97-AF65-F5344CB8AC3E}">
        <p14:creationId xmlns:p14="http://schemas.microsoft.com/office/powerpoint/2010/main" val="2784088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AMANDA: Dan used the word objects, because</a:t>
            </a:r>
            <a:r>
              <a:rPr lang="en-GB" baseline="0" dirty="0" smtClean="0"/>
              <a:t> there are more things than just stars in the sky at night. </a:t>
            </a:r>
            <a:r>
              <a:rPr lang="en-GB" dirty="0" smtClean="0"/>
              <a:t>Can you think of five</a:t>
            </a:r>
            <a:r>
              <a:rPr lang="en-GB" baseline="0" dirty="0" smtClean="0"/>
              <a:t> things you might see in the night sky? Make a list before advancing to the next slide.</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12</a:t>
            </a:fld>
            <a:endParaRPr lang="en-GB"/>
          </a:p>
        </p:txBody>
      </p:sp>
    </p:spTree>
    <p:extLst>
      <p:ext uri="{BB962C8B-B14F-4D97-AF65-F5344CB8AC3E}">
        <p14:creationId xmlns:p14="http://schemas.microsoft.com/office/powerpoint/2010/main" val="2753072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AMANDA: Here are some we thought of, but there are lots more.</a:t>
            </a:r>
          </a:p>
          <a:p>
            <a:r>
              <a:rPr lang="en-GB" dirty="0" smtClean="0"/>
              <a:t>The</a:t>
            </a:r>
            <a:r>
              <a:rPr lang="en-GB" baseline="0" dirty="0" smtClean="0"/>
              <a:t> moon, a large lump of rock which orbits planet earth.</a:t>
            </a:r>
          </a:p>
          <a:p>
            <a:r>
              <a:rPr lang="en-GB" baseline="0" dirty="0" smtClean="0"/>
              <a:t>Shooting stars, they are smaller lumps of rock called meteors and they burn up as they enter the earth’s atmosphere, leaving a trail of light behind them for just a split second.</a:t>
            </a:r>
          </a:p>
          <a:p>
            <a:r>
              <a:rPr lang="en-GB" baseline="0" dirty="0" smtClean="0"/>
              <a:t>Orion’s Nebula, you would need a telescope to see it like this. It is a cloud of dust and gas over 1,300 light years away from earth. With your naked eye it appears as a bright dot, like a star.</a:t>
            </a:r>
          </a:p>
          <a:p>
            <a:r>
              <a:rPr lang="en-GB" baseline="0" dirty="0" smtClean="0"/>
              <a:t>The Milky Way, notice how the angle is slightly different to the way we saw it at Cuckmere Haven, this photo must have been taken at a different time of year.</a:t>
            </a:r>
          </a:p>
          <a:p>
            <a:r>
              <a:rPr lang="en-GB" baseline="0" dirty="0" smtClean="0"/>
              <a:t>Planets, this is Venus, the bright point of light just above the tree. It is visible during Spring when looking to the west.</a:t>
            </a:r>
          </a:p>
          <a:p>
            <a:r>
              <a:rPr lang="en-GB" baseline="0" dirty="0" smtClean="0"/>
              <a:t>A tawny owl, or any kind of owl really! These are much closer than the other objects and we’ll talk more about wildlife later.</a:t>
            </a:r>
          </a:p>
          <a:p>
            <a:r>
              <a:rPr lang="en-GB" baseline="0" dirty="0" smtClean="0"/>
              <a:t>But now, lets advance the slide and get back to that map, and try to work out why it has all those funny colours!</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13</a:t>
            </a:fld>
            <a:endParaRPr lang="en-GB"/>
          </a:p>
        </p:txBody>
      </p:sp>
    </p:spTree>
    <p:extLst>
      <p:ext uri="{BB962C8B-B14F-4D97-AF65-F5344CB8AC3E}">
        <p14:creationId xmlns:p14="http://schemas.microsoft.com/office/powerpoint/2010/main" val="3579920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AMANDA: We know Dan liked spotting all these objects and he loved taking</a:t>
            </a:r>
            <a:r>
              <a:rPr lang="en-GB" baseline="0" dirty="0" smtClean="0"/>
              <a:t> photos of them. But, depending on where he went in the Park and when he took his photos, Dan found that sometimes he could see lots of objects and sometimes he couldn’t see any.</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14</a:t>
            </a:fld>
            <a:endParaRPr lang="en-GB"/>
          </a:p>
        </p:txBody>
      </p:sp>
    </p:spTree>
    <p:extLst>
      <p:ext uri="{BB962C8B-B14F-4D97-AF65-F5344CB8AC3E}">
        <p14:creationId xmlns:p14="http://schemas.microsoft.com/office/powerpoint/2010/main" val="3348867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AMANDA: Dan took these</a:t>
            </a:r>
            <a:r>
              <a:rPr lang="en-GB" baseline="0" dirty="0" smtClean="0"/>
              <a:t> two photos at the same place on different nights. He really liked his first photo, the one on the left, so he went back a few weeks later to take another photo, but the second one turned out quite differently. </a:t>
            </a:r>
            <a:r>
              <a:rPr lang="en-GB" dirty="0" smtClean="0"/>
              <a:t>Can you spot at least three differences between these two</a:t>
            </a:r>
            <a:r>
              <a:rPr lang="en-GB" baseline="0" dirty="0" smtClean="0"/>
              <a:t> images?</a:t>
            </a:r>
          </a:p>
          <a:p>
            <a:endParaRPr lang="en-GB" baseline="0" dirty="0" smtClean="0"/>
          </a:p>
          <a:p>
            <a:r>
              <a:rPr lang="en-GB" baseline="0" dirty="0" smtClean="0"/>
              <a:t>Once you’ve got at least three, advance to the next slide.</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15</a:t>
            </a:fld>
            <a:endParaRPr lang="en-GB"/>
          </a:p>
        </p:txBody>
      </p:sp>
    </p:spTree>
    <p:extLst>
      <p:ext uri="{BB962C8B-B14F-4D97-AF65-F5344CB8AC3E}">
        <p14:creationId xmlns:p14="http://schemas.microsoft.com/office/powerpoint/2010/main" val="97457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AMANDA: What did you spot? Here’s what we thought.</a:t>
            </a:r>
          </a:p>
          <a:p>
            <a:endParaRPr lang="en-GB" dirty="0" smtClean="0"/>
          </a:p>
          <a:p>
            <a:r>
              <a:rPr lang="en-GB" dirty="0" smtClean="0"/>
              <a:t>You can see the Milky Way in the left-hand picture</a:t>
            </a:r>
            <a:r>
              <a:rPr lang="en-GB" baseline="0" dirty="0" smtClean="0"/>
              <a:t> and there are lots of stars visible in the sky in the left hand picture, but not in the right.</a:t>
            </a:r>
          </a:p>
          <a:p>
            <a:r>
              <a:rPr lang="en-GB" baseline="0" dirty="0" smtClean="0"/>
              <a:t>In the right-hand picture there is a strange yellow glow in the sky, we think it might be coming from this spotlight near the ground.</a:t>
            </a:r>
          </a:p>
          <a:p>
            <a:r>
              <a:rPr lang="en-GB" baseline="0" dirty="0" smtClean="0"/>
              <a:t>The spotlight has also lit up the trees and the building, which we could only see a silhouette of in the left-hand picture</a:t>
            </a:r>
          </a:p>
          <a:p>
            <a:endParaRPr lang="en-GB" baseline="0" dirty="0" smtClean="0"/>
          </a:p>
          <a:p>
            <a:endParaRPr lang="en-GB" dirty="0" smtClean="0"/>
          </a:p>
        </p:txBody>
      </p:sp>
      <p:sp>
        <p:nvSpPr>
          <p:cNvPr id="4" name="Slide Number Placeholder 3"/>
          <p:cNvSpPr>
            <a:spLocks noGrp="1"/>
          </p:cNvSpPr>
          <p:nvPr>
            <p:ph type="sldNum" sz="quarter" idx="10"/>
          </p:nvPr>
        </p:nvSpPr>
        <p:spPr/>
        <p:txBody>
          <a:bodyPr/>
          <a:lstStyle/>
          <a:p>
            <a:fld id="{B0454BEA-C00A-4ED1-9C35-402070CD1BEC}" type="slidenum">
              <a:rPr lang="en-GB" smtClean="0"/>
              <a:t>16</a:t>
            </a:fld>
            <a:endParaRPr lang="en-GB"/>
          </a:p>
        </p:txBody>
      </p:sp>
    </p:spTree>
    <p:extLst>
      <p:ext uri="{BB962C8B-B14F-4D97-AF65-F5344CB8AC3E}">
        <p14:creationId xmlns:p14="http://schemas.microsoft.com/office/powerpoint/2010/main" val="421585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AMANDA: Dan thought that this might be happening on a much bigger scale</a:t>
            </a:r>
            <a:r>
              <a:rPr lang="en-GB" baseline="0" dirty="0" smtClean="0"/>
              <a:t> so he went up onto the Downs at night, roughly where the green arrow is, and he took a picture looking south. What do you think the picture might show? Go to the next slide to find out.</a:t>
            </a:r>
            <a:endParaRPr lang="en-GB" dirty="0" smtClean="0"/>
          </a:p>
          <a:p>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17</a:t>
            </a:fld>
            <a:endParaRPr lang="en-GB"/>
          </a:p>
        </p:txBody>
      </p:sp>
    </p:spTree>
    <p:extLst>
      <p:ext uri="{BB962C8B-B14F-4D97-AF65-F5344CB8AC3E}">
        <p14:creationId xmlns:p14="http://schemas.microsoft.com/office/powerpoint/2010/main" val="1164565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AMANDA: Dan’s suspicions were correct,</a:t>
            </a:r>
            <a:r>
              <a:rPr lang="en-GB" baseline="0" dirty="0" smtClean="0"/>
              <a:t> there was the same yellow glow coming from all the towns and cities, the bigger the town or city, the bigger the glow.</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18</a:t>
            </a:fld>
            <a:endParaRPr lang="en-GB"/>
          </a:p>
        </p:txBody>
      </p:sp>
    </p:spTree>
    <p:extLst>
      <p:ext uri="{BB962C8B-B14F-4D97-AF65-F5344CB8AC3E}">
        <p14:creationId xmlns:p14="http://schemas.microsoft.com/office/powerpoint/2010/main" val="138472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AMANDA: </a:t>
            </a:r>
            <a:r>
              <a:rPr lang="en-GB" baseline="0" dirty="0" smtClean="0"/>
              <a:t>Dan knew there were other people like him who liked stargazing, and he wanted to help them find the best spots to stargaze and take photos, so he took a light meter around the Park with him to measure how much light there was at night.</a:t>
            </a:r>
          </a:p>
          <a:p>
            <a:endParaRPr lang="en-GB" baseline="0" dirty="0" smtClean="0"/>
          </a:p>
          <a:p>
            <a:r>
              <a:rPr lang="en-GB" baseline="0" dirty="0" smtClean="0"/>
              <a:t>Now I’ve told you all that, maybe you can help Jonathan. What do you think the colours on the map are showing? Once you’ve had a think, move to the next slide to find out the answer.</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19</a:t>
            </a:fld>
            <a:endParaRPr lang="en-GB"/>
          </a:p>
        </p:txBody>
      </p:sp>
    </p:spTree>
    <p:extLst>
      <p:ext uri="{BB962C8B-B14F-4D97-AF65-F5344CB8AC3E}">
        <p14:creationId xmlns:p14="http://schemas.microsoft.com/office/powerpoint/2010/main" val="4276719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AMANDA: Well done if you got it</a:t>
            </a:r>
            <a:r>
              <a:rPr lang="en-GB" baseline="0" dirty="0" smtClean="0"/>
              <a:t> right. The best places to see lots of stars are the parts of the map where it is dark blue, the red bits will have lots of yellow glow in the sky and not many stars.</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20</a:t>
            </a:fld>
            <a:endParaRPr lang="en-GB"/>
          </a:p>
        </p:txBody>
      </p:sp>
    </p:spTree>
    <p:extLst>
      <p:ext uri="{BB962C8B-B14F-4D97-AF65-F5344CB8AC3E}">
        <p14:creationId xmlns:p14="http://schemas.microsoft.com/office/powerpoint/2010/main" val="1082631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JONATHAN:</a:t>
            </a:r>
            <a:r>
              <a:rPr lang="en-GB" baseline="0" dirty="0" smtClean="0"/>
              <a:t> </a:t>
            </a:r>
            <a:r>
              <a:rPr lang="en-GB" dirty="0" smtClean="0"/>
              <a:t>This is the South Downs National Park,</a:t>
            </a:r>
            <a:r>
              <a:rPr lang="en-GB" baseline="0" dirty="0" smtClean="0"/>
              <a:t> everything on the map that’s green is the Park. It is a huge area, over 1,600 </a:t>
            </a:r>
            <a:r>
              <a:rPr lang="en-GB" baseline="0" dirty="0" err="1" smtClean="0"/>
              <a:t>kmsq</a:t>
            </a:r>
            <a:r>
              <a:rPr lang="en-GB" baseline="0" dirty="0" smtClean="0"/>
              <a:t>. If you walked along the South Downs Way, the red line running through the middle of the Park, it would take around one week, as it is 100 miles long.</a:t>
            </a:r>
          </a:p>
          <a:p>
            <a:endParaRPr lang="en-GB" baseline="0" dirty="0" smtClean="0"/>
          </a:p>
          <a:p>
            <a:r>
              <a:rPr lang="en-GB" baseline="0" dirty="0" smtClean="0"/>
              <a:t>Can you find a place name you recognise? Is it inside or outside the National Park? Where do you live? Are you inside or outside the National Park? You might have to make an educated guess if the name of your home town isn’t on the map.</a:t>
            </a:r>
          </a:p>
          <a:p>
            <a:endParaRPr lang="en-GB" baseline="0" dirty="0" smtClean="0"/>
          </a:p>
          <a:p>
            <a:r>
              <a:rPr lang="en-GB" baseline="0" dirty="0" smtClean="0"/>
              <a:t>Once you think you know the answer, click on to the next slide.</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3</a:t>
            </a:fld>
            <a:endParaRPr lang="en-GB"/>
          </a:p>
        </p:txBody>
      </p:sp>
    </p:spTree>
    <p:extLst>
      <p:ext uri="{BB962C8B-B14F-4D97-AF65-F5344CB8AC3E}">
        <p14:creationId xmlns:p14="http://schemas.microsoft.com/office/powerpoint/2010/main" val="3961509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AMANDA: This</a:t>
            </a:r>
            <a:r>
              <a:rPr lang="en-GB" baseline="0" dirty="0" smtClean="0"/>
              <a:t> phenomenon is called light pollution. It is caused by lights that don’t point in the right direction. We need some lights at night for our roads and streets, but some lights are better than others. The best lights to reduce light pollution have a cap or cover on them. This makes sure that the light only points at the ground and not into the sky. If you can see the side of a tall building, or the leaves at the top of a big tree, there must be some bad lighting around.</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21</a:t>
            </a:fld>
            <a:endParaRPr lang="en-GB"/>
          </a:p>
        </p:txBody>
      </p:sp>
    </p:spTree>
    <p:extLst>
      <p:ext uri="{BB962C8B-B14F-4D97-AF65-F5344CB8AC3E}">
        <p14:creationId xmlns:p14="http://schemas.microsoft.com/office/powerpoint/2010/main" val="583281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AMANDA: Dan wanted there to be more places for people to enjoy stargazing.</a:t>
            </a:r>
            <a:r>
              <a:rPr lang="en-GB" baseline="0" dirty="0" smtClean="0"/>
              <a:t> So he wrote to the International Dark Sky Association and told them all about his plans for the South Downs. He had to prove to them he was going to work very hard to reduce the light pollution and improve the skies for people and wildlife. In May 2016, the International Dark Sky Association granted the status of International Dark Sky Reserve. This has been a huge help to Dan and he was really pleased, as it helps him explain to people what he is trying to do.</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22</a:t>
            </a:fld>
            <a:endParaRPr lang="en-GB"/>
          </a:p>
        </p:txBody>
      </p:sp>
    </p:spTree>
    <p:extLst>
      <p:ext uri="{BB962C8B-B14F-4D97-AF65-F5344CB8AC3E}">
        <p14:creationId xmlns:p14="http://schemas.microsoft.com/office/powerpoint/2010/main" val="4262334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JONATHAN: Another person who was really pleased about this was Angela. She is really passionate about caring for wildlife. Do you care about animals? Can you think of a time when you have done something to care for wildlife?</a:t>
            </a:r>
          </a:p>
          <a:p>
            <a:endParaRPr lang="en-GB" baseline="0" dirty="0" smtClean="0"/>
          </a:p>
          <a:p>
            <a:r>
              <a:rPr lang="en-GB" baseline="0" dirty="0" smtClean="0"/>
              <a:t>Angela is particularly fond of owls, which are nocturnal. Do you know what a nocturnal animal is?</a:t>
            </a:r>
          </a:p>
          <a:p>
            <a:endParaRPr lang="en-GB" baseline="0" dirty="0" smtClean="0"/>
          </a:p>
          <a:p>
            <a:r>
              <a:rPr lang="en-GB" baseline="0" dirty="0" smtClean="0"/>
              <a:t>This might be a new word to you. Nocturnal means an animal that is active at night, and it will usually sleep during the day. In this picture, Angela is installing a barn owl box, to help provide a good nesting site for barn owls, which are nocturnal birds.</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23</a:t>
            </a:fld>
            <a:endParaRPr lang="en-GB"/>
          </a:p>
        </p:txBody>
      </p:sp>
    </p:spTree>
    <p:extLst>
      <p:ext uri="{BB962C8B-B14F-4D97-AF65-F5344CB8AC3E}">
        <p14:creationId xmlns:p14="http://schemas.microsoft.com/office/powerpoint/2010/main" val="274940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JONATHAN: </a:t>
            </a:r>
            <a:r>
              <a:rPr lang="en-GB" dirty="0" smtClean="0"/>
              <a:t>There are lots of nocturnal animals that live in the UK</a:t>
            </a:r>
            <a:r>
              <a:rPr lang="en-GB" baseline="0" dirty="0" smtClean="0"/>
              <a:t> and in the South Downs National Park. How many of these nocturnal animals have you seen before? Have you seen them in videos, in zoos, or in the wild?</a:t>
            </a:r>
          </a:p>
          <a:p>
            <a:endParaRPr lang="en-GB" baseline="0" dirty="0" smtClean="0"/>
          </a:p>
          <a:p>
            <a:r>
              <a:rPr lang="en-GB" baseline="0" dirty="0" smtClean="0"/>
              <a:t>Once you’ve had a think, click to the next slide.</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24</a:t>
            </a:fld>
            <a:endParaRPr lang="en-GB"/>
          </a:p>
        </p:txBody>
      </p:sp>
    </p:spTree>
    <p:extLst>
      <p:ext uri="{BB962C8B-B14F-4D97-AF65-F5344CB8AC3E}">
        <p14:creationId xmlns:p14="http://schemas.microsoft.com/office/powerpoint/2010/main" val="3969678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JONATHAN: </a:t>
            </a:r>
            <a:r>
              <a:rPr lang="en-GB" dirty="0" smtClean="0"/>
              <a:t>It is often very difficult to see nocturnal animals, because it is dark when they come out! But, we do hear them quite a lot. Which</a:t>
            </a:r>
            <a:r>
              <a:rPr lang="en-GB" baseline="0" dirty="0" smtClean="0"/>
              <a:t> of these animals do you think makes this noise? If you want to listen again, click play on the speaker icon. Once you’ve listened and had a think, advance to the next slide to find out.</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25</a:t>
            </a:fld>
            <a:endParaRPr lang="en-GB"/>
          </a:p>
        </p:txBody>
      </p:sp>
    </p:spTree>
    <p:extLst>
      <p:ext uri="{BB962C8B-B14F-4D97-AF65-F5344CB8AC3E}">
        <p14:creationId xmlns:p14="http://schemas.microsoft.com/office/powerpoint/2010/main" val="3600301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JONATHAN: </a:t>
            </a:r>
            <a:r>
              <a:rPr lang="en-GB" dirty="0" smtClean="0"/>
              <a:t>Well done if you knew</a:t>
            </a:r>
            <a:r>
              <a:rPr lang="en-GB" baseline="0" dirty="0" smtClean="0"/>
              <a:t> it, or guessed correctly, it is a barn owl. That call is a screech (sometimes they are known as screech owls) and the owls use that call to communicate with each other. I have been lucky enough to see a barn owl up close at a show, and I have also seen one flying alongside a lane at dusk. It was magical to see it’s white outline floating through the darkness.</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Take a few moments to read through the facts on the slide before advancing.</a:t>
            </a:r>
            <a:endParaRPr lang="en-GB" dirty="0" smtClean="0"/>
          </a:p>
        </p:txBody>
      </p:sp>
      <p:sp>
        <p:nvSpPr>
          <p:cNvPr id="4" name="Slide Number Placeholder 3"/>
          <p:cNvSpPr>
            <a:spLocks noGrp="1"/>
          </p:cNvSpPr>
          <p:nvPr>
            <p:ph type="sldNum" sz="quarter" idx="10"/>
          </p:nvPr>
        </p:nvSpPr>
        <p:spPr/>
        <p:txBody>
          <a:bodyPr/>
          <a:lstStyle/>
          <a:p>
            <a:fld id="{B0454BEA-C00A-4ED1-9C35-402070CD1BEC}" type="slidenum">
              <a:rPr lang="en-GB" smtClean="0"/>
              <a:t>26</a:t>
            </a:fld>
            <a:endParaRPr lang="en-GB"/>
          </a:p>
        </p:txBody>
      </p:sp>
    </p:spTree>
    <p:extLst>
      <p:ext uri="{BB962C8B-B14F-4D97-AF65-F5344CB8AC3E}">
        <p14:creationId xmlns:p14="http://schemas.microsoft.com/office/powerpoint/2010/main" val="193667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JONATHAN: </a:t>
            </a:r>
            <a:r>
              <a:rPr lang="en-GB" dirty="0" smtClean="0"/>
              <a:t>OK, let’s try another one. Which</a:t>
            </a:r>
            <a:r>
              <a:rPr lang="en-GB" baseline="0" dirty="0" smtClean="0"/>
              <a:t> of these animals do you think makes this noise? Once you’ve listened and had a think, advance to the next slide to find out.</a:t>
            </a:r>
            <a:endParaRPr lang="en-GB" dirty="0" smtClean="0"/>
          </a:p>
          <a:p>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27</a:t>
            </a:fld>
            <a:endParaRPr lang="en-GB"/>
          </a:p>
        </p:txBody>
      </p:sp>
    </p:spTree>
    <p:extLst>
      <p:ext uri="{BB962C8B-B14F-4D97-AF65-F5344CB8AC3E}">
        <p14:creationId xmlns:p14="http://schemas.microsoft.com/office/powerpoint/2010/main" val="1984283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JONATHAN: </a:t>
            </a:r>
            <a:r>
              <a:rPr lang="en-GB" dirty="0" smtClean="0"/>
              <a:t>Well done if you knew it, or guessed correctly.</a:t>
            </a:r>
            <a:r>
              <a:rPr lang="en-GB" baseline="0" dirty="0" smtClean="0"/>
              <a:t> </a:t>
            </a:r>
            <a:r>
              <a:rPr lang="en-GB" dirty="0" smtClean="0"/>
              <a:t>In reality, we wouldn’t actually be able to hear that noise,</a:t>
            </a:r>
            <a:r>
              <a:rPr lang="en-GB" baseline="0" dirty="0" smtClean="0"/>
              <a:t> that recording was made with a special device which can detect the high-pitched noise of bats, which are outside of our hearing range. I had a really fun night out with the Sussex Bat Group last year at the </a:t>
            </a:r>
            <a:r>
              <a:rPr lang="en-GB" baseline="0" dirty="0" err="1" smtClean="0"/>
              <a:t>Steyning</a:t>
            </a:r>
            <a:r>
              <a:rPr lang="en-GB" baseline="0" dirty="0" smtClean="0"/>
              <a:t> </a:t>
            </a:r>
            <a:r>
              <a:rPr lang="en-GB" baseline="0" dirty="0" err="1" smtClean="0"/>
              <a:t>Downland</a:t>
            </a:r>
            <a:r>
              <a:rPr lang="en-GB" baseline="0" dirty="0" smtClean="0"/>
              <a:t> Scheme, they taught me how to use the detectors, which you have to adjust to hear the different frequencies made by the different species of bats.</a:t>
            </a:r>
          </a:p>
          <a:p>
            <a:endParaRPr lang="en-GB" baseline="0" dirty="0" smtClean="0"/>
          </a:p>
          <a:p>
            <a:r>
              <a:rPr lang="en-GB" baseline="0" dirty="0" smtClean="0"/>
              <a:t>Take a few moments to read through the facts on the slide before advancing.</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28</a:t>
            </a:fld>
            <a:endParaRPr lang="en-GB"/>
          </a:p>
        </p:txBody>
      </p:sp>
    </p:spTree>
    <p:extLst>
      <p:ext uri="{BB962C8B-B14F-4D97-AF65-F5344CB8AC3E}">
        <p14:creationId xmlns:p14="http://schemas.microsoft.com/office/powerpoint/2010/main" val="4176188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JONATHAN: </a:t>
            </a:r>
            <a:r>
              <a:rPr lang="en-GB" dirty="0" smtClean="0"/>
              <a:t>This pipistrelle</a:t>
            </a:r>
            <a:r>
              <a:rPr lang="en-GB" baseline="0" dirty="0" smtClean="0"/>
              <a:t> is being handled by a ranger with a bat handling licence. It is against the law to handle bats without a licence because they are a protected species. To get an idea of how it would feel to handle a pipistrelle bat, hold a 1p or 2p coin. This is the weight of the bat, they are light and agile so they can move around quickly in the air to catch their prey.</a:t>
            </a:r>
          </a:p>
        </p:txBody>
      </p:sp>
      <p:sp>
        <p:nvSpPr>
          <p:cNvPr id="4" name="Slide Number Placeholder 3"/>
          <p:cNvSpPr>
            <a:spLocks noGrp="1"/>
          </p:cNvSpPr>
          <p:nvPr>
            <p:ph type="sldNum" sz="quarter" idx="10"/>
          </p:nvPr>
        </p:nvSpPr>
        <p:spPr/>
        <p:txBody>
          <a:bodyPr/>
          <a:lstStyle/>
          <a:p>
            <a:fld id="{B0454BEA-C00A-4ED1-9C35-402070CD1BEC}" type="slidenum">
              <a:rPr lang="en-GB" smtClean="0"/>
              <a:t>29</a:t>
            </a:fld>
            <a:endParaRPr lang="en-GB"/>
          </a:p>
        </p:txBody>
      </p:sp>
    </p:spTree>
    <p:extLst>
      <p:ext uri="{BB962C8B-B14F-4D97-AF65-F5344CB8AC3E}">
        <p14:creationId xmlns:p14="http://schemas.microsoft.com/office/powerpoint/2010/main" val="2447920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JONATHAN: </a:t>
            </a:r>
            <a:r>
              <a:rPr lang="en-GB" dirty="0" smtClean="0"/>
              <a:t>OK, last one. Which</a:t>
            </a:r>
            <a:r>
              <a:rPr lang="en-GB" baseline="0" dirty="0" smtClean="0"/>
              <a:t> of these animals do you think makes this noise? Once you’ve listened and had a think, advance to the next slide to find out.</a:t>
            </a:r>
            <a:endParaRPr lang="en-GB" dirty="0" smtClean="0"/>
          </a:p>
          <a:p>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30</a:t>
            </a:fld>
            <a:endParaRPr lang="en-GB"/>
          </a:p>
        </p:txBody>
      </p:sp>
    </p:spTree>
    <p:extLst>
      <p:ext uri="{BB962C8B-B14F-4D97-AF65-F5344CB8AC3E}">
        <p14:creationId xmlns:p14="http://schemas.microsoft.com/office/powerpoint/2010/main" val="3723854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JONATHAN: This is one of my favourite places, </a:t>
            </a:r>
            <a:r>
              <a:rPr lang="en-GB" baseline="0" dirty="0" smtClean="0"/>
              <a:t>Shoulder of Mutton Hill, inside the Park, near Petersfield. I like to sit on the ground and feel the grass run through my fingers. Can you name one thing you like about the view and one thing you’d like to do if you were there?</a:t>
            </a:r>
          </a:p>
          <a:p>
            <a:endParaRPr lang="en-GB" baseline="0" dirty="0" smtClean="0"/>
          </a:p>
          <a:p>
            <a:r>
              <a:rPr lang="en-GB" baseline="0" dirty="0" smtClean="0"/>
              <a:t>Once you’ve had a think, click to the next slide.</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4</a:t>
            </a:fld>
            <a:endParaRPr lang="en-GB"/>
          </a:p>
        </p:txBody>
      </p:sp>
    </p:spTree>
    <p:extLst>
      <p:ext uri="{BB962C8B-B14F-4D97-AF65-F5344CB8AC3E}">
        <p14:creationId xmlns:p14="http://schemas.microsoft.com/office/powerpoint/2010/main" val="4293730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JONATHAN: That was a very rare bird, called a nightjar. </a:t>
            </a:r>
            <a:r>
              <a:rPr lang="en-GB" dirty="0" smtClean="0"/>
              <a:t>These birds</a:t>
            </a:r>
            <a:r>
              <a:rPr lang="en-GB" baseline="0" dirty="0" smtClean="0"/>
              <a:t> are just other-</a:t>
            </a:r>
            <a:r>
              <a:rPr lang="en-GB" baseline="0" dirty="0" err="1" smtClean="0"/>
              <a:t>worldy</a:t>
            </a:r>
            <a:r>
              <a:rPr lang="en-GB" baseline="0" dirty="0" smtClean="0"/>
              <a:t>. When I’ve been out on heathland at night, hearing these </a:t>
            </a:r>
            <a:r>
              <a:rPr lang="en-GB" baseline="0" dirty="0" err="1" smtClean="0"/>
              <a:t>churring</a:t>
            </a:r>
            <a:r>
              <a:rPr lang="en-GB" baseline="0" dirty="0" smtClean="0"/>
              <a:t> calls echoing from the pine trees across open heath is quite spooky. The males also make a clapping noise by hitting their wingtips together above their heads, and they do this to protect their territory from other males.</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Take a few moments to read through the facts on the slide before advancing.</a:t>
            </a:r>
            <a:endParaRPr lang="en-GB" dirty="0" smtClean="0"/>
          </a:p>
          <a:p>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31</a:t>
            </a:fld>
            <a:endParaRPr lang="en-GB"/>
          </a:p>
        </p:txBody>
      </p:sp>
    </p:spTree>
    <p:extLst>
      <p:ext uri="{BB962C8B-B14F-4D97-AF65-F5344CB8AC3E}">
        <p14:creationId xmlns:p14="http://schemas.microsoft.com/office/powerpoint/2010/main" val="1339879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JONATHAN: Well done, you’ve started your journey to becoming a Dark Skies Explorer. </a:t>
            </a:r>
            <a:r>
              <a:rPr lang="en-GB" dirty="0" smtClean="0"/>
              <a:t>Take a few moments</a:t>
            </a:r>
            <a:r>
              <a:rPr lang="en-GB" baseline="0" dirty="0" smtClean="0"/>
              <a:t> to think about the answers to these questions before advancing to the next slide to find out what you can do next to help look after wildlife and our Dark Skies.</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32</a:t>
            </a:fld>
            <a:endParaRPr lang="en-GB"/>
          </a:p>
        </p:txBody>
      </p:sp>
    </p:spTree>
    <p:extLst>
      <p:ext uri="{BB962C8B-B14F-4D97-AF65-F5344CB8AC3E}">
        <p14:creationId xmlns:p14="http://schemas.microsoft.com/office/powerpoint/2010/main" val="3655634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AMANDA: Thank you very much for learning</a:t>
            </a:r>
            <a:r>
              <a:rPr lang="en-GB" baseline="0" dirty="0" smtClean="0"/>
              <a:t> about dark night skies with us, we hope this is the start of your journey to becoming a dark skies explorer. Keep an eye on our website and subscribe to our newsletter for information about our events, including our Dark Skies Festival, which usually runs in February each year.</a:t>
            </a:r>
          </a:p>
          <a:p>
            <a:endParaRPr lang="en-GB" baseline="0" dirty="0" smtClean="0"/>
          </a:p>
          <a:p>
            <a:r>
              <a:rPr lang="en-GB" baseline="0" dirty="0" smtClean="0"/>
              <a:t>Follow the link in our final slide for more information.</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33</a:t>
            </a:fld>
            <a:endParaRPr lang="en-GB"/>
          </a:p>
        </p:txBody>
      </p:sp>
    </p:spTree>
    <p:extLst>
      <p:ext uri="{BB962C8B-B14F-4D97-AF65-F5344CB8AC3E}">
        <p14:creationId xmlns:p14="http://schemas.microsoft.com/office/powerpoint/2010/main" val="116386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JONATHAN:</a:t>
            </a:r>
            <a:r>
              <a:rPr lang="en-GB" baseline="0" dirty="0" smtClean="0"/>
              <a:t> </a:t>
            </a:r>
            <a:r>
              <a:rPr lang="en-GB" dirty="0" smtClean="0"/>
              <a:t>Shoulder of Mutton Hill is near Petersfield, can you find Petersfield on the map? Remember, it’s inside the National Park.</a:t>
            </a:r>
          </a:p>
          <a:p>
            <a:endParaRPr lang="en-GB" dirty="0" smtClean="0"/>
          </a:p>
          <a:p>
            <a:r>
              <a:rPr lang="en-GB" dirty="0" smtClean="0"/>
              <a:t>Once you’ve found it, click on to the next slide.</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5</a:t>
            </a:fld>
            <a:endParaRPr lang="en-GB"/>
          </a:p>
        </p:txBody>
      </p:sp>
    </p:spTree>
    <p:extLst>
      <p:ext uri="{BB962C8B-B14F-4D97-AF65-F5344CB8AC3E}">
        <p14:creationId xmlns:p14="http://schemas.microsoft.com/office/powerpoint/2010/main" val="1059770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AMANDA: This is one of my favourite places, Cuckmere Haven,</a:t>
            </a:r>
            <a:r>
              <a:rPr lang="en-GB" baseline="0" dirty="0" smtClean="0"/>
              <a:t> very close to the mouth of the Cuckmere River, where it flows into the sea. I like to sit on the hillside overlooking the meanders in the river and the breeze blowing in from the coast, I find it really relaxing. Can you name one thing you like about the view and one thing you’d like to do if you were there?</a:t>
            </a:r>
          </a:p>
          <a:p>
            <a:endParaRPr lang="en-GB" baseline="0" dirty="0" smtClean="0"/>
          </a:p>
          <a:p>
            <a:r>
              <a:rPr lang="en-GB" baseline="0" dirty="0" smtClean="0"/>
              <a:t>After you’ve had a think, click on to the next slide.</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6</a:t>
            </a:fld>
            <a:endParaRPr lang="en-GB"/>
          </a:p>
        </p:txBody>
      </p:sp>
    </p:spTree>
    <p:extLst>
      <p:ext uri="{BB962C8B-B14F-4D97-AF65-F5344CB8AC3E}">
        <p14:creationId xmlns:p14="http://schemas.microsoft.com/office/powerpoint/2010/main" val="1721467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AMANDA: Cuckmere Haven was near</a:t>
            </a:r>
            <a:r>
              <a:rPr lang="en-GB" baseline="0" dirty="0" smtClean="0"/>
              <a:t> the mouth of the Cuckmere River, where it flows into the sea,</a:t>
            </a:r>
            <a:r>
              <a:rPr lang="en-GB" dirty="0" smtClean="0"/>
              <a:t> can you find it on the map? Rivers are usually</a:t>
            </a:r>
            <a:r>
              <a:rPr lang="en-GB" baseline="0" dirty="0" smtClean="0"/>
              <a:t> blue, wiggly lines on a map</a:t>
            </a:r>
            <a:r>
              <a:rPr lang="en-GB"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If you’ve found it, click on to the next slide.</a:t>
            </a:r>
          </a:p>
          <a:p>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7</a:t>
            </a:fld>
            <a:endParaRPr lang="en-GB"/>
          </a:p>
        </p:txBody>
      </p:sp>
    </p:spTree>
    <p:extLst>
      <p:ext uri="{BB962C8B-B14F-4D97-AF65-F5344CB8AC3E}">
        <p14:creationId xmlns:p14="http://schemas.microsoft.com/office/powerpoint/2010/main" val="2281028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AMANDA: This</a:t>
            </a:r>
            <a:r>
              <a:rPr lang="en-GB" baseline="0" dirty="0" smtClean="0"/>
              <a:t> is at Cuckmere Haven, right on the edge of the land, looking across the mouth of the river at the Seven Sisters Cliffs. Click onto the next slide for a different view at Cuckmere Haven.</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8</a:t>
            </a:fld>
            <a:endParaRPr lang="en-GB"/>
          </a:p>
        </p:txBody>
      </p:sp>
    </p:spTree>
    <p:extLst>
      <p:ext uri="{BB962C8B-B14F-4D97-AF65-F5344CB8AC3E}">
        <p14:creationId xmlns:p14="http://schemas.microsoft.com/office/powerpoint/2010/main" val="297223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JONATHAN: This is in</a:t>
            </a:r>
            <a:r>
              <a:rPr lang="en-GB" baseline="0" dirty="0" smtClean="0"/>
              <a:t> the valley of Cuckmere Haven, looking out to sea</a:t>
            </a:r>
            <a:r>
              <a:rPr lang="en-GB" dirty="0" smtClean="0"/>
              <a:t>. Because the sky is really dark at night in Cuckmere</a:t>
            </a:r>
            <a:r>
              <a:rPr lang="en-GB" baseline="0" dirty="0" smtClean="0"/>
              <a:t> Haven, you can see the Milky Way galaxy. It is the wide band of bright light going across the sky. In this picture it starts in the top left corner and goes down at an angle. If you went to Cuckmere Haven at different times of year and at different times of night, you would see the Milky Way at a different angle. This is because the Earth is spinning around on its axis and it is rotating around the sun.</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9</a:t>
            </a:fld>
            <a:endParaRPr lang="en-GB"/>
          </a:p>
        </p:txBody>
      </p:sp>
    </p:spTree>
    <p:extLst>
      <p:ext uri="{BB962C8B-B14F-4D97-AF65-F5344CB8AC3E}">
        <p14:creationId xmlns:p14="http://schemas.microsoft.com/office/powerpoint/2010/main" val="2242644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JONATHAN:</a:t>
            </a:r>
            <a:r>
              <a:rPr lang="en-GB" baseline="0" dirty="0" smtClean="0"/>
              <a:t> </a:t>
            </a:r>
            <a:r>
              <a:rPr lang="en-GB" dirty="0" smtClean="0"/>
              <a:t>Oh, this is a</a:t>
            </a:r>
            <a:r>
              <a:rPr lang="en-GB" baseline="0" dirty="0" smtClean="0"/>
              <a:t> different map of the South Downs National Park. Instead of being green, with the place names and the rivers labelled, there are a range of different colours on the map. I wonder what the colours mean, perhaps you could explain Amanda?</a:t>
            </a:r>
            <a:endParaRPr lang="en-GB" dirty="0"/>
          </a:p>
        </p:txBody>
      </p:sp>
      <p:sp>
        <p:nvSpPr>
          <p:cNvPr id="4" name="Slide Number Placeholder 3"/>
          <p:cNvSpPr>
            <a:spLocks noGrp="1"/>
          </p:cNvSpPr>
          <p:nvPr>
            <p:ph type="sldNum" sz="quarter" idx="10"/>
          </p:nvPr>
        </p:nvSpPr>
        <p:spPr/>
        <p:txBody>
          <a:bodyPr/>
          <a:lstStyle/>
          <a:p>
            <a:fld id="{B0454BEA-C00A-4ED1-9C35-402070CD1BEC}" type="slidenum">
              <a:rPr lang="en-GB" smtClean="0"/>
              <a:t>10</a:t>
            </a:fld>
            <a:endParaRPr lang="en-GB"/>
          </a:p>
        </p:txBody>
      </p:sp>
    </p:spTree>
    <p:extLst>
      <p:ext uri="{BB962C8B-B14F-4D97-AF65-F5344CB8AC3E}">
        <p14:creationId xmlns:p14="http://schemas.microsoft.com/office/powerpoint/2010/main" val="929388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1A5070A-91A6-4177-8C65-F7BB2F1389A6}" type="datetimeFigureOut">
              <a:rPr lang="en-GB" smtClean="0"/>
              <a:t>22/06/2020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37DBE5-2295-418C-9C4A-73596343CF99}" type="slidenum">
              <a:rPr lang="en-GB" smtClean="0"/>
              <a:t>‹#›</a:t>
            </a:fld>
            <a:endParaRPr lang="en-GB"/>
          </a:p>
        </p:txBody>
      </p:sp>
    </p:spTree>
    <p:extLst>
      <p:ext uri="{BB962C8B-B14F-4D97-AF65-F5344CB8AC3E}">
        <p14:creationId xmlns:p14="http://schemas.microsoft.com/office/powerpoint/2010/main" val="3211755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A5070A-91A6-4177-8C65-F7BB2F1389A6}" type="datetimeFigureOut">
              <a:rPr lang="en-GB" smtClean="0"/>
              <a:t>22/06/2020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37DBE5-2295-418C-9C4A-73596343CF99}" type="slidenum">
              <a:rPr lang="en-GB" smtClean="0"/>
              <a:t>‹#›</a:t>
            </a:fld>
            <a:endParaRPr lang="en-GB"/>
          </a:p>
        </p:txBody>
      </p:sp>
    </p:spTree>
    <p:extLst>
      <p:ext uri="{BB962C8B-B14F-4D97-AF65-F5344CB8AC3E}">
        <p14:creationId xmlns:p14="http://schemas.microsoft.com/office/powerpoint/2010/main" val="1351664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A5070A-91A6-4177-8C65-F7BB2F1389A6}" type="datetimeFigureOut">
              <a:rPr lang="en-GB" smtClean="0"/>
              <a:t>22/06/2020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37DBE5-2295-418C-9C4A-73596343CF99}" type="slidenum">
              <a:rPr lang="en-GB" smtClean="0"/>
              <a:t>‹#›</a:t>
            </a:fld>
            <a:endParaRPr lang="en-GB"/>
          </a:p>
        </p:txBody>
      </p:sp>
    </p:spTree>
    <p:extLst>
      <p:ext uri="{BB962C8B-B14F-4D97-AF65-F5344CB8AC3E}">
        <p14:creationId xmlns:p14="http://schemas.microsoft.com/office/powerpoint/2010/main" val="2332579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A5070A-91A6-4177-8C65-F7BB2F1389A6}" type="datetimeFigureOut">
              <a:rPr lang="en-GB" smtClean="0"/>
              <a:t>22/06/2020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37DBE5-2295-418C-9C4A-73596343CF99}" type="slidenum">
              <a:rPr lang="en-GB" smtClean="0"/>
              <a:t>‹#›</a:t>
            </a:fld>
            <a:endParaRPr lang="en-GB"/>
          </a:p>
        </p:txBody>
      </p:sp>
    </p:spTree>
    <p:extLst>
      <p:ext uri="{BB962C8B-B14F-4D97-AF65-F5344CB8AC3E}">
        <p14:creationId xmlns:p14="http://schemas.microsoft.com/office/powerpoint/2010/main" val="4028298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A5070A-91A6-4177-8C65-F7BB2F1389A6}" type="datetimeFigureOut">
              <a:rPr lang="en-GB" smtClean="0"/>
              <a:t>22/06/2020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37DBE5-2295-418C-9C4A-73596343CF99}" type="slidenum">
              <a:rPr lang="en-GB" smtClean="0"/>
              <a:t>‹#›</a:t>
            </a:fld>
            <a:endParaRPr lang="en-GB"/>
          </a:p>
        </p:txBody>
      </p:sp>
    </p:spTree>
    <p:extLst>
      <p:ext uri="{BB962C8B-B14F-4D97-AF65-F5344CB8AC3E}">
        <p14:creationId xmlns:p14="http://schemas.microsoft.com/office/powerpoint/2010/main" val="1227178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1A5070A-91A6-4177-8C65-F7BB2F1389A6}" type="datetimeFigureOut">
              <a:rPr lang="en-GB" smtClean="0"/>
              <a:t>22/06/2020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37DBE5-2295-418C-9C4A-73596343CF99}" type="slidenum">
              <a:rPr lang="en-GB" smtClean="0"/>
              <a:t>‹#›</a:t>
            </a:fld>
            <a:endParaRPr lang="en-GB"/>
          </a:p>
        </p:txBody>
      </p:sp>
    </p:spTree>
    <p:extLst>
      <p:ext uri="{BB962C8B-B14F-4D97-AF65-F5344CB8AC3E}">
        <p14:creationId xmlns:p14="http://schemas.microsoft.com/office/powerpoint/2010/main" val="2167499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A5070A-91A6-4177-8C65-F7BB2F1389A6}" type="datetimeFigureOut">
              <a:rPr lang="en-GB" smtClean="0"/>
              <a:t>22/06/2020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A37DBE5-2295-418C-9C4A-73596343CF99}" type="slidenum">
              <a:rPr lang="en-GB" smtClean="0"/>
              <a:t>‹#›</a:t>
            </a:fld>
            <a:endParaRPr lang="en-GB"/>
          </a:p>
        </p:txBody>
      </p:sp>
    </p:spTree>
    <p:extLst>
      <p:ext uri="{BB962C8B-B14F-4D97-AF65-F5344CB8AC3E}">
        <p14:creationId xmlns:p14="http://schemas.microsoft.com/office/powerpoint/2010/main" val="3711350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1A5070A-91A6-4177-8C65-F7BB2F1389A6}" type="datetimeFigureOut">
              <a:rPr lang="en-GB" smtClean="0"/>
              <a:t>22/06/2020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A37DBE5-2295-418C-9C4A-73596343CF99}" type="slidenum">
              <a:rPr lang="en-GB" smtClean="0"/>
              <a:t>‹#›</a:t>
            </a:fld>
            <a:endParaRPr lang="en-GB"/>
          </a:p>
        </p:txBody>
      </p:sp>
    </p:spTree>
    <p:extLst>
      <p:ext uri="{BB962C8B-B14F-4D97-AF65-F5344CB8AC3E}">
        <p14:creationId xmlns:p14="http://schemas.microsoft.com/office/powerpoint/2010/main" val="1815700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A5070A-91A6-4177-8C65-F7BB2F1389A6}" type="datetimeFigureOut">
              <a:rPr lang="en-GB" smtClean="0"/>
              <a:t>22/06/2020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A37DBE5-2295-418C-9C4A-73596343CF99}" type="slidenum">
              <a:rPr lang="en-GB" smtClean="0"/>
              <a:t>‹#›</a:t>
            </a:fld>
            <a:endParaRPr lang="en-GB"/>
          </a:p>
        </p:txBody>
      </p:sp>
    </p:spTree>
    <p:extLst>
      <p:ext uri="{BB962C8B-B14F-4D97-AF65-F5344CB8AC3E}">
        <p14:creationId xmlns:p14="http://schemas.microsoft.com/office/powerpoint/2010/main" val="1150003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A5070A-91A6-4177-8C65-F7BB2F1389A6}" type="datetimeFigureOut">
              <a:rPr lang="en-GB" smtClean="0"/>
              <a:t>22/06/2020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37DBE5-2295-418C-9C4A-73596343CF99}" type="slidenum">
              <a:rPr lang="en-GB" smtClean="0"/>
              <a:t>‹#›</a:t>
            </a:fld>
            <a:endParaRPr lang="en-GB"/>
          </a:p>
        </p:txBody>
      </p:sp>
    </p:spTree>
    <p:extLst>
      <p:ext uri="{BB962C8B-B14F-4D97-AF65-F5344CB8AC3E}">
        <p14:creationId xmlns:p14="http://schemas.microsoft.com/office/powerpoint/2010/main" val="2368366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A5070A-91A6-4177-8C65-F7BB2F1389A6}" type="datetimeFigureOut">
              <a:rPr lang="en-GB" smtClean="0"/>
              <a:t>22/06/2020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37DBE5-2295-418C-9C4A-73596343CF99}" type="slidenum">
              <a:rPr lang="en-GB" smtClean="0"/>
              <a:t>‹#›</a:t>
            </a:fld>
            <a:endParaRPr lang="en-GB"/>
          </a:p>
        </p:txBody>
      </p:sp>
    </p:spTree>
    <p:extLst>
      <p:ext uri="{BB962C8B-B14F-4D97-AF65-F5344CB8AC3E}">
        <p14:creationId xmlns:p14="http://schemas.microsoft.com/office/powerpoint/2010/main" val="2284568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5070A-91A6-4177-8C65-F7BB2F1389A6}" type="datetimeFigureOut">
              <a:rPr lang="en-GB" smtClean="0"/>
              <a:t>22/06/2020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37DBE5-2295-418C-9C4A-73596343CF99}" type="slidenum">
              <a:rPr lang="en-GB" smtClean="0"/>
              <a:t>‹#›</a:t>
            </a:fld>
            <a:endParaRPr lang="en-GB"/>
          </a:p>
        </p:txBody>
      </p:sp>
    </p:spTree>
    <p:extLst>
      <p:ext uri="{BB962C8B-B14F-4D97-AF65-F5344CB8AC3E}">
        <p14:creationId xmlns:p14="http://schemas.microsoft.com/office/powerpoint/2010/main" val="3037181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1.xml"/><Relationship Id="rId7" Type="http://schemas.openxmlformats.org/officeDocument/2006/relationships/image" Target="../media/image15.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jpeg"/><Relationship Id="rId11" Type="http://schemas.openxmlformats.org/officeDocument/2006/relationships/image" Target="../media/image4.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notesSlide" Target="../notesSlides/notesSlide12.xml"/><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m4a"/><Relationship Id="rId7" Type="http://schemas.openxmlformats.org/officeDocument/2006/relationships/image" Target="../media/image2.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3.jpeg"/><Relationship Id="rId5" Type="http://schemas.openxmlformats.org/officeDocument/2006/relationships/image" Target="../media/image10.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6.m4a"/><Relationship Id="rId7" Type="http://schemas.openxmlformats.org/officeDocument/2006/relationships/image" Target="../media/image24.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notesSlide" Target="../notesSlides/notesSlide24.xml"/><Relationship Id="rId5" Type="http://schemas.openxmlformats.org/officeDocument/2006/relationships/slideLayout" Target="../slideLayouts/slideLayout1.xml"/><Relationship Id="rId4" Type="http://schemas.openxmlformats.org/officeDocument/2006/relationships/audio" Target="../media/media26.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9.m4a"/><Relationship Id="rId7" Type="http://schemas.openxmlformats.org/officeDocument/2006/relationships/image" Target="../media/image24.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notesSlide" Target="../notesSlides/notesSlide26.xml"/><Relationship Id="rId5" Type="http://schemas.openxmlformats.org/officeDocument/2006/relationships/slideLayout" Target="../slideLayouts/slideLayout1.xml"/><Relationship Id="rId4" Type="http://schemas.openxmlformats.org/officeDocument/2006/relationships/audio" Target="../media/media29.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2.m4a"/><Relationship Id="rId7" Type="http://schemas.openxmlformats.org/officeDocument/2006/relationships/image" Target="../media/image27.png"/><Relationship Id="rId2" Type="http://schemas.openxmlformats.org/officeDocument/2006/relationships/video" Target="../media/media31.mp4"/><Relationship Id="rId1" Type="http://schemas.microsoft.com/office/2007/relationships/media" Target="../media/media31.mp4"/><Relationship Id="rId6" Type="http://schemas.openxmlformats.org/officeDocument/2006/relationships/notesSlide" Target="../notesSlides/notesSlide28.xml"/><Relationship Id="rId5" Type="http://schemas.openxmlformats.org/officeDocument/2006/relationships/slideLayout" Target="../slideLayouts/slideLayout1.xml"/><Relationship Id="rId4" Type="http://schemas.openxmlformats.org/officeDocument/2006/relationships/audio" Target="../media/media3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4.m4a"/><Relationship Id="rId7" Type="http://schemas.openxmlformats.org/officeDocument/2006/relationships/image" Target="../media/image24.pn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notesSlide" Target="../notesSlides/notesSlide29.xml"/><Relationship Id="rId5" Type="http://schemas.openxmlformats.org/officeDocument/2006/relationships/slideLayout" Target="../slideLayouts/slideLayout1.xml"/><Relationship Id="rId4" Type="http://schemas.openxmlformats.org/officeDocument/2006/relationships/audio" Target="../media/media34.m4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2" Type="http://schemas.openxmlformats.org/officeDocument/2006/relationships/hyperlink" Target="https://www.southdowns.gov.uk/dark-night-skies/"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129049"/>
            <a:ext cx="9144000" cy="2800767"/>
          </a:xfrm>
          <a:prstGeom prst="rect">
            <a:avLst/>
          </a:prstGeom>
          <a:noFill/>
        </p:spPr>
        <p:txBody>
          <a:bodyPr wrap="square" rtlCol="0">
            <a:spAutoFit/>
          </a:bodyPr>
          <a:lstStyle/>
          <a:p>
            <a:pPr algn="ctr"/>
            <a:r>
              <a:rPr lang="en-GB" sz="3200" dirty="0" smtClean="0">
                <a:solidFill>
                  <a:schemeClr val="bg1"/>
                </a:solidFill>
                <a:latin typeface="Gill Sans MT" panose="020B0502020104020203" pitchFamily="34" charset="0"/>
              </a:rPr>
              <a:t>Discover the Dark Side of the Downs</a:t>
            </a:r>
          </a:p>
          <a:p>
            <a:pPr algn="ctr"/>
            <a:r>
              <a:rPr lang="en-GB" dirty="0" smtClean="0">
                <a:solidFill>
                  <a:schemeClr val="bg1"/>
                </a:solidFill>
                <a:latin typeface="Gill Sans MT" panose="020B0502020104020203" pitchFamily="34" charset="0"/>
              </a:rPr>
              <a:t>Amanda Elmes and Jonathan Dean</a:t>
            </a:r>
          </a:p>
          <a:p>
            <a:pPr algn="ctr"/>
            <a:endParaRPr lang="en-GB" dirty="0">
              <a:solidFill>
                <a:schemeClr val="bg1"/>
              </a:solidFill>
              <a:latin typeface="Gill Sans MT" panose="020B0502020104020203" pitchFamily="34" charset="0"/>
            </a:endParaRPr>
          </a:p>
          <a:p>
            <a:pPr algn="ctr"/>
            <a:endParaRPr lang="en-GB" dirty="0" smtClean="0">
              <a:solidFill>
                <a:schemeClr val="bg1"/>
              </a:solidFill>
              <a:latin typeface="Gill Sans MT" panose="020B0502020104020203" pitchFamily="34" charset="0"/>
            </a:endParaRPr>
          </a:p>
          <a:p>
            <a:pPr marL="2881313" defTabSz="412750"/>
            <a:r>
              <a:rPr lang="en-GB" dirty="0" smtClean="0">
                <a:solidFill>
                  <a:schemeClr val="bg1"/>
                </a:solidFill>
                <a:latin typeface="Gill Sans MT" panose="020B0502020104020203" pitchFamily="34" charset="0"/>
              </a:rPr>
              <a:t>CLICK TO ADVANCE THIS SLIDE</a:t>
            </a:r>
          </a:p>
          <a:p>
            <a:pPr marL="2881313" defTabSz="412750"/>
            <a:r>
              <a:rPr lang="en-GB" dirty="0" smtClean="0">
                <a:solidFill>
                  <a:schemeClr val="bg1"/>
                </a:solidFill>
                <a:latin typeface="Gill Sans MT" panose="020B0502020104020203" pitchFamily="34" charset="0"/>
              </a:rPr>
              <a:t>All other slides will:</a:t>
            </a:r>
          </a:p>
          <a:p>
            <a:pPr marL="2881313" defTabSz="412750">
              <a:buFont typeface="Arial" panose="020B0604020202020204" pitchFamily="34" charset="0"/>
              <a:buChar char="•"/>
            </a:pPr>
            <a:r>
              <a:rPr lang="en-GB" dirty="0" smtClean="0">
                <a:solidFill>
                  <a:schemeClr val="bg1"/>
                </a:solidFill>
                <a:latin typeface="Gill Sans MT" panose="020B0502020104020203" pitchFamily="34" charset="0"/>
              </a:rPr>
              <a:t> advance automatically, or</a:t>
            </a:r>
          </a:p>
          <a:p>
            <a:pPr marL="2881313" defTabSz="412750">
              <a:buFont typeface="Arial" panose="020B0604020202020204" pitchFamily="34" charset="0"/>
              <a:buChar char="•"/>
            </a:pPr>
            <a:r>
              <a:rPr lang="en-GB" dirty="0" smtClean="0">
                <a:solidFill>
                  <a:schemeClr val="bg1"/>
                </a:solidFill>
                <a:latin typeface="Gill Sans MT" panose="020B0502020104020203" pitchFamily="34" charset="0"/>
              </a:rPr>
              <a:t> prompt you to click</a:t>
            </a:r>
          </a:p>
          <a:p>
            <a:pPr algn="ctr"/>
            <a:endParaRPr lang="en-GB"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171561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218" name="Picture 2" descr="South Downs National Park wins International Dark Sky Reserve ..."/>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3671" y="1405935"/>
            <a:ext cx="8143010" cy="378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2012" y="423081"/>
            <a:ext cx="5103064"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Map of the South Downs National Park</a:t>
            </a:r>
            <a:endParaRPr lang="en-GB" sz="2400" dirty="0">
              <a:solidFill>
                <a:schemeClr val="bg1"/>
              </a:solidFill>
              <a:latin typeface="Gill Sans MT" panose="020B0502020104020203"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7400" y="349113"/>
            <a:ext cx="609600" cy="609600"/>
          </a:xfrm>
          <a:prstGeom prst="rect">
            <a:avLst/>
          </a:prstGeom>
        </p:spPr>
      </p:pic>
    </p:spTree>
    <p:extLst>
      <p:ext uri="{BB962C8B-B14F-4D97-AF65-F5344CB8AC3E}">
        <p14:creationId xmlns:p14="http://schemas.microsoft.com/office/powerpoint/2010/main" val="4183883708"/>
      </p:ext>
    </p:extLst>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218" name="Picture 2" descr="South Downs National Park wins International Dark Sky Reserve ..."/>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3671" y="1405935"/>
            <a:ext cx="8143010" cy="3780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ull screen preview"/>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flipH="1">
            <a:off x="6098196" y="1405935"/>
            <a:ext cx="2538485" cy="378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98196" y="1405934"/>
            <a:ext cx="2538485" cy="892552"/>
          </a:xfrm>
          <a:prstGeom prst="rect">
            <a:avLst/>
          </a:prstGeom>
          <a:noFill/>
        </p:spPr>
        <p:txBody>
          <a:bodyPr wrap="square" lIns="91440" tIns="45720" rIns="91440" bIns="45720">
            <a:spAutoFit/>
          </a:bodyPr>
          <a:lstStyle/>
          <a:p>
            <a:pPr algn="ctr"/>
            <a:r>
              <a:rPr lang="en-US" sz="2600" b="0" cap="none" spc="0" dirty="0" smtClean="0">
                <a:ln w="3175">
                  <a:noFill/>
                </a:ln>
                <a:effectLst>
                  <a:glow rad="228600">
                    <a:schemeClr val="accent4">
                      <a:satMod val="175000"/>
                      <a:alpha val="40000"/>
                    </a:schemeClr>
                  </a:glow>
                  <a:outerShdw blurRad="38100" dist="19050" dir="2700000" algn="tl" rotWithShape="0">
                    <a:schemeClr val="dk1">
                      <a:alpha val="40000"/>
                    </a:schemeClr>
                  </a:outerShdw>
                </a:effectLst>
              </a:rPr>
              <a:t>Dan Oakley</a:t>
            </a:r>
          </a:p>
          <a:p>
            <a:pPr algn="ctr"/>
            <a:r>
              <a:rPr lang="en-US" sz="2600" dirty="0" smtClean="0">
                <a:ln w="3175">
                  <a:noFill/>
                </a:ln>
                <a:effectLst>
                  <a:glow rad="228600">
                    <a:schemeClr val="accent4">
                      <a:satMod val="175000"/>
                      <a:alpha val="40000"/>
                    </a:schemeClr>
                  </a:glow>
                  <a:outerShdw blurRad="38100" dist="19050" dir="2700000" algn="tl" rotWithShape="0">
                    <a:schemeClr val="dk1">
                      <a:alpha val="40000"/>
                    </a:schemeClr>
                  </a:outerShdw>
                </a:effectLst>
              </a:rPr>
              <a:t>“Dark Skies Dan”</a:t>
            </a:r>
            <a:endParaRPr lang="en-US" sz="2600" b="0" cap="none" spc="0" dirty="0">
              <a:ln w="3175">
                <a:noFill/>
              </a:ln>
              <a:effectLst>
                <a:glow rad="228600">
                  <a:schemeClr val="accent4">
                    <a:satMod val="175000"/>
                    <a:alpha val="40000"/>
                  </a:schemeClr>
                </a:glow>
                <a:outerShdw blurRad="38100" dist="19050" dir="2700000" algn="tl" rotWithShape="0">
                  <a:schemeClr val="dk1">
                    <a:alpha val="40000"/>
                  </a:schemeClr>
                </a:outerShdw>
              </a:effectLst>
            </a:endParaRPr>
          </a:p>
        </p:txBody>
      </p:sp>
      <p:sp>
        <p:nvSpPr>
          <p:cNvPr id="9" name="TextBox 8"/>
          <p:cNvSpPr txBox="1"/>
          <p:nvPr/>
        </p:nvSpPr>
        <p:spPr>
          <a:xfrm>
            <a:off x="232012" y="423081"/>
            <a:ext cx="5103064"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Map of the South Downs National Park</a:t>
            </a:r>
            <a:endParaRPr lang="en-GB" sz="2400" dirty="0">
              <a:solidFill>
                <a:schemeClr val="bg1"/>
              </a:solidFill>
              <a:latin typeface="Gill Sans MT" panose="020B0502020104020203"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8196" y="325694"/>
            <a:ext cx="609600" cy="609600"/>
          </a:xfrm>
          <a:prstGeom prst="rect">
            <a:avLst/>
          </a:prstGeom>
        </p:spPr>
      </p:pic>
    </p:spTree>
    <p:extLst>
      <p:ext uri="{BB962C8B-B14F-4D97-AF65-F5344CB8AC3E}">
        <p14:creationId xmlns:p14="http://schemas.microsoft.com/office/powerpoint/2010/main" val="1667128523"/>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48" fill="hold"/>
                                        <p:tgtEl>
                                          <p:spTgt spid="3"/>
                                        </p:tgtEl>
                                      </p:cBhvr>
                                    </p:cmd>
                                  </p:childTnLst>
                                </p:cTn>
                              </p:par>
                              <p:par>
                                <p:cTn id="7" presetID="10" presetClass="entr" presetSubtype="0" fill="hold" grpId="0" nodeType="withEffect">
                                  <p:stCondLst>
                                    <p:cond delay="6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nodeType="withEffect">
                                  <p:stCondLst>
                                    <p:cond delay="600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9608" y="1819706"/>
            <a:ext cx="3776481" cy="923330"/>
          </a:xfrm>
          <a:prstGeom prst="rect">
            <a:avLst/>
          </a:prstGeom>
          <a:noFill/>
        </p:spPr>
        <p:txBody>
          <a:bodyPr wrap="square" rtlCol="0">
            <a:spAutoFit/>
          </a:bodyPr>
          <a:lstStyle/>
          <a:p>
            <a:pPr fontAlgn="auto">
              <a:spcBef>
                <a:spcPts val="600"/>
              </a:spcBef>
              <a:spcAft>
                <a:spcPts val="0"/>
              </a:spcAft>
              <a:buClr>
                <a:schemeClr val="accent1"/>
              </a:buClr>
              <a:defRPr/>
            </a:pPr>
            <a:r>
              <a:rPr lang="en-US" spc="30" dirty="0" smtClean="0">
                <a:solidFill>
                  <a:schemeClr val="bg1"/>
                </a:solidFill>
                <a:latin typeface="Gill Sans MT" panose="020B0502020104020203" pitchFamily="34" charset="0"/>
                <a:cs typeface="Tahoma" pitchFamily="34" charset="0"/>
              </a:rPr>
              <a:t>Can you think of five things you might see if you looked up into the sky at night?</a:t>
            </a:r>
            <a:endParaRPr lang="en-US" spc="30" dirty="0">
              <a:solidFill>
                <a:schemeClr val="bg1"/>
              </a:solidFill>
              <a:latin typeface="Gill Sans MT" panose="020B0502020104020203" pitchFamily="34" charset="0"/>
              <a:cs typeface="Tahoma" pitchFamily="34" charset="0"/>
            </a:endParaRPr>
          </a:p>
        </p:txBody>
      </p:sp>
      <p:sp>
        <p:nvSpPr>
          <p:cNvPr id="7" name="TextBox 6"/>
          <p:cNvSpPr txBox="1"/>
          <p:nvPr/>
        </p:nvSpPr>
        <p:spPr>
          <a:xfrm>
            <a:off x="232012" y="423081"/>
            <a:ext cx="1425390"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Stargazing</a:t>
            </a:r>
            <a:endParaRPr lang="en-GB" sz="2400" dirty="0">
              <a:solidFill>
                <a:schemeClr val="bg1"/>
              </a:solidFill>
              <a:latin typeface="Gill Sans MT" panose="020B0502020104020203" pitchFamily="34" charset="0"/>
            </a:endParaRPr>
          </a:p>
        </p:txBody>
      </p:sp>
      <p:pic>
        <p:nvPicPr>
          <p:cNvPr id="8" name="Picture 4" descr="telescope-sam-1.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52299" y="1855935"/>
            <a:ext cx="3865491" cy="2880000"/>
          </a:xfrm>
          <a:prstGeom prst="rect">
            <a:avLst/>
          </a:prstGeom>
          <a:noFill/>
          <a:ln w="9525">
            <a:noFill/>
            <a:miter lim="800000"/>
            <a:headEnd/>
            <a:tailEnd/>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2990" y="978089"/>
            <a:ext cx="609600" cy="609600"/>
          </a:xfrm>
          <a:prstGeom prst="rect">
            <a:avLst/>
          </a:prstGeom>
        </p:spPr>
      </p:pic>
    </p:spTree>
    <p:extLst>
      <p:ext uri="{BB962C8B-B14F-4D97-AF65-F5344CB8AC3E}">
        <p14:creationId xmlns:p14="http://schemas.microsoft.com/office/powerpoint/2010/main" val="18151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32012" y="423081"/>
            <a:ext cx="1425390"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Stargazing</a:t>
            </a:r>
            <a:endParaRPr lang="en-GB" sz="2400" dirty="0">
              <a:solidFill>
                <a:schemeClr val="bg1"/>
              </a:solidFill>
              <a:latin typeface="Gill Sans MT" panose="020B0502020104020203" pitchFamily="34" charset="0"/>
            </a:endParaRPr>
          </a:p>
        </p:txBody>
      </p:sp>
      <p:pic>
        <p:nvPicPr>
          <p:cNvPr id="13316" name="Picture 4" descr="Full screen preview"/>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627000" y="1509582"/>
            <a:ext cx="1890001" cy="16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318" name="Picture 6" descr="Full screen previe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6106" y="1509582"/>
            <a:ext cx="2433475" cy="16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320" name="Picture 8" descr="Full screen preview"/>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09431" y="1509582"/>
            <a:ext cx="2398385" cy="16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322" name="Picture 10" descr="Full screen preview"/>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8477" y="3462288"/>
            <a:ext cx="2431104" cy="16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324" name="Picture 12" descr="Full screen preview"/>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882789" y="3462288"/>
            <a:ext cx="1378422" cy="16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326" name="Picture 14" descr="Full screen preview"/>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098025" y="3462288"/>
            <a:ext cx="2421195" cy="16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Right Arrow 11"/>
          <p:cNvSpPr/>
          <p:nvPr/>
        </p:nvSpPr>
        <p:spPr>
          <a:xfrm rot="2417973">
            <a:off x="923988" y="4142235"/>
            <a:ext cx="1553217" cy="464511"/>
          </a:xfrm>
          <a:prstGeom prst="rightArrow">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36424" y="736897"/>
            <a:ext cx="609600" cy="609600"/>
          </a:xfrm>
          <a:prstGeom prst="rect">
            <a:avLst/>
          </a:prstGeom>
        </p:spPr>
      </p:pic>
    </p:spTree>
    <p:extLst>
      <p:ext uri="{BB962C8B-B14F-4D97-AF65-F5344CB8AC3E}">
        <p14:creationId xmlns:p14="http://schemas.microsoft.com/office/powerpoint/2010/main" val="8702614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315" fill="hold"/>
                                        <p:tgtEl>
                                          <p:spTgt spid="3"/>
                                        </p:tgtEl>
                                      </p:cBhvr>
                                    </p:cmd>
                                  </p:childTnLst>
                                </p:cTn>
                              </p:par>
                              <p:par>
                                <p:cTn id="7" presetID="10" presetClass="entr" presetSubtype="0" fill="hold" nodeType="withEffect">
                                  <p:stCondLst>
                                    <p:cond delay="5000"/>
                                  </p:stCondLst>
                                  <p:childTnLst>
                                    <p:set>
                                      <p:cBhvr>
                                        <p:cTn id="8" dur="1" fill="hold">
                                          <p:stCondLst>
                                            <p:cond delay="0"/>
                                          </p:stCondLst>
                                        </p:cTn>
                                        <p:tgtEl>
                                          <p:spTgt spid="13318"/>
                                        </p:tgtEl>
                                        <p:attrNameLst>
                                          <p:attrName>style.visibility</p:attrName>
                                        </p:attrNameLst>
                                      </p:cBhvr>
                                      <p:to>
                                        <p:strVal val="visible"/>
                                      </p:to>
                                    </p:set>
                                    <p:animEffect transition="in" filter="fade">
                                      <p:cBhvr>
                                        <p:cTn id="9" dur="500"/>
                                        <p:tgtEl>
                                          <p:spTgt spid="13318"/>
                                        </p:tgtEl>
                                      </p:cBhvr>
                                    </p:animEffect>
                                  </p:childTnLst>
                                </p:cTn>
                              </p:par>
                              <p:par>
                                <p:cTn id="10" presetID="10" presetClass="entr" presetSubtype="0" fill="hold" nodeType="withEffect">
                                  <p:stCondLst>
                                    <p:cond delay="1100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500"/>
                                        <p:tgtEl>
                                          <p:spTgt spid="13316"/>
                                        </p:tgtEl>
                                      </p:cBhvr>
                                    </p:animEffect>
                                  </p:childTnLst>
                                </p:cTn>
                              </p:par>
                              <p:par>
                                <p:cTn id="13" presetID="10" presetClass="entr" presetSubtype="0" fill="hold" nodeType="withEffect">
                                  <p:stCondLst>
                                    <p:cond delay="24000"/>
                                  </p:stCondLst>
                                  <p:childTnLst>
                                    <p:set>
                                      <p:cBhvr>
                                        <p:cTn id="14" dur="1" fill="hold">
                                          <p:stCondLst>
                                            <p:cond delay="0"/>
                                          </p:stCondLst>
                                        </p:cTn>
                                        <p:tgtEl>
                                          <p:spTgt spid="13320"/>
                                        </p:tgtEl>
                                        <p:attrNameLst>
                                          <p:attrName>style.visibility</p:attrName>
                                        </p:attrNameLst>
                                      </p:cBhvr>
                                      <p:to>
                                        <p:strVal val="visible"/>
                                      </p:to>
                                    </p:set>
                                    <p:animEffect transition="in" filter="fade">
                                      <p:cBhvr>
                                        <p:cTn id="15" dur="500"/>
                                        <p:tgtEl>
                                          <p:spTgt spid="13320"/>
                                        </p:tgtEl>
                                      </p:cBhvr>
                                    </p:animEffect>
                                  </p:childTnLst>
                                </p:cTn>
                              </p:par>
                              <p:par>
                                <p:cTn id="16" presetID="10" presetClass="entr" presetSubtype="0" fill="hold" nodeType="withEffect">
                                  <p:stCondLst>
                                    <p:cond delay="43000"/>
                                  </p:stCondLst>
                                  <p:childTnLst>
                                    <p:set>
                                      <p:cBhvr>
                                        <p:cTn id="17" dur="1" fill="hold">
                                          <p:stCondLst>
                                            <p:cond delay="0"/>
                                          </p:stCondLst>
                                        </p:cTn>
                                        <p:tgtEl>
                                          <p:spTgt spid="13322"/>
                                        </p:tgtEl>
                                        <p:attrNameLst>
                                          <p:attrName>style.visibility</p:attrName>
                                        </p:attrNameLst>
                                      </p:cBhvr>
                                      <p:to>
                                        <p:strVal val="visible"/>
                                      </p:to>
                                    </p:set>
                                    <p:animEffect transition="in" filter="fade">
                                      <p:cBhvr>
                                        <p:cTn id="18" dur="500"/>
                                        <p:tgtEl>
                                          <p:spTgt spid="13322"/>
                                        </p:tgtEl>
                                      </p:cBhvr>
                                    </p:animEffect>
                                  </p:childTnLst>
                                </p:cTn>
                              </p:par>
                              <p:par>
                                <p:cTn id="19" presetID="10" presetClass="entr" presetSubtype="0" fill="hold" grpId="0" nodeType="withEffect">
                                  <p:stCondLst>
                                    <p:cond delay="45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56000"/>
                                  </p:stCondLst>
                                  <p:childTnLst>
                                    <p:set>
                                      <p:cBhvr>
                                        <p:cTn id="23" dur="1" fill="hold">
                                          <p:stCondLst>
                                            <p:cond delay="0"/>
                                          </p:stCondLst>
                                        </p:cTn>
                                        <p:tgtEl>
                                          <p:spTgt spid="13324"/>
                                        </p:tgtEl>
                                        <p:attrNameLst>
                                          <p:attrName>style.visibility</p:attrName>
                                        </p:attrNameLst>
                                      </p:cBhvr>
                                      <p:to>
                                        <p:strVal val="visible"/>
                                      </p:to>
                                    </p:set>
                                    <p:animEffect transition="in" filter="fade">
                                      <p:cBhvr>
                                        <p:cTn id="24" dur="500"/>
                                        <p:tgtEl>
                                          <p:spTgt spid="13324"/>
                                        </p:tgtEl>
                                      </p:cBhvr>
                                    </p:animEffect>
                                  </p:childTnLst>
                                </p:cTn>
                              </p:par>
                              <p:par>
                                <p:cTn id="25" presetID="10" presetClass="entr" presetSubtype="0" fill="hold" nodeType="withEffect">
                                  <p:stCondLst>
                                    <p:cond delay="60000"/>
                                  </p:stCondLst>
                                  <p:childTnLst>
                                    <p:set>
                                      <p:cBhvr>
                                        <p:cTn id="26" dur="1" fill="hold">
                                          <p:stCondLst>
                                            <p:cond delay="0"/>
                                          </p:stCondLst>
                                        </p:cTn>
                                        <p:tgtEl>
                                          <p:spTgt spid="13326"/>
                                        </p:tgtEl>
                                        <p:attrNameLst>
                                          <p:attrName>style.visibility</p:attrName>
                                        </p:attrNameLst>
                                      </p:cBhvr>
                                      <p:to>
                                        <p:strVal val="visible"/>
                                      </p:to>
                                    </p:set>
                                    <p:animEffect transition="in" filter="fade">
                                      <p:cBhvr>
                                        <p:cTn id="27" dur="500"/>
                                        <p:tgtEl>
                                          <p:spTgt spid="133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218" name="Picture 2" descr="South Downs National Park wins International Dark Sky Reserve ..."/>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3671" y="1405935"/>
            <a:ext cx="8143010" cy="3780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ull screen preview"/>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flipH="1">
            <a:off x="6098196" y="1405935"/>
            <a:ext cx="2538485" cy="378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98196" y="1405934"/>
            <a:ext cx="2538485" cy="892552"/>
          </a:xfrm>
          <a:prstGeom prst="rect">
            <a:avLst/>
          </a:prstGeom>
          <a:noFill/>
        </p:spPr>
        <p:txBody>
          <a:bodyPr wrap="square" lIns="91440" tIns="45720" rIns="91440" bIns="45720">
            <a:spAutoFit/>
          </a:bodyPr>
          <a:lstStyle/>
          <a:p>
            <a:pPr algn="ctr"/>
            <a:r>
              <a:rPr lang="en-US" sz="2600" b="0" cap="none" spc="0" dirty="0" smtClean="0">
                <a:ln w="3175">
                  <a:noFill/>
                </a:ln>
                <a:effectLst>
                  <a:glow rad="228600">
                    <a:schemeClr val="accent4">
                      <a:satMod val="175000"/>
                      <a:alpha val="40000"/>
                    </a:schemeClr>
                  </a:glow>
                  <a:outerShdw blurRad="38100" dist="19050" dir="2700000" algn="tl" rotWithShape="0">
                    <a:schemeClr val="dk1">
                      <a:alpha val="40000"/>
                    </a:schemeClr>
                  </a:outerShdw>
                </a:effectLst>
              </a:rPr>
              <a:t>Dan Oakley</a:t>
            </a:r>
          </a:p>
          <a:p>
            <a:pPr algn="ctr"/>
            <a:r>
              <a:rPr lang="en-US" sz="2600" dirty="0" smtClean="0">
                <a:ln w="3175">
                  <a:noFill/>
                </a:ln>
                <a:effectLst>
                  <a:glow rad="228600">
                    <a:schemeClr val="accent4">
                      <a:satMod val="175000"/>
                      <a:alpha val="40000"/>
                    </a:schemeClr>
                  </a:glow>
                  <a:outerShdw blurRad="38100" dist="19050" dir="2700000" algn="tl" rotWithShape="0">
                    <a:schemeClr val="dk1">
                      <a:alpha val="40000"/>
                    </a:schemeClr>
                  </a:outerShdw>
                </a:effectLst>
              </a:rPr>
              <a:t>“Dark Skies Dan”</a:t>
            </a:r>
            <a:endParaRPr lang="en-US" sz="2600" b="0" cap="none" spc="0" dirty="0">
              <a:ln w="3175">
                <a:noFill/>
              </a:ln>
              <a:effectLst>
                <a:glow rad="228600">
                  <a:schemeClr val="accent4">
                    <a:satMod val="175000"/>
                    <a:alpha val="40000"/>
                  </a:schemeClr>
                </a:glow>
                <a:outerShdw blurRad="38100" dist="19050" dir="2700000" algn="tl" rotWithShape="0">
                  <a:schemeClr val="dk1">
                    <a:alpha val="40000"/>
                  </a:schemeClr>
                </a:outerShdw>
              </a:effectLst>
            </a:endParaRPr>
          </a:p>
        </p:txBody>
      </p:sp>
      <p:sp>
        <p:nvSpPr>
          <p:cNvPr id="9" name="TextBox 8"/>
          <p:cNvSpPr txBox="1"/>
          <p:nvPr/>
        </p:nvSpPr>
        <p:spPr>
          <a:xfrm>
            <a:off x="232012" y="423081"/>
            <a:ext cx="5103064"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Map of the South Downs National Park</a:t>
            </a:r>
            <a:endParaRPr lang="en-GB" sz="2400" dirty="0">
              <a:solidFill>
                <a:schemeClr val="bg1"/>
              </a:solidFill>
              <a:latin typeface="Gill Sans MT" panose="020B0502020104020203"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2776" y="884746"/>
            <a:ext cx="609600" cy="609600"/>
          </a:xfrm>
          <a:prstGeom prst="rect">
            <a:avLst/>
          </a:prstGeom>
        </p:spPr>
      </p:pic>
    </p:spTree>
    <p:extLst>
      <p:ext uri="{BB962C8B-B14F-4D97-AF65-F5344CB8AC3E}">
        <p14:creationId xmlns:p14="http://schemas.microsoft.com/office/powerpoint/2010/main" val="1369600684"/>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101600">
                  <a:srgbClr val="000026">
                    <a:alpha val="60000"/>
                  </a:srgbClr>
                </a:glow>
              </a:effectLst>
            </a:endParaRPr>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Content Placeholder 3" descr="ontario14aug03.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13406" y="1405935"/>
            <a:ext cx="4903539" cy="3780000"/>
          </a:xfrm>
          <a:prstGeom prst="rect">
            <a:avLst/>
          </a:prstGeom>
        </p:spPr>
      </p:pic>
      <p:sp>
        <p:nvSpPr>
          <p:cNvPr id="8" name="TextBox 7"/>
          <p:cNvSpPr txBox="1"/>
          <p:nvPr/>
        </p:nvSpPr>
        <p:spPr>
          <a:xfrm>
            <a:off x="232012" y="423081"/>
            <a:ext cx="2547942"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Spot the difference</a:t>
            </a:r>
            <a:endParaRPr lang="en-GB" sz="2400" dirty="0">
              <a:solidFill>
                <a:schemeClr val="bg1"/>
              </a:solidFill>
              <a:latin typeface="Gill Sans MT" panose="020B0502020104020203"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5138" y="978089"/>
            <a:ext cx="609600" cy="609600"/>
          </a:xfrm>
          <a:prstGeom prst="rect">
            <a:avLst/>
          </a:prstGeom>
        </p:spPr>
      </p:pic>
    </p:spTree>
    <p:extLst>
      <p:ext uri="{BB962C8B-B14F-4D97-AF65-F5344CB8AC3E}">
        <p14:creationId xmlns:p14="http://schemas.microsoft.com/office/powerpoint/2010/main" val="299763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101600">
                  <a:srgbClr val="000026">
                    <a:alpha val="60000"/>
                  </a:srgbClr>
                </a:glow>
              </a:effectLst>
            </a:endParaRPr>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Content Placeholder 3" descr="ontario14aug03.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13406" y="1405935"/>
            <a:ext cx="4903539" cy="3780000"/>
          </a:xfrm>
          <a:prstGeom prst="rect">
            <a:avLst/>
          </a:prstGeom>
        </p:spPr>
      </p:pic>
      <p:sp>
        <p:nvSpPr>
          <p:cNvPr id="8" name="TextBox 7"/>
          <p:cNvSpPr txBox="1"/>
          <p:nvPr/>
        </p:nvSpPr>
        <p:spPr>
          <a:xfrm>
            <a:off x="232012" y="423081"/>
            <a:ext cx="2547942"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Spot the difference</a:t>
            </a:r>
            <a:endParaRPr lang="en-GB" sz="2400" dirty="0">
              <a:solidFill>
                <a:schemeClr val="bg1"/>
              </a:solidFill>
              <a:latin typeface="Gill Sans MT" panose="020B0502020104020203" pitchFamily="34" charset="0"/>
            </a:endParaRPr>
          </a:p>
        </p:txBody>
      </p:sp>
      <p:sp>
        <p:nvSpPr>
          <p:cNvPr id="3" name="Oval 2"/>
          <p:cNvSpPr/>
          <p:nvPr/>
        </p:nvSpPr>
        <p:spPr>
          <a:xfrm rot="20318895">
            <a:off x="2714249" y="2203730"/>
            <a:ext cx="876701" cy="25025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rot="20318895">
            <a:off x="3133491" y="1608701"/>
            <a:ext cx="1301724" cy="9967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rot="20318895">
            <a:off x="5168641" y="2722493"/>
            <a:ext cx="1819384" cy="14650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rot="20318895">
            <a:off x="6280232" y="4430004"/>
            <a:ext cx="876314" cy="9242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rot="916792">
            <a:off x="4486795" y="4214946"/>
            <a:ext cx="1661839" cy="12245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08789" y="404525"/>
            <a:ext cx="609600" cy="609600"/>
          </a:xfrm>
          <a:prstGeom prst="rect">
            <a:avLst/>
          </a:prstGeom>
        </p:spPr>
      </p:pic>
    </p:spTree>
    <p:extLst>
      <p:ext uri="{BB962C8B-B14F-4D97-AF65-F5344CB8AC3E}">
        <p14:creationId xmlns:p14="http://schemas.microsoft.com/office/powerpoint/2010/main" val="366183522"/>
      </p:ext>
    </p:extLst>
  </p:cSld>
  <p:clrMapOvr>
    <a:masterClrMapping/>
  </p:clrMapOvr>
  <mc:AlternateContent xmlns:mc="http://schemas.openxmlformats.org/markup-compatibility/2006" xmlns:p14="http://schemas.microsoft.com/office/powerpoint/2010/main">
    <mc:Choice Requires="p14">
      <p:transition spd="med" p14:dur="700" advClick="0" advTm="35000">
        <p:fade/>
      </p:transition>
    </mc:Choice>
    <mc:Fallback xmlns="">
      <p:transition spd="med" advClick="0"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99" fill="hold"/>
                                        <p:tgtEl>
                                          <p:spTgt spid="6"/>
                                        </p:tgtEl>
                                      </p:cBhvr>
                                    </p:cmd>
                                  </p:childTnLst>
                                </p:cTn>
                              </p:par>
                              <p:par>
                                <p:cTn id="7" presetID="10" presetClass="entr" presetSubtype="0" fill="hold" grpId="0" nodeType="withEffect">
                                  <p:stCondLst>
                                    <p:cond delay="6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0" presetClass="entr" presetSubtype="0" fill="hold" grpId="0" nodeType="withEffect">
                                  <p:stCondLst>
                                    <p:cond delay="12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21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25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30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6"/>
                </p:tgtEl>
              </p:cMediaNode>
            </p:audio>
          </p:childTnLst>
        </p:cTn>
      </p:par>
    </p:tnLst>
    <p:bldLst>
      <p:bldP spid="3"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218" name="Picture 2" descr="South Downs National Park wins International Dark Sky Reserve ..."/>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3671" y="1405935"/>
            <a:ext cx="8143010" cy="378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2012" y="423081"/>
            <a:ext cx="5103064"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Map of the South Downs National Park</a:t>
            </a:r>
            <a:endParaRPr lang="en-GB" sz="2400" dirty="0">
              <a:solidFill>
                <a:schemeClr val="bg1"/>
              </a:solidFill>
              <a:latin typeface="Gill Sans MT" panose="020B0502020104020203" pitchFamily="34" charset="0"/>
            </a:endParaRPr>
          </a:p>
        </p:txBody>
      </p:sp>
      <p:sp>
        <p:nvSpPr>
          <p:cNvPr id="3" name="Right Arrow 2"/>
          <p:cNvSpPr/>
          <p:nvPr/>
        </p:nvSpPr>
        <p:spPr>
          <a:xfrm rot="6637933">
            <a:off x="1772318" y="2520984"/>
            <a:ext cx="869838" cy="544123"/>
          </a:xfrm>
          <a:prstGeom prst="rightArrow">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1881" y="884746"/>
            <a:ext cx="609600" cy="609600"/>
          </a:xfrm>
          <a:prstGeom prst="rect">
            <a:avLst/>
          </a:prstGeom>
        </p:spPr>
      </p:pic>
    </p:spTree>
    <p:extLst>
      <p:ext uri="{BB962C8B-B14F-4D97-AF65-F5344CB8AC3E}">
        <p14:creationId xmlns:p14="http://schemas.microsoft.com/office/powerpoint/2010/main" val="152273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101600">
                  <a:srgbClr val="000026">
                    <a:alpha val="60000"/>
                  </a:srgbClr>
                </a:glow>
              </a:effectLst>
            </a:endParaRPr>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2012" y="423081"/>
            <a:ext cx="3679533"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A view of all the “red” areas</a:t>
            </a:r>
            <a:endParaRPr lang="en-GB" sz="2400" dirty="0">
              <a:solidFill>
                <a:schemeClr val="bg1"/>
              </a:solidFill>
              <a:latin typeface="Gill Sans MT" panose="020B0502020104020203" pitchFamily="34" charset="0"/>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72955" y="1495935"/>
            <a:ext cx="8625386" cy="36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2776" y="871568"/>
            <a:ext cx="609600" cy="609600"/>
          </a:xfrm>
          <a:prstGeom prst="rect">
            <a:avLst/>
          </a:prstGeom>
        </p:spPr>
      </p:pic>
    </p:spTree>
    <p:extLst>
      <p:ext uri="{BB962C8B-B14F-4D97-AF65-F5344CB8AC3E}">
        <p14:creationId xmlns:p14="http://schemas.microsoft.com/office/powerpoint/2010/main" val="312805035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218" name="Picture 2" descr="South Downs National Park wins International Dark Sky Reserve ..."/>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3671" y="1405935"/>
            <a:ext cx="8143010" cy="3780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ull screen preview"/>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flipH="1">
            <a:off x="6098196" y="1405935"/>
            <a:ext cx="2538485" cy="378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98196" y="1405934"/>
            <a:ext cx="2538485" cy="892552"/>
          </a:xfrm>
          <a:prstGeom prst="rect">
            <a:avLst/>
          </a:prstGeom>
          <a:noFill/>
        </p:spPr>
        <p:txBody>
          <a:bodyPr wrap="square" lIns="91440" tIns="45720" rIns="91440" bIns="45720">
            <a:spAutoFit/>
          </a:bodyPr>
          <a:lstStyle/>
          <a:p>
            <a:pPr algn="ctr"/>
            <a:r>
              <a:rPr lang="en-US" sz="2600" b="0" cap="none" spc="0" dirty="0" smtClean="0">
                <a:ln w="3175">
                  <a:noFill/>
                </a:ln>
                <a:effectLst>
                  <a:glow rad="228600">
                    <a:schemeClr val="accent4">
                      <a:satMod val="175000"/>
                      <a:alpha val="40000"/>
                    </a:schemeClr>
                  </a:glow>
                  <a:outerShdw blurRad="38100" dist="19050" dir="2700000" algn="tl" rotWithShape="0">
                    <a:schemeClr val="dk1">
                      <a:alpha val="40000"/>
                    </a:schemeClr>
                  </a:outerShdw>
                </a:effectLst>
              </a:rPr>
              <a:t>Dan Oakley</a:t>
            </a:r>
          </a:p>
          <a:p>
            <a:pPr algn="ctr"/>
            <a:r>
              <a:rPr lang="en-US" sz="2600" dirty="0" smtClean="0">
                <a:ln w="3175">
                  <a:noFill/>
                </a:ln>
                <a:effectLst>
                  <a:glow rad="228600">
                    <a:schemeClr val="accent4">
                      <a:satMod val="175000"/>
                      <a:alpha val="40000"/>
                    </a:schemeClr>
                  </a:glow>
                  <a:outerShdw blurRad="38100" dist="19050" dir="2700000" algn="tl" rotWithShape="0">
                    <a:schemeClr val="dk1">
                      <a:alpha val="40000"/>
                    </a:schemeClr>
                  </a:outerShdw>
                </a:effectLst>
              </a:rPr>
              <a:t>“Dark Skies Dan”</a:t>
            </a:r>
            <a:endParaRPr lang="en-US" sz="2600" b="0" cap="none" spc="0" dirty="0">
              <a:ln w="3175">
                <a:noFill/>
              </a:ln>
              <a:effectLst>
                <a:glow rad="228600">
                  <a:schemeClr val="accent4">
                    <a:satMod val="175000"/>
                    <a:alpha val="40000"/>
                  </a:schemeClr>
                </a:glow>
                <a:outerShdw blurRad="38100" dist="19050" dir="2700000" algn="tl" rotWithShape="0">
                  <a:schemeClr val="dk1">
                    <a:alpha val="40000"/>
                  </a:schemeClr>
                </a:outerShdw>
              </a:effectLst>
            </a:endParaRPr>
          </a:p>
        </p:txBody>
      </p:sp>
      <p:sp>
        <p:nvSpPr>
          <p:cNvPr id="9" name="TextBox 8"/>
          <p:cNvSpPr txBox="1"/>
          <p:nvPr/>
        </p:nvSpPr>
        <p:spPr>
          <a:xfrm>
            <a:off x="232012" y="423081"/>
            <a:ext cx="5103064"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Map of the South Downs National Park</a:t>
            </a:r>
            <a:endParaRPr lang="en-GB" sz="2400" dirty="0">
              <a:solidFill>
                <a:schemeClr val="bg1"/>
              </a:solidFill>
              <a:latin typeface="Gill Sans MT" panose="020B0502020104020203"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2776" y="734812"/>
            <a:ext cx="609600" cy="609600"/>
          </a:xfrm>
          <a:prstGeom prst="rect">
            <a:avLst/>
          </a:prstGeom>
        </p:spPr>
      </p:pic>
    </p:spTree>
    <p:extLst>
      <p:ext uri="{BB962C8B-B14F-4D97-AF65-F5344CB8AC3E}">
        <p14:creationId xmlns:p14="http://schemas.microsoft.com/office/powerpoint/2010/main" val="115458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2" descr="https://intranet.southdowns.gov.uk/wp-content/uploads/staff-images/Amanda-Elmes.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65069" y="1616577"/>
            <a:ext cx="1399714" cy="15732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intranet.southdowns.gov.uk/wp-content/uploads/staff-images/Jonathan-Dean.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65070" y="3364176"/>
            <a:ext cx="1399714" cy="13997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402717" y="4098501"/>
            <a:ext cx="1805238" cy="923330"/>
          </a:xfrm>
          <a:prstGeom prst="rect">
            <a:avLst/>
          </a:prstGeom>
          <a:noFill/>
        </p:spPr>
        <p:txBody>
          <a:bodyPr wrap="none" rtlCol="0">
            <a:spAutoFit/>
          </a:bodyPr>
          <a:lstStyle/>
          <a:p>
            <a:r>
              <a:rPr lang="en-GB" b="1" dirty="0">
                <a:solidFill>
                  <a:schemeClr val="bg1"/>
                </a:solidFill>
              </a:rPr>
              <a:t>Jonathan Dean</a:t>
            </a:r>
            <a:r>
              <a:rPr lang="en-GB" dirty="0">
                <a:solidFill>
                  <a:schemeClr val="bg1"/>
                </a:solidFill>
              </a:rPr>
              <a:t/>
            </a:r>
            <a:br>
              <a:rPr lang="en-GB" dirty="0">
                <a:solidFill>
                  <a:schemeClr val="bg1"/>
                </a:solidFill>
              </a:rPr>
            </a:br>
            <a:r>
              <a:rPr lang="en-GB" dirty="0">
                <a:solidFill>
                  <a:schemeClr val="bg1"/>
                </a:solidFill>
              </a:rPr>
              <a:t>Education Officer</a:t>
            </a:r>
            <a:br>
              <a:rPr lang="en-GB" dirty="0">
                <a:solidFill>
                  <a:schemeClr val="bg1"/>
                </a:solidFill>
              </a:rPr>
            </a:br>
            <a:endParaRPr lang="en-GB" dirty="0">
              <a:solidFill>
                <a:schemeClr val="bg1"/>
              </a:solidFill>
            </a:endParaRPr>
          </a:p>
        </p:txBody>
      </p:sp>
      <p:sp>
        <p:nvSpPr>
          <p:cNvPr id="11" name="TextBox 10"/>
          <p:cNvSpPr txBox="1"/>
          <p:nvPr/>
        </p:nvSpPr>
        <p:spPr>
          <a:xfrm>
            <a:off x="2402717" y="2584797"/>
            <a:ext cx="3807004" cy="923330"/>
          </a:xfrm>
          <a:prstGeom prst="rect">
            <a:avLst/>
          </a:prstGeom>
          <a:noFill/>
        </p:spPr>
        <p:txBody>
          <a:bodyPr wrap="none" rtlCol="0">
            <a:spAutoFit/>
          </a:bodyPr>
          <a:lstStyle/>
          <a:p>
            <a:r>
              <a:rPr lang="en-GB" b="1" dirty="0">
                <a:solidFill>
                  <a:schemeClr val="bg1"/>
                </a:solidFill>
                <a:latin typeface="Gill Sans MT" panose="020B0502020104020203" pitchFamily="34" charset="0"/>
              </a:rPr>
              <a:t>Amanda Elmes</a:t>
            </a:r>
            <a:r>
              <a:rPr lang="en-GB" dirty="0">
                <a:solidFill>
                  <a:schemeClr val="bg1"/>
                </a:solidFill>
                <a:latin typeface="Gill Sans MT" panose="020B0502020104020203" pitchFamily="34" charset="0"/>
              </a:rPr>
              <a:t/>
            </a:r>
            <a:br>
              <a:rPr lang="en-GB" dirty="0">
                <a:solidFill>
                  <a:schemeClr val="bg1"/>
                </a:solidFill>
                <a:latin typeface="Gill Sans MT" panose="020B0502020104020203" pitchFamily="34" charset="0"/>
              </a:rPr>
            </a:br>
            <a:r>
              <a:rPr lang="en-GB" dirty="0">
                <a:solidFill>
                  <a:schemeClr val="bg1"/>
                </a:solidFill>
                <a:latin typeface="Gill Sans MT" panose="020B0502020104020203" pitchFamily="34" charset="0"/>
              </a:rPr>
              <a:t>Learning, Outreach and Volunteer Lead</a:t>
            </a:r>
            <a:br>
              <a:rPr lang="en-GB" dirty="0">
                <a:solidFill>
                  <a:schemeClr val="bg1"/>
                </a:solidFill>
                <a:latin typeface="Gill Sans MT" panose="020B0502020104020203" pitchFamily="34" charset="0"/>
              </a:rPr>
            </a:br>
            <a:endParaRPr lang="en-GB" dirty="0">
              <a:solidFill>
                <a:schemeClr val="bg1"/>
              </a:solidFill>
              <a:latin typeface="Gill Sans MT" panose="020B0502020104020203"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783168" y="4064033"/>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783167" y="2249207"/>
            <a:ext cx="609600" cy="609600"/>
          </a:xfrm>
          <a:prstGeom prst="rect">
            <a:avLst/>
          </a:prstGeom>
        </p:spPr>
      </p:pic>
    </p:spTree>
    <p:extLst>
      <p:ext uri="{BB962C8B-B14F-4D97-AF65-F5344CB8AC3E}">
        <p14:creationId xmlns:p14="http://schemas.microsoft.com/office/powerpoint/2010/main" val="131135635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61" fill="hold"/>
                                        <p:tgtEl>
                                          <p:spTgt spid="6"/>
                                        </p:tgtEl>
                                      </p:cBhvr>
                                    </p:cmd>
                                  </p:childTnLst>
                                </p:cTn>
                              </p:par>
                            </p:childTnLst>
                          </p:cTn>
                        </p:par>
                        <p:par>
                          <p:cTn id="7" fill="hold">
                            <p:stCondLst>
                              <p:cond delay="17461"/>
                            </p:stCondLst>
                            <p:childTnLst>
                              <p:par>
                                <p:cTn id="8" presetID="1" presetClass="mediacall" presetSubtype="0" fill="hold" nodeType="afterEffect">
                                  <p:stCondLst>
                                    <p:cond delay="0"/>
                                  </p:stCondLst>
                                  <p:childTnLst>
                                    <p:cmd type="call" cmd="playFrom(0.0)">
                                      <p:cBhvr>
                                        <p:cTn id="9" dur="117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101600">
                  <a:srgbClr val="000026">
                    <a:alpha val="60000"/>
                  </a:srgbClr>
                </a:glow>
              </a:effectLst>
            </a:endParaRPr>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218" name="Picture 2" descr="South Downs National Park wins International Dark Sky Reserve ..."/>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3671" y="1405935"/>
            <a:ext cx="8143010" cy="378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22389" y="1598438"/>
            <a:ext cx="4242103" cy="1692771"/>
          </a:xfrm>
          <a:prstGeom prst="rect">
            <a:avLst/>
          </a:prstGeom>
          <a:noFill/>
        </p:spPr>
        <p:txBody>
          <a:bodyPr wrap="square" lIns="91440" tIns="45720" rIns="91440" bIns="45720">
            <a:spAutoFit/>
          </a:bodyPr>
          <a:lstStyle/>
          <a:p>
            <a:pPr algn="ctr"/>
            <a:r>
              <a:rPr lang="en-US" sz="2600" b="0" cap="none" spc="0" dirty="0" smtClean="0">
                <a:ln w="3175">
                  <a:noFill/>
                </a:ln>
                <a:solidFill>
                  <a:schemeClr val="bg1"/>
                </a:solidFill>
                <a:effectLst>
                  <a:glow rad="228600">
                    <a:srgbClr val="000048"/>
                  </a:glow>
                  <a:outerShdw blurRad="38100" dist="19050" dir="2700000" algn="tl" rotWithShape="0">
                    <a:schemeClr val="dk1">
                      <a:alpha val="40000"/>
                    </a:schemeClr>
                  </a:outerShdw>
                </a:effectLst>
              </a:rPr>
              <a:t>Dark blue – very dark at night, lots of stars are visible</a:t>
            </a:r>
          </a:p>
          <a:p>
            <a:pPr algn="ctr"/>
            <a:r>
              <a:rPr lang="en-US" sz="2600" dirty="0" smtClean="0">
                <a:ln w="3175">
                  <a:noFill/>
                </a:ln>
                <a:solidFill>
                  <a:schemeClr val="bg1"/>
                </a:solidFill>
                <a:effectLst>
                  <a:glow rad="228600">
                    <a:srgbClr val="DE0000"/>
                  </a:glow>
                  <a:outerShdw blurRad="38100" dist="19050" dir="2700000" algn="tl" rotWithShape="0">
                    <a:schemeClr val="dk1">
                      <a:alpha val="40000"/>
                    </a:schemeClr>
                  </a:outerShdw>
                </a:effectLst>
              </a:rPr>
              <a:t>Red – bright at night, very few stars are visible</a:t>
            </a:r>
            <a:endParaRPr lang="en-US" sz="2600" b="0" cap="none" spc="0" dirty="0">
              <a:ln w="3175">
                <a:noFill/>
              </a:ln>
              <a:solidFill>
                <a:schemeClr val="bg1"/>
              </a:solidFill>
              <a:effectLst>
                <a:glow rad="228600">
                  <a:srgbClr val="DE0000"/>
                </a:glow>
                <a:outerShdw blurRad="38100" dist="19050" dir="2700000" algn="tl" rotWithShape="0">
                  <a:schemeClr val="dk1">
                    <a:alpha val="40000"/>
                  </a:schemeClr>
                </a:outerShdw>
              </a:effectLst>
            </a:endParaRPr>
          </a:p>
        </p:txBody>
      </p:sp>
      <p:sp>
        <p:nvSpPr>
          <p:cNvPr id="7" name="TextBox 6"/>
          <p:cNvSpPr txBox="1"/>
          <p:nvPr/>
        </p:nvSpPr>
        <p:spPr>
          <a:xfrm>
            <a:off x="232012" y="423081"/>
            <a:ext cx="5103064"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Map of the South Downs National Park</a:t>
            </a:r>
            <a:endParaRPr lang="en-GB" sz="2400" dirty="0">
              <a:solidFill>
                <a:schemeClr val="bg1"/>
              </a:solidFill>
              <a:latin typeface="Gill Sans MT" panose="020B0502020104020203"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2776" y="916568"/>
            <a:ext cx="609600" cy="609600"/>
          </a:xfrm>
          <a:prstGeom prst="rect">
            <a:avLst/>
          </a:prstGeom>
        </p:spPr>
      </p:pic>
    </p:spTree>
    <p:extLst>
      <p:ext uri="{BB962C8B-B14F-4D97-AF65-F5344CB8AC3E}">
        <p14:creationId xmlns:p14="http://schemas.microsoft.com/office/powerpoint/2010/main" val="1416014213"/>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101600">
                  <a:srgbClr val="000026">
                    <a:alpha val="60000"/>
                  </a:srgbClr>
                </a:glow>
              </a:effectLst>
            </a:endParaRPr>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2012" y="423081"/>
            <a:ext cx="3797835"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Understanding light pollution</a:t>
            </a:r>
            <a:endParaRPr lang="en-GB" sz="2400" dirty="0">
              <a:solidFill>
                <a:schemeClr val="bg1"/>
              </a:solidFill>
              <a:latin typeface="Gill Sans MT" panose="020B0502020104020203" pitchFamily="34" charset="0"/>
            </a:endParaRPr>
          </a:p>
        </p:txBody>
      </p:sp>
      <p:pic>
        <p:nvPicPr>
          <p:cNvPr id="7" name="Content Placeholder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2576" y="1405935"/>
            <a:ext cx="8845200" cy="37800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2776" y="916568"/>
            <a:ext cx="609600" cy="609600"/>
          </a:xfrm>
          <a:prstGeom prst="rect">
            <a:avLst/>
          </a:prstGeom>
        </p:spPr>
      </p:pic>
    </p:spTree>
    <p:extLst>
      <p:ext uri="{BB962C8B-B14F-4D97-AF65-F5344CB8AC3E}">
        <p14:creationId xmlns:p14="http://schemas.microsoft.com/office/powerpoint/2010/main" val="3397491393"/>
      </p:ext>
    </p:extLst>
  </p:cSld>
  <p:clrMapOvr>
    <a:masterClrMapping/>
  </p:clrMapOvr>
  <mc:AlternateContent xmlns:mc="http://schemas.openxmlformats.org/markup-compatibility/2006" xmlns:p14="http://schemas.microsoft.com/office/powerpoint/2010/main">
    <mc:Choice Requires="p14">
      <p:transition spd="slow" p14:dur="2000" advClick="0" advTm="38000"/>
    </mc:Choice>
    <mc:Fallback xmlns="">
      <p:transition spd="slow"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9608" y="1819706"/>
            <a:ext cx="3776481" cy="3046988"/>
          </a:xfrm>
          <a:prstGeom prst="rect">
            <a:avLst/>
          </a:prstGeom>
          <a:noFill/>
        </p:spPr>
        <p:txBody>
          <a:bodyPr wrap="square" rtlCol="0">
            <a:spAutoFit/>
          </a:bodyPr>
          <a:lstStyle/>
          <a:p>
            <a:pPr fontAlgn="auto">
              <a:spcBef>
                <a:spcPts val="600"/>
              </a:spcBef>
              <a:spcAft>
                <a:spcPts val="0"/>
              </a:spcAft>
              <a:buClr>
                <a:schemeClr val="accent1"/>
              </a:buClr>
              <a:defRPr/>
            </a:pPr>
            <a:r>
              <a:rPr lang="en-US" spc="30" dirty="0" smtClean="0">
                <a:solidFill>
                  <a:schemeClr val="bg1"/>
                </a:solidFill>
                <a:latin typeface="Gill Sans MT" panose="020B0502020104020203" pitchFamily="34" charset="0"/>
                <a:cs typeface="Tahoma" pitchFamily="34" charset="0"/>
              </a:rPr>
              <a:t>Dark </a:t>
            </a:r>
            <a:r>
              <a:rPr lang="en-US" spc="30" dirty="0">
                <a:solidFill>
                  <a:schemeClr val="bg1"/>
                </a:solidFill>
                <a:latin typeface="Gill Sans MT" panose="020B0502020104020203" pitchFamily="34" charset="0"/>
                <a:cs typeface="Tahoma" pitchFamily="34" charset="0"/>
              </a:rPr>
              <a:t>Skies are </a:t>
            </a:r>
            <a:r>
              <a:rPr lang="en-US" spc="30" dirty="0" smtClean="0">
                <a:solidFill>
                  <a:schemeClr val="bg1"/>
                </a:solidFill>
                <a:latin typeface="Gill Sans MT" panose="020B0502020104020203" pitchFamily="34" charset="0"/>
                <a:cs typeface="Tahoma" pitchFamily="34" charset="0"/>
              </a:rPr>
              <a:t>fabulous for:</a:t>
            </a: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Stargazing</a:t>
            </a:r>
            <a:endParaRPr lang="en-US" spc="30" dirty="0">
              <a:solidFill>
                <a:schemeClr val="bg1"/>
              </a:solidFill>
              <a:latin typeface="Gill Sans MT" panose="020B0502020104020203" pitchFamily="34" charset="0"/>
              <a:cs typeface="Tahoma" pitchFamily="34" charset="0"/>
            </a:endParaRP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Helping </a:t>
            </a:r>
            <a:r>
              <a:rPr lang="en-US" spc="30" dirty="0">
                <a:solidFill>
                  <a:schemeClr val="bg1"/>
                </a:solidFill>
                <a:latin typeface="Gill Sans MT" panose="020B0502020104020203" pitchFamily="34" charset="0"/>
                <a:cs typeface="Tahoma" pitchFamily="34" charset="0"/>
              </a:rPr>
              <a:t>nocturnal </a:t>
            </a:r>
            <a:r>
              <a:rPr lang="en-US" spc="30" dirty="0" smtClean="0">
                <a:solidFill>
                  <a:schemeClr val="bg1"/>
                </a:solidFill>
                <a:latin typeface="Gill Sans MT" panose="020B0502020104020203" pitchFamily="34" charset="0"/>
                <a:cs typeface="Tahoma" pitchFamily="34" charset="0"/>
              </a:rPr>
              <a:t>wildlife</a:t>
            </a:r>
          </a:p>
          <a:p>
            <a:pPr marL="285750" indent="-285750" fontAlgn="auto">
              <a:spcBef>
                <a:spcPts val="600"/>
              </a:spcBef>
              <a:spcAft>
                <a:spcPts val="0"/>
              </a:spcAft>
              <a:buClr>
                <a:schemeClr val="bg1"/>
              </a:buClr>
              <a:buFont typeface="Arial" panose="020B0604020202020204" pitchFamily="34" charset="0"/>
              <a:buChar char="•"/>
              <a:defRPr/>
            </a:pPr>
            <a:endParaRPr lang="en-US" spc="30" dirty="0">
              <a:solidFill>
                <a:schemeClr val="bg1"/>
              </a:solidFill>
              <a:latin typeface="Gill Sans MT" panose="020B0502020104020203" pitchFamily="34" charset="0"/>
              <a:cs typeface="Tahoma" pitchFamily="34" charset="0"/>
            </a:endParaRPr>
          </a:p>
          <a:p>
            <a:pPr>
              <a:spcBef>
                <a:spcPts val="600"/>
              </a:spcBef>
              <a:buClr>
                <a:schemeClr val="bg1"/>
              </a:buClr>
              <a:defRPr/>
            </a:pPr>
            <a:r>
              <a:rPr lang="en-US" spc="30" dirty="0">
                <a:solidFill>
                  <a:schemeClr val="bg1"/>
                </a:solidFill>
                <a:latin typeface="Gill Sans MT" panose="020B0502020104020203" pitchFamily="34" charset="0"/>
                <a:cs typeface="Tahoma" pitchFamily="34" charset="0"/>
              </a:rPr>
              <a:t>In May 2016 the South Downs became an </a:t>
            </a:r>
            <a:r>
              <a:rPr lang="en-US" spc="30" dirty="0" smtClean="0">
                <a:solidFill>
                  <a:schemeClr val="bg1"/>
                </a:solidFill>
                <a:latin typeface="Gill Sans MT" panose="020B0502020104020203" pitchFamily="34" charset="0"/>
                <a:cs typeface="Tahoma" pitchFamily="34" charset="0"/>
              </a:rPr>
              <a:t>International </a:t>
            </a:r>
            <a:r>
              <a:rPr lang="en-US" spc="30" dirty="0">
                <a:solidFill>
                  <a:schemeClr val="bg1"/>
                </a:solidFill>
                <a:latin typeface="Gill Sans MT" panose="020B0502020104020203" pitchFamily="34" charset="0"/>
                <a:cs typeface="Tahoma" pitchFamily="34" charset="0"/>
              </a:rPr>
              <a:t>Dark Sky </a:t>
            </a:r>
            <a:r>
              <a:rPr lang="en-US" spc="30" dirty="0" smtClean="0">
                <a:solidFill>
                  <a:schemeClr val="bg1"/>
                </a:solidFill>
                <a:latin typeface="Gill Sans MT" panose="020B0502020104020203" pitchFamily="34" charset="0"/>
                <a:cs typeface="Tahoma" pitchFamily="34" charset="0"/>
              </a:rPr>
              <a:t>Reserve. The aim is:</a:t>
            </a: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More dark blue on the map</a:t>
            </a:r>
            <a:endParaRPr lang="en-US" spc="30" dirty="0">
              <a:solidFill>
                <a:schemeClr val="bg1"/>
              </a:solidFill>
              <a:latin typeface="Gill Sans MT" panose="020B0502020104020203" pitchFamily="34" charset="0"/>
              <a:cs typeface="Tahoma" pitchFamily="34" charset="0"/>
            </a:endParaRP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Less red</a:t>
            </a:r>
            <a:endParaRPr lang="en-US" spc="30" dirty="0">
              <a:solidFill>
                <a:schemeClr val="bg1"/>
              </a:solidFill>
              <a:latin typeface="Gill Sans MT" panose="020B0502020104020203" pitchFamily="34" charset="0"/>
              <a:cs typeface="Tahoma" pitchFamily="34" charset="0"/>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24061" y="1855935"/>
            <a:ext cx="4321966" cy="2880000"/>
          </a:xfrm>
          <a:prstGeom prst="rect">
            <a:avLst/>
          </a:prstGeom>
        </p:spPr>
      </p:pic>
      <p:sp>
        <p:nvSpPr>
          <p:cNvPr id="7" name="TextBox 6"/>
          <p:cNvSpPr txBox="1"/>
          <p:nvPr/>
        </p:nvSpPr>
        <p:spPr>
          <a:xfrm>
            <a:off x="232012" y="423081"/>
            <a:ext cx="4081374"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International Dark Sky Reserve</a:t>
            </a:r>
            <a:endParaRPr lang="en-GB" sz="2400" dirty="0">
              <a:solidFill>
                <a:schemeClr val="bg1"/>
              </a:solidFill>
              <a:latin typeface="Gill Sans MT" panose="020B0502020104020203"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2776" y="959813"/>
            <a:ext cx="609600" cy="609600"/>
          </a:xfrm>
          <a:prstGeom prst="rect">
            <a:avLst/>
          </a:prstGeom>
        </p:spPr>
      </p:pic>
    </p:spTree>
    <p:extLst>
      <p:ext uri="{BB962C8B-B14F-4D97-AF65-F5344CB8AC3E}">
        <p14:creationId xmlns:p14="http://schemas.microsoft.com/office/powerpoint/2010/main" val="2373299446"/>
      </p:ext>
    </p:extLst>
  </p:cSld>
  <p:clrMapOvr>
    <a:masterClrMapping/>
  </p:clrMapOvr>
  <mc:AlternateContent xmlns:mc="http://schemas.openxmlformats.org/markup-compatibility/2006" xmlns:p14="http://schemas.microsoft.com/office/powerpoint/2010/main">
    <mc:Choice Requires="p14">
      <p:transition spd="slow" p14:dur="2000" advClick="0" advTm="48000"/>
    </mc:Choice>
    <mc:Fallback xmlns="">
      <p:transition spd="slow" advClick="0"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descr="South Downs National Park wins International Dark Sky Reserve ..."/>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3671" y="1405935"/>
            <a:ext cx="8143010" cy="378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ull screen preview"/>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25080" y="1405935"/>
            <a:ext cx="2518425" cy="3780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125080" y="4293383"/>
            <a:ext cx="2538485" cy="892552"/>
          </a:xfrm>
          <a:prstGeom prst="rect">
            <a:avLst/>
          </a:prstGeom>
          <a:noFill/>
        </p:spPr>
        <p:txBody>
          <a:bodyPr wrap="square" lIns="91440" tIns="45720" rIns="91440" bIns="45720">
            <a:spAutoFit/>
          </a:bodyPr>
          <a:lstStyle/>
          <a:p>
            <a:pPr algn="ctr"/>
            <a:r>
              <a:rPr lang="en-US" sz="2600" b="0" cap="none" spc="0" dirty="0" smtClean="0">
                <a:ln w="3175">
                  <a:noFill/>
                </a:ln>
                <a:effectLst>
                  <a:glow rad="228600">
                    <a:srgbClr val="FFC000">
                      <a:alpha val="40000"/>
                    </a:srgbClr>
                  </a:glow>
                  <a:outerShdw blurRad="38100" dist="19050" dir="2700000" algn="tl" rotWithShape="0">
                    <a:schemeClr val="dk1">
                      <a:alpha val="40000"/>
                    </a:schemeClr>
                  </a:outerShdw>
                </a:effectLst>
              </a:rPr>
              <a:t>Angela Ward</a:t>
            </a:r>
          </a:p>
          <a:p>
            <a:pPr algn="ctr"/>
            <a:r>
              <a:rPr lang="en-US" sz="2600" dirty="0" smtClean="0">
                <a:ln w="3175">
                  <a:noFill/>
                </a:ln>
                <a:effectLst>
                  <a:glow rad="228600">
                    <a:srgbClr val="FFC000">
                      <a:alpha val="40000"/>
                    </a:srgbClr>
                  </a:glow>
                  <a:outerShdw blurRad="38100" dist="19050" dir="2700000" algn="tl" rotWithShape="0">
                    <a:schemeClr val="dk1">
                      <a:alpha val="40000"/>
                    </a:schemeClr>
                  </a:outerShdw>
                </a:effectLst>
              </a:rPr>
              <a:t>Ranger</a:t>
            </a:r>
            <a:endParaRPr lang="en-US" sz="2600" b="0" cap="none" spc="0" dirty="0">
              <a:ln w="3175">
                <a:noFill/>
              </a:ln>
              <a:effectLst>
                <a:glow rad="228600">
                  <a:srgbClr val="FFC000">
                    <a:alpha val="40000"/>
                  </a:srgbClr>
                </a:glow>
                <a:outerShdw blurRad="38100" dist="19050" dir="2700000" algn="tl" rotWithShape="0">
                  <a:schemeClr val="dk1">
                    <a:alpha val="40000"/>
                  </a:schemeClr>
                </a:outerShdw>
              </a:effectLst>
            </a:endParaRPr>
          </a:p>
        </p:txBody>
      </p:sp>
      <p:sp>
        <p:nvSpPr>
          <p:cNvPr id="9" name="TextBox 8"/>
          <p:cNvSpPr txBox="1"/>
          <p:nvPr/>
        </p:nvSpPr>
        <p:spPr>
          <a:xfrm>
            <a:off x="232012" y="423081"/>
            <a:ext cx="5103064"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Map of the South Downs National Park</a:t>
            </a:r>
            <a:endParaRPr lang="en-GB" sz="2400" dirty="0">
              <a:solidFill>
                <a:schemeClr val="bg1"/>
              </a:solidFill>
              <a:latin typeface="Gill Sans MT" panose="020B0502020104020203" pitchFamily="34"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20280" y="306968"/>
            <a:ext cx="609600" cy="609600"/>
          </a:xfrm>
          <a:prstGeom prst="rect">
            <a:avLst/>
          </a:prstGeom>
        </p:spPr>
      </p:pic>
      <p:sp>
        <p:nvSpPr>
          <p:cNvPr id="11" name="Rectangle 10"/>
          <p:cNvSpPr/>
          <p:nvPr/>
        </p:nvSpPr>
        <p:spPr>
          <a:xfrm>
            <a:off x="902675" y="4164868"/>
            <a:ext cx="4841405" cy="830997"/>
          </a:xfrm>
          <a:prstGeom prst="rect">
            <a:avLst/>
          </a:prstGeom>
          <a:noFill/>
        </p:spPr>
        <p:txBody>
          <a:bodyPr wrap="square" lIns="91440" tIns="45720" rIns="91440" bIns="45720">
            <a:spAutoFit/>
          </a:bodyPr>
          <a:lstStyle/>
          <a:p>
            <a:pPr algn="ctr"/>
            <a:r>
              <a:rPr lang="en-US" sz="4800" b="0" cap="none" spc="0" dirty="0" smtClean="0">
                <a:ln w="3175">
                  <a:noFill/>
                </a:ln>
                <a:effectLst>
                  <a:outerShdw blurRad="38100" dist="19050" dir="2700000" algn="tl" rotWithShape="0">
                    <a:schemeClr val="dk1">
                      <a:alpha val="40000"/>
                    </a:schemeClr>
                  </a:outerShdw>
                </a:effectLst>
                <a:latin typeface="Gill Sans MT" panose="020B0502020104020203" pitchFamily="34" charset="0"/>
              </a:rPr>
              <a:t>Nocturnal</a:t>
            </a:r>
          </a:p>
        </p:txBody>
      </p:sp>
    </p:spTree>
    <p:extLst>
      <p:ext uri="{BB962C8B-B14F-4D97-AF65-F5344CB8AC3E}">
        <p14:creationId xmlns:p14="http://schemas.microsoft.com/office/powerpoint/2010/main" val="2986188430"/>
      </p:ext>
    </p:extLst>
  </p:cSld>
  <p:clrMapOvr>
    <a:masterClrMapping/>
  </p:clrMapOvr>
  <mc:AlternateContent xmlns:mc="http://schemas.openxmlformats.org/markup-compatibility/2006" xmlns:p14="http://schemas.microsoft.com/office/powerpoint/2010/main">
    <mc:Choice Requires="p14">
      <p:transition spd="slow" p14:dur="2000" advClick="0" advTm="53000"/>
    </mc:Choice>
    <mc:Fallback xmlns="">
      <p:transition spd="slow" advClick="0"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71" fill="hold"/>
                                        <p:tgtEl>
                                          <p:spTgt spid="7"/>
                                        </p:tgtEl>
                                      </p:cBhvr>
                                    </p:cmd>
                                  </p:childTnLst>
                                </p:cTn>
                              </p:par>
                              <p:par>
                                <p:cTn id="7" presetID="10" presetClass="entr" presetSubtype="0" fill="hold" grpId="0" nodeType="withEffect">
                                  <p:stCondLst>
                                    <p:cond delay="240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101600">
                  <a:srgbClr val="000026">
                    <a:alpha val="60000"/>
                  </a:srgbClr>
                </a:glow>
              </a:effectLst>
            </a:endParaRPr>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2012" y="423081"/>
            <a:ext cx="5359352"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Dark skies mean lots of nocturnal wildlife</a:t>
            </a:r>
            <a:endParaRPr lang="en-GB" sz="2400" dirty="0">
              <a:solidFill>
                <a:schemeClr val="bg1"/>
              </a:solidFill>
              <a:latin typeface="Gill Sans MT" panose="020B0502020104020203" pitchFamily="34" charset="0"/>
            </a:endParaRPr>
          </a:p>
        </p:txBody>
      </p:sp>
      <p:pic>
        <p:nvPicPr>
          <p:cNvPr id="15"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98494" y="1405935"/>
            <a:ext cx="7333364" cy="3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05500" y="306968"/>
            <a:ext cx="609600" cy="609600"/>
          </a:xfrm>
          <a:prstGeom prst="rect">
            <a:avLst/>
          </a:prstGeom>
        </p:spPr>
      </p:pic>
    </p:spTree>
    <p:extLst>
      <p:ext uri="{BB962C8B-B14F-4D97-AF65-F5344CB8AC3E}">
        <p14:creationId xmlns:p14="http://schemas.microsoft.com/office/powerpoint/2010/main" val="143540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101600">
                  <a:srgbClr val="000026">
                    <a:alpha val="60000"/>
                  </a:srgbClr>
                </a:glow>
              </a:effectLst>
            </a:endParaRPr>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2012" y="423081"/>
            <a:ext cx="4118884"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Which animal makes this noise?</a:t>
            </a:r>
            <a:endParaRPr lang="en-GB" sz="2400" dirty="0">
              <a:solidFill>
                <a:schemeClr val="bg1"/>
              </a:solidFill>
              <a:latin typeface="Gill Sans MT" panose="020B0502020104020203" pitchFamily="34" charset="0"/>
            </a:endParaRPr>
          </a:p>
        </p:txBody>
      </p:sp>
      <p:pic>
        <p:nvPicPr>
          <p:cNvPr id="15" name="Picture 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8494" y="1405935"/>
            <a:ext cx="7333364" cy="3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rn Owl Screec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2012" y="1681035"/>
            <a:ext cx="609600" cy="609600"/>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67400" y="306968"/>
            <a:ext cx="609600" cy="609600"/>
          </a:xfrm>
          <a:prstGeom prst="rect">
            <a:avLst/>
          </a:prstGeom>
        </p:spPr>
      </p:pic>
    </p:spTree>
    <p:extLst>
      <p:ext uri="{BB962C8B-B14F-4D97-AF65-F5344CB8AC3E}">
        <p14:creationId xmlns:p14="http://schemas.microsoft.com/office/powerpoint/2010/main" val="163525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08" fill="hold"/>
                                        <p:tgtEl>
                                          <p:spTgt spid="7"/>
                                        </p:tgtEl>
                                      </p:cBhvr>
                                    </p:cmd>
                                  </p:childTnLst>
                                </p:cTn>
                              </p:par>
                            </p:childTnLst>
                          </p:cTn>
                        </p:par>
                        <p:par>
                          <p:cTn id="7" fill="hold">
                            <p:stCondLst>
                              <p:cond delay="29608"/>
                            </p:stCondLst>
                            <p:childTnLst>
                              <p:par>
                                <p:cTn id="8" presetID="1" presetClass="mediacall" presetSubtype="0" fill="hold" nodeType="afterEffect">
                                  <p:stCondLst>
                                    <p:cond delay="0"/>
                                  </p:stCondLst>
                                  <p:childTnLst>
                                    <p:cmd type="call" cmd="playFrom(0.0)">
                                      <p:cBhvr>
                                        <p:cTn id="9" dur="145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101600">
                  <a:srgbClr val="000026">
                    <a:alpha val="60000"/>
                  </a:srgbClr>
                </a:glow>
              </a:effectLst>
            </a:endParaRPr>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2012" y="423081"/>
            <a:ext cx="1305357" cy="461665"/>
          </a:xfrm>
          <a:prstGeom prst="rect">
            <a:avLst/>
          </a:prstGeom>
          <a:noFill/>
        </p:spPr>
        <p:txBody>
          <a:bodyPr wrap="none" rtlCol="0">
            <a:spAutoFit/>
          </a:bodyPr>
          <a:lstStyle/>
          <a:p>
            <a:r>
              <a:rPr lang="en-GB" sz="2400" dirty="0">
                <a:solidFill>
                  <a:schemeClr val="bg1"/>
                </a:solidFill>
                <a:latin typeface="Gill Sans MT" panose="020B0502020104020203" pitchFamily="34" charset="0"/>
              </a:rPr>
              <a:t>B</a:t>
            </a:r>
            <a:r>
              <a:rPr lang="en-GB" sz="2400" dirty="0" smtClean="0">
                <a:solidFill>
                  <a:schemeClr val="bg1"/>
                </a:solidFill>
                <a:latin typeface="Gill Sans MT" panose="020B0502020104020203" pitchFamily="34" charset="0"/>
              </a:rPr>
              <a:t>arn owl</a:t>
            </a:r>
            <a:endParaRPr lang="en-GB" sz="2400" dirty="0">
              <a:solidFill>
                <a:schemeClr val="bg1"/>
              </a:solidFill>
              <a:latin typeface="Gill Sans MT" panose="020B0502020104020203" pitchFamily="34" charset="0"/>
            </a:endParaRP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5556" y="1405935"/>
            <a:ext cx="4169620" cy="3780000"/>
          </a:xfrm>
          <a:prstGeom prst="rect">
            <a:avLst/>
          </a:prstGeom>
        </p:spPr>
      </p:pic>
      <p:sp>
        <p:nvSpPr>
          <p:cNvPr id="9" name="TextBox 8"/>
          <p:cNvSpPr txBox="1"/>
          <p:nvPr/>
        </p:nvSpPr>
        <p:spPr>
          <a:xfrm>
            <a:off x="4959523" y="1495442"/>
            <a:ext cx="3776481" cy="3600986"/>
          </a:xfrm>
          <a:prstGeom prst="rect">
            <a:avLst/>
          </a:prstGeom>
          <a:noFill/>
        </p:spPr>
        <p:txBody>
          <a:bodyPr wrap="square" rtlCol="0">
            <a:spAutoFit/>
          </a:bodyPr>
          <a:lstStyle/>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They eat rodents, rabbits, moles, bats, frogs and small birds.</a:t>
            </a: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They use exceptional hearing to stalk their prey</a:t>
            </a: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They have really soft feathers for silent flight so the prey doesn’t hear them swooping in</a:t>
            </a:r>
          </a:p>
          <a:p>
            <a:pPr marL="285750" indent="-285750" fontAlgn="auto">
              <a:spcBef>
                <a:spcPts val="600"/>
              </a:spcBef>
              <a:spcAft>
                <a:spcPts val="0"/>
              </a:spcAft>
              <a:buClr>
                <a:schemeClr val="bg1"/>
              </a:buClr>
              <a:buFont typeface="Arial" panose="020B0604020202020204" pitchFamily="34" charset="0"/>
              <a:buChar char="•"/>
              <a:defRPr/>
            </a:pPr>
            <a:endParaRPr lang="en-US" spc="30" dirty="0">
              <a:solidFill>
                <a:schemeClr val="bg1"/>
              </a:solidFill>
              <a:latin typeface="Gill Sans MT" panose="020B0502020104020203" pitchFamily="34" charset="0"/>
              <a:cs typeface="Tahoma" pitchFamily="34" charset="0"/>
            </a:endParaRPr>
          </a:p>
          <a:p>
            <a:pPr fontAlgn="auto">
              <a:spcBef>
                <a:spcPts val="600"/>
              </a:spcBef>
              <a:spcAft>
                <a:spcPts val="0"/>
              </a:spcAft>
              <a:buClr>
                <a:schemeClr val="bg1"/>
              </a:buClr>
              <a:defRPr/>
            </a:pPr>
            <a:r>
              <a:rPr lang="en-US" spc="30" dirty="0" smtClean="0">
                <a:solidFill>
                  <a:schemeClr val="bg1"/>
                </a:solidFill>
                <a:latin typeface="Gill Sans MT" panose="020B0502020104020203" pitchFamily="34" charset="0"/>
                <a:cs typeface="Tahoma" pitchFamily="34" charset="0"/>
              </a:rPr>
              <a:t>LIGHT POLLUTION EFFECT</a:t>
            </a: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Prey sees them coming and hides</a:t>
            </a: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They don’t get any food</a:t>
            </a:r>
            <a:endParaRPr lang="en-US" spc="30" dirty="0">
              <a:solidFill>
                <a:schemeClr val="bg1"/>
              </a:solidFill>
              <a:latin typeface="Gill Sans MT" panose="020B0502020104020203" pitchFamily="34" charset="0"/>
              <a:cs typeface="Tahoma"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15000" y="349113"/>
            <a:ext cx="609600" cy="609600"/>
          </a:xfrm>
          <a:prstGeom prst="rect">
            <a:avLst/>
          </a:prstGeom>
        </p:spPr>
      </p:pic>
    </p:spTree>
    <p:extLst>
      <p:ext uri="{BB962C8B-B14F-4D97-AF65-F5344CB8AC3E}">
        <p14:creationId xmlns:p14="http://schemas.microsoft.com/office/powerpoint/2010/main" val="15026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101600">
                  <a:srgbClr val="000026">
                    <a:alpha val="60000"/>
                  </a:srgbClr>
                </a:glow>
              </a:effectLst>
            </a:endParaRPr>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2012" y="423081"/>
            <a:ext cx="4118884"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Which animal makes this noise?</a:t>
            </a:r>
            <a:endParaRPr lang="en-GB" sz="2400" dirty="0">
              <a:solidFill>
                <a:schemeClr val="bg1"/>
              </a:solidFill>
              <a:latin typeface="Gill Sans MT" panose="020B0502020104020203" pitchFamily="34" charset="0"/>
            </a:endParaRPr>
          </a:p>
        </p:txBody>
      </p:sp>
      <p:pic>
        <p:nvPicPr>
          <p:cNvPr id="15" name="Picture 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8494" y="1405935"/>
            <a:ext cx="7333364" cy="3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mmon_pipistrelle_Jules_Aga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7235" y="1588913"/>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29300" y="349113"/>
            <a:ext cx="609600" cy="609600"/>
          </a:xfrm>
          <a:prstGeom prst="rect">
            <a:avLst/>
          </a:prstGeom>
        </p:spPr>
      </p:pic>
    </p:spTree>
    <p:extLst>
      <p:ext uri="{BB962C8B-B14F-4D97-AF65-F5344CB8AC3E}">
        <p14:creationId xmlns:p14="http://schemas.microsoft.com/office/powerpoint/2010/main" val="245058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47" fill="hold"/>
                                        <p:tgtEl>
                                          <p:spTgt spid="3"/>
                                        </p:tgtEl>
                                      </p:cBhvr>
                                    </p:cmd>
                                  </p:childTnLst>
                                </p:cTn>
                              </p:par>
                            </p:childTnLst>
                          </p:cTn>
                        </p:par>
                        <p:par>
                          <p:cTn id="7" fill="hold">
                            <p:stCondLst>
                              <p:cond delay="19647"/>
                            </p:stCondLst>
                            <p:childTnLst>
                              <p:par>
                                <p:cTn id="8" presetID="1" presetClass="mediacall" presetSubtype="0" fill="hold" nodeType="afterEffect">
                                  <p:stCondLst>
                                    <p:cond delay="0"/>
                                  </p:stCondLst>
                                  <p:childTnLst>
                                    <p:cmd type="call" cmd="playFrom(0.0)">
                                      <p:cBhvr>
                                        <p:cTn id="9" dur="64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101600">
                  <a:srgbClr val="000026">
                    <a:alpha val="60000"/>
                  </a:srgbClr>
                </a:glow>
              </a:effectLst>
            </a:endParaRPr>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2012" y="423081"/>
            <a:ext cx="3137654"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Common pipistrelle bat</a:t>
            </a:r>
            <a:endParaRPr lang="en-GB" sz="2400" dirty="0">
              <a:solidFill>
                <a:schemeClr val="bg1"/>
              </a:solidFill>
              <a:latin typeface="Gill Sans MT" panose="020B0502020104020203" pitchFamily="34" charset="0"/>
            </a:endParaRPr>
          </a:p>
        </p:txBody>
      </p:sp>
      <p:sp>
        <p:nvSpPr>
          <p:cNvPr id="9" name="TextBox 8"/>
          <p:cNvSpPr txBox="1"/>
          <p:nvPr/>
        </p:nvSpPr>
        <p:spPr>
          <a:xfrm>
            <a:off x="4887873" y="1505047"/>
            <a:ext cx="3776481" cy="3600986"/>
          </a:xfrm>
          <a:prstGeom prst="rect">
            <a:avLst/>
          </a:prstGeom>
          <a:noFill/>
        </p:spPr>
        <p:txBody>
          <a:bodyPr wrap="square" rtlCol="0">
            <a:spAutoFit/>
          </a:bodyPr>
          <a:lstStyle/>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They are one of 17 bats found in the UK</a:t>
            </a: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They eat midges, moths and other flying insects</a:t>
            </a: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They only fly at dusk or during the night and they use </a:t>
            </a:r>
            <a:r>
              <a:rPr lang="en-US" spc="30" dirty="0">
                <a:solidFill>
                  <a:schemeClr val="bg1"/>
                </a:solidFill>
                <a:latin typeface="Gill Sans MT" panose="020B0502020104020203" pitchFamily="34" charset="0"/>
                <a:cs typeface="Tahoma" pitchFamily="34" charset="0"/>
              </a:rPr>
              <a:t>e</a:t>
            </a:r>
            <a:r>
              <a:rPr lang="en-US" spc="30" dirty="0" smtClean="0">
                <a:solidFill>
                  <a:schemeClr val="bg1"/>
                </a:solidFill>
                <a:latin typeface="Gill Sans MT" panose="020B0502020104020203" pitchFamily="34" charset="0"/>
                <a:cs typeface="Tahoma" pitchFamily="34" charset="0"/>
              </a:rPr>
              <a:t>cholocation to catch their prey</a:t>
            </a:r>
          </a:p>
          <a:p>
            <a:pPr marL="285750" indent="-285750" fontAlgn="auto">
              <a:spcBef>
                <a:spcPts val="600"/>
              </a:spcBef>
              <a:spcAft>
                <a:spcPts val="0"/>
              </a:spcAft>
              <a:buClr>
                <a:schemeClr val="bg1"/>
              </a:buClr>
              <a:buFont typeface="Arial" panose="020B0604020202020204" pitchFamily="34" charset="0"/>
              <a:buChar char="•"/>
              <a:defRPr/>
            </a:pPr>
            <a:endParaRPr lang="en-US" spc="30" dirty="0">
              <a:solidFill>
                <a:schemeClr val="bg1"/>
              </a:solidFill>
              <a:latin typeface="Gill Sans MT" panose="020B0502020104020203" pitchFamily="34" charset="0"/>
              <a:cs typeface="Tahoma" pitchFamily="34" charset="0"/>
            </a:endParaRPr>
          </a:p>
          <a:p>
            <a:pPr fontAlgn="auto">
              <a:spcBef>
                <a:spcPts val="600"/>
              </a:spcBef>
              <a:spcAft>
                <a:spcPts val="0"/>
              </a:spcAft>
              <a:buClr>
                <a:schemeClr val="bg1"/>
              </a:buClr>
              <a:defRPr/>
            </a:pPr>
            <a:r>
              <a:rPr lang="en-US" spc="30" dirty="0" smtClean="0">
                <a:solidFill>
                  <a:schemeClr val="bg1"/>
                </a:solidFill>
                <a:latin typeface="Gill Sans MT" panose="020B0502020104020203" pitchFamily="34" charset="0"/>
                <a:cs typeface="Tahoma" pitchFamily="34" charset="0"/>
              </a:rPr>
              <a:t>LIGHT POLLUTION EFFECT</a:t>
            </a: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They don’t </a:t>
            </a:r>
            <a:r>
              <a:rPr lang="en-US" spc="30" dirty="0" err="1" smtClean="0">
                <a:solidFill>
                  <a:schemeClr val="bg1"/>
                </a:solidFill>
                <a:latin typeface="Gill Sans MT" panose="020B0502020104020203" pitchFamily="34" charset="0"/>
                <a:cs typeface="Tahoma" pitchFamily="34" charset="0"/>
              </a:rPr>
              <a:t>realise</a:t>
            </a:r>
            <a:r>
              <a:rPr lang="en-US" spc="30" dirty="0" smtClean="0">
                <a:solidFill>
                  <a:schemeClr val="bg1"/>
                </a:solidFill>
                <a:latin typeface="Gill Sans MT" panose="020B0502020104020203" pitchFamily="34" charset="0"/>
                <a:cs typeface="Tahoma" pitchFamily="34" charset="0"/>
              </a:rPr>
              <a:t> it is nighttime</a:t>
            </a: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They don’t come out to eat</a:t>
            </a:r>
            <a:endParaRPr lang="en-US" spc="30" dirty="0">
              <a:solidFill>
                <a:schemeClr val="bg1"/>
              </a:solidFill>
              <a:latin typeface="Gill Sans MT" panose="020B0502020104020203" pitchFamily="34" charset="0"/>
              <a:cs typeface="Tahoma" pitchFamily="34" charset="0"/>
            </a:endParaRPr>
          </a:p>
        </p:txBody>
      </p:sp>
      <p:pic>
        <p:nvPicPr>
          <p:cNvPr id="1026" name="Picture 2" descr="Common Pipistrelle (Pipistrellus pipistrellus) - Woodland Trus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2137" y="2240594"/>
            <a:ext cx="4189863" cy="234322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267017"/>
            <a:ext cx="609600" cy="609600"/>
          </a:xfrm>
          <a:prstGeom prst="rect">
            <a:avLst/>
          </a:prstGeom>
        </p:spPr>
      </p:pic>
    </p:spTree>
    <p:extLst>
      <p:ext uri="{BB962C8B-B14F-4D97-AF65-F5344CB8AC3E}">
        <p14:creationId xmlns:p14="http://schemas.microsoft.com/office/powerpoint/2010/main" val="151865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101600">
                  <a:srgbClr val="000026">
                    <a:alpha val="60000"/>
                  </a:srgbClr>
                </a:glow>
              </a:effectLst>
            </a:endParaRPr>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2012" y="423081"/>
            <a:ext cx="3137654"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Common pipistrelle bat</a:t>
            </a:r>
            <a:endParaRPr lang="en-GB" sz="2400" dirty="0">
              <a:solidFill>
                <a:schemeClr val="bg1"/>
              </a:solidFill>
              <a:latin typeface="Gill Sans MT" panose="020B0502020104020203" pitchFamily="34" charset="0"/>
            </a:endParaRPr>
          </a:p>
        </p:txBody>
      </p:sp>
      <p:pic>
        <p:nvPicPr>
          <p:cNvPr id="3" name="Pipestrelle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86000" y="1581435"/>
            <a:ext cx="4572000" cy="34290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67400" y="374745"/>
            <a:ext cx="609600" cy="609600"/>
          </a:xfrm>
          <a:prstGeom prst="rect">
            <a:avLst/>
          </a:prstGeom>
        </p:spPr>
      </p:pic>
    </p:spTree>
    <p:extLst>
      <p:ext uri="{BB962C8B-B14F-4D97-AF65-F5344CB8AC3E}">
        <p14:creationId xmlns:p14="http://schemas.microsoft.com/office/powerpoint/2010/main" val="164292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46" fill="hold"/>
                                        <p:tgtEl>
                                          <p:spTgt spid="6"/>
                                        </p:tgtEl>
                                      </p:cBhvr>
                                    </p:cmd>
                                  </p:childTnLst>
                                </p:cTn>
                              </p:par>
                            </p:childTnLst>
                          </p:cTn>
                        </p:par>
                        <p:par>
                          <p:cTn id="7" fill="hold">
                            <p:stCondLst>
                              <p:cond delay="30746"/>
                            </p:stCondLst>
                            <p:childTnLst>
                              <p:par>
                                <p:cTn id="8" presetID="1" presetClass="mediacall" presetSubtype="0" fill="hold" nodeType="afterEffect">
                                  <p:stCondLst>
                                    <p:cond delay="0"/>
                                  </p:stCondLst>
                                  <p:childTnLst>
                                    <p:cmd type="call" cmd="playFrom(0.0)">
                                      <p:cBhvr>
                                        <p:cTn id="9" dur="255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32012" y="423081"/>
            <a:ext cx="5103064"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Map of the South Downs National Park</a:t>
            </a:r>
            <a:endParaRPr lang="en-GB" sz="2400" dirty="0">
              <a:solidFill>
                <a:schemeClr val="bg1"/>
              </a:solidFill>
              <a:latin typeface="Gill Sans MT" panose="020B0502020104020203" pitchFamily="34" charset="0"/>
            </a:endParaRPr>
          </a:p>
        </p:txBody>
      </p:sp>
      <p:pic>
        <p:nvPicPr>
          <p:cNvPr id="14" name="Picture 13" descr="where-is-the-south-down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59" y="1405935"/>
            <a:ext cx="9122593" cy="3780000"/>
          </a:xfrm>
          <a:prstGeom prst="rect">
            <a:avLst/>
          </a:prstGeom>
          <a:noFill/>
          <a:ln w="9525">
            <a:noFill/>
            <a:miter lim="800000"/>
            <a:headEnd/>
            <a:tailEnd/>
          </a:ln>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29300" y="353813"/>
            <a:ext cx="609600" cy="609600"/>
          </a:xfrm>
          <a:prstGeom prst="rect">
            <a:avLst/>
          </a:prstGeom>
        </p:spPr>
      </p:pic>
    </p:spTree>
    <p:extLst>
      <p:ext uri="{BB962C8B-B14F-4D97-AF65-F5344CB8AC3E}">
        <p14:creationId xmlns:p14="http://schemas.microsoft.com/office/powerpoint/2010/main" val="3438869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101600">
                  <a:srgbClr val="000026">
                    <a:alpha val="60000"/>
                  </a:srgbClr>
                </a:glow>
              </a:effectLst>
            </a:endParaRPr>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2012" y="423081"/>
            <a:ext cx="4118884"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Which animal makes this noise?</a:t>
            </a:r>
            <a:endParaRPr lang="en-GB" sz="2400" dirty="0">
              <a:solidFill>
                <a:schemeClr val="bg1"/>
              </a:solidFill>
              <a:latin typeface="Gill Sans MT" panose="020B0502020104020203" pitchFamily="34" charset="0"/>
            </a:endParaRPr>
          </a:p>
        </p:txBody>
      </p:sp>
      <p:pic>
        <p:nvPicPr>
          <p:cNvPr id="15" name="Picture 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8494" y="1405935"/>
            <a:ext cx="7333364" cy="3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XC321377-caprimulgus_europaeus_szumin_mazowieckie_12.06.2016_22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2012" y="1541060"/>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67400" y="415121"/>
            <a:ext cx="609600" cy="609600"/>
          </a:xfrm>
          <a:prstGeom prst="rect">
            <a:avLst/>
          </a:prstGeom>
        </p:spPr>
      </p:pic>
    </p:spTree>
    <p:extLst>
      <p:ext uri="{BB962C8B-B14F-4D97-AF65-F5344CB8AC3E}">
        <p14:creationId xmlns:p14="http://schemas.microsoft.com/office/powerpoint/2010/main" val="416183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8" fill="hold"/>
                                        <p:tgtEl>
                                          <p:spTgt spid="6"/>
                                        </p:tgtEl>
                                      </p:cBhvr>
                                    </p:cmd>
                                  </p:childTnLst>
                                </p:cTn>
                              </p:par>
                            </p:childTnLst>
                          </p:cTn>
                        </p:par>
                        <p:par>
                          <p:cTn id="7" fill="hold">
                            <p:stCondLst>
                              <p:cond delay="19508"/>
                            </p:stCondLst>
                            <p:childTnLst>
                              <p:par>
                                <p:cTn id="8" presetID="1" presetClass="mediacall" presetSubtype="0" fill="hold" nodeType="afterEffect">
                                  <p:stCondLst>
                                    <p:cond delay="0"/>
                                  </p:stCondLst>
                                  <p:childTnLst>
                                    <p:cmd type="call" cmd="playFrom(0.0)">
                                      <p:cBhvr>
                                        <p:cTn id="9" dur="28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101600">
                  <a:srgbClr val="000026">
                    <a:alpha val="60000"/>
                  </a:srgbClr>
                </a:glow>
              </a:effectLst>
            </a:endParaRPr>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2012" y="423081"/>
            <a:ext cx="1200970"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Nightjar</a:t>
            </a:r>
            <a:endParaRPr lang="en-GB" sz="2400" dirty="0">
              <a:solidFill>
                <a:schemeClr val="bg1"/>
              </a:solidFill>
              <a:latin typeface="Gill Sans MT" panose="020B0502020104020203" pitchFamily="34" charset="0"/>
            </a:endParaRPr>
          </a:p>
        </p:txBody>
      </p:sp>
      <p:sp>
        <p:nvSpPr>
          <p:cNvPr id="9" name="TextBox 8"/>
          <p:cNvSpPr txBox="1"/>
          <p:nvPr/>
        </p:nvSpPr>
        <p:spPr>
          <a:xfrm>
            <a:off x="4887873" y="1505047"/>
            <a:ext cx="3776481" cy="3600986"/>
          </a:xfrm>
          <a:prstGeom prst="rect">
            <a:avLst/>
          </a:prstGeom>
          <a:noFill/>
        </p:spPr>
        <p:txBody>
          <a:bodyPr wrap="square" rtlCol="0">
            <a:spAutoFit/>
          </a:bodyPr>
          <a:lstStyle/>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They migrate to the UK in summer, all the way from Africa</a:t>
            </a: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They build nests on the ground and are well camouflaged</a:t>
            </a: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They fly at dusk, hunting moths</a:t>
            </a:r>
          </a:p>
          <a:p>
            <a:pPr marL="285750" indent="-285750" fontAlgn="auto">
              <a:spcBef>
                <a:spcPts val="600"/>
              </a:spcBef>
              <a:spcAft>
                <a:spcPts val="0"/>
              </a:spcAft>
              <a:buClr>
                <a:schemeClr val="bg1"/>
              </a:buClr>
              <a:buFont typeface="Arial" panose="020B0604020202020204" pitchFamily="34" charset="0"/>
              <a:buChar char="•"/>
              <a:defRPr/>
            </a:pPr>
            <a:endParaRPr lang="en-US" spc="30" dirty="0">
              <a:solidFill>
                <a:schemeClr val="bg1"/>
              </a:solidFill>
              <a:latin typeface="Gill Sans MT" panose="020B0502020104020203" pitchFamily="34" charset="0"/>
              <a:cs typeface="Tahoma" pitchFamily="34" charset="0"/>
            </a:endParaRPr>
          </a:p>
          <a:p>
            <a:pPr fontAlgn="auto">
              <a:spcBef>
                <a:spcPts val="600"/>
              </a:spcBef>
              <a:spcAft>
                <a:spcPts val="0"/>
              </a:spcAft>
              <a:buClr>
                <a:schemeClr val="bg1"/>
              </a:buClr>
              <a:defRPr/>
            </a:pPr>
            <a:r>
              <a:rPr lang="en-US" spc="30" dirty="0" smtClean="0">
                <a:solidFill>
                  <a:schemeClr val="bg1"/>
                </a:solidFill>
                <a:latin typeface="Gill Sans MT" panose="020B0502020104020203" pitchFamily="34" charset="0"/>
                <a:cs typeface="Tahoma" pitchFamily="34" charset="0"/>
              </a:rPr>
              <a:t>LIGHT POLLUTION EFFECT</a:t>
            </a: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Their eyes are specially adapted to low light</a:t>
            </a: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White/Blue lights (often LEDs) discourage them from breeding</a:t>
            </a:r>
            <a:endParaRPr lang="en-US" spc="30" dirty="0">
              <a:solidFill>
                <a:schemeClr val="bg1"/>
              </a:solidFill>
              <a:latin typeface="Gill Sans MT" panose="020B0502020104020203" pitchFamily="34" charset="0"/>
              <a:cs typeface="Tahoma" pitchFamily="34" charset="0"/>
            </a:endParaRPr>
          </a:p>
        </p:txBody>
      </p:sp>
      <p:pic>
        <p:nvPicPr>
          <p:cNvPr id="2050" name="Picture 2" descr="Full screen preview"/>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6877" y="1985745"/>
            <a:ext cx="3894120" cy="262038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21863"/>
            <a:ext cx="609600" cy="609600"/>
          </a:xfrm>
          <a:prstGeom prst="rect">
            <a:avLst/>
          </a:prstGeom>
        </p:spPr>
      </p:pic>
    </p:spTree>
    <p:extLst>
      <p:ext uri="{BB962C8B-B14F-4D97-AF65-F5344CB8AC3E}">
        <p14:creationId xmlns:p14="http://schemas.microsoft.com/office/powerpoint/2010/main" val="230979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101600">
                  <a:srgbClr val="000026">
                    <a:alpha val="60000"/>
                  </a:srgbClr>
                </a:glow>
              </a:effectLst>
            </a:endParaRPr>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2012" y="423081"/>
            <a:ext cx="3090205"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What have we learned?</a:t>
            </a:r>
            <a:endParaRPr lang="en-GB" sz="2400" dirty="0">
              <a:solidFill>
                <a:schemeClr val="bg1"/>
              </a:solidFill>
              <a:latin typeface="Gill Sans MT" panose="020B0502020104020203" pitchFamily="34" charset="0"/>
            </a:endParaRPr>
          </a:p>
        </p:txBody>
      </p:sp>
      <p:sp>
        <p:nvSpPr>
          <p:cNvPr id="9" name="TextBox 8"/>
          <p:cNvSpPr txBox="1"/>
          <p:nvPr/>
        </p:nvSpPr>
        <p:spPr>
          <a:xfrm>
            <a:off x="232012" y="1492551"/>
            <a:ext cx="7449531" cy="4431983"/>
          </a:xfrm>
          <a:prstGeom prst="rect">
            <a:avLst/>
          </a:prstGeom>
          <a:noFill/>
        </p:spPr>
        <p:txBody>
          <a:bodyPr wrap="square" rtlCol="0">
            <a:spAutoFit/>
          </a:bodyPr>
          <a:lstStyle/>
          <a:p>
            <a:pPr marL="285750" indent="-285750" fontAlgn="auto">
              <a:spcBef>
                <a:spcPts val="600"/>
              </a:spcBef>
              <a:spcAft>
                <a:spcPts val="0"/>
              </a:spcAft>
              <a:buClr>
                <a:schemeClr val="bg1"/>
              </a:buClr>
              <a:buFont typeface="Arial" panose="020B0604020202020204" pitchFamily="34" charset="0"/>
              <a:buChar char="•"/>
              <a:defRPr/>
            </a:pPr>
            <a:r>
              <a:rPr lang="en-US" sz="2800" spc="30" dirty="0" smtClean="0">
                <a:solidFill>
                  <a:schemeClr val="bg1"/>
                </a:solidFill>
                <a:latin typeface="Gill Sans MT" panose="020B0502020104020203" pitchFamily="34" charset="0"/>
                <a:cs typeface="Tahoma" pitchFamily="34" charset="0"/>
              </a:rPr>
              <a:t>Give at least one reason why Dark Skies are important.</a:t>
            </a:r>
          </a:p>
          <a:p>
            <a:pPr marL="285750" indent="-285750" fontAlgn="auto">
              <a:spcBef>
                <a:spcPts val="600"/>
              </a:spcBef>
              <a:spcAft>
                <a:spcPts val="0"/>
              </a:spcAft>
              <a:buClr>
                <a:schemeClr val="bg1"/>
              </a:buClr>
              <a:buFont typeface="Arial" panose="020B0604020202020204" pitchFamily="34" charset="0"/>
              <a:buChar char="•"/>
              <a:defRPr/>
            </a:pPr>
            <a:r>
              <a:rPr lang="en-US" sz="2800" spc="30" dirty="0" smtClean="0">
                <a:solidFill>
                  <a:schemeClr val="bg1"/>
                </a:solidFill>
                <a:latin typeface="Gill Sans MT" panose="020B0502020104020203" pitchFamily="34" charset="0"/>
                <a:cs typeface="Tahoma" pitchFamily="34" charset="0"/>
              </a:rPr>
              <a:t>Explain why the sky isn’t always dark at night.</a:t>
            </a:r>
          </a:p>
          <a:p>
            <a:pPr marL="285750" indent="-285750" fontAlgn="auto">
              <a:spcBef>
                <a:spcPts val="600"/>
              </a:spcBef>
              <a:spcAft>
                <a:spcPts val="0"/>
              </a:spcAft>
              <a:buClr>
                <a:schemeClr val="bg1"/>
              </a:buClr>
              <a:buFont typeface="Arial" panose="020B0604020202020204" pitchFamily="34" charset="0"/>
              <a:buChar char="•"/>
              <a:defRPr/>
            </a:pPr>
            <a:r>
              <a:rPr lang="en-US" sz="2800" spc="30" dirty="0" smtClean="0">
                <a:solidFill>
                  <a:schemeClr val="bg1"/>
                </a:solidFill>
                <a:latin typeface="Gill Sans MT" panose="020B0502020104020203" pitchFamily="34" charset="0"/>
                <a:cs typeface="Tahoma" pitchFamily="34" charset="0"/>
              </a:rPr>
              <a:t>Do you think there is anything you can do to help dark skies?</a:t>
            </a:r>
          </a:p>
          <a:p>
            <a:pPr marL="742950" lvl="1" indent="-285750">
              <a:spcBef>
                <a:spcPts val="600"/>
              </a:spcBef>
              <a:buClr>
                <a:schemeClr val="bg1"/>
              </a:buClr>
              <a:buFont typeface="Arial" panose="020B0604020202020204" pitchFamily="34" charset="0"/>
              <a:buChar char="•"/>
              <a:defRPr/>
            </a:pPr>
            <a:r>
              <a:rPr lang="en-US" sz="2800" spc="30" dirty="0" smtClean="0">
                <a:solidFill>
                  <a:schemeClr val="bg1"/>
                </a:solidFill>
                <a:latin typeface="Gill Sans MT" panose="020B0502020104020203" pitchFamily="34" charset="0"/>
                <a:cs typeface="Tahoma" pitchFamily="34" charset="0"/>
              </a:rPr>
              <a:t>Advance to the last slide for more ideas</a:t>
            </a:r>
          </a:p>
          <a:p>
            <a:pPr marL="285750" indent="-285750" fontAlgn="auto">
              <a:spcBef>
                <a:spcPts val="600"/>
              </a:spcBef>
              <a:spcAft>
                <a:spcPts val="0"/>
              </a:spcAft>
              <a:buClr>
                <a:schemeClr val="bg1"/>
              </a:buClr>
              <a:buFont typeface="Arial" panose="020B0604020202020204" pitchFamily="34" charset="0"/>
              <a:buChar char="•"/>
              <a:defRPr/>
            </a:pPr>
            <a:endParaRPr lang="en-US" sz="2800" spc="30" dirty="0" smtClean="0">
              <a:solidFill>
                <a:schemeClr val="bg1"/>
              </a:solidFill>
              <a:latin typeface="Gill Sans MT" panose="020B0502020104020203" pitchFamily="34" charset="0"/>
              <a:cs typeface="Tahoma" pitchFamily="34" charset="0"/>
            </a:endParaRPr>
          </a:p>
          <a:p>
            <a:pPr marL="285750" indent="-285750" fontAlgn="auto">
              <a:spcBef>
                <a:spcPts val="600"/>
              </a:spcBef>
              <a:spcAft>
                <a:spcPts val="0"/>
              </a:spcAft>
              <a:buClr>
                <a:schemeClr val="bg1"/>
              </a:buClr>
              <a:buFont typeface="Arial" panose="020B0604020202020204" pitchFamily="34" charset="0"/>
              <a:buChar char="•"/>
              <a:defRPr/>
            </a:pPr>
            <a:endParaRPr lang="en-US" sz="2800" spc="30" dirty="0" smtClean="0">
              <a:solidFill>
                <a:schemeClr val="bg1"/>
              </a:solidFill>
              <a:latin typeface="Gill Sans MT" panose="020B0502020104020203" pitchFamily="34" charset="0"/>
              <a:cs typeface="Tahoma" pitchFamily="34" charset="0"/>
            </a:endParaRPr>
          </a:p>
          <a:p>
            <a:pPr marL="285750" indent="-285750" fontAlgn="auto">
              <a:spcBef>
                <a:spcPts val="600"/>
              </a:spcBef>
              <a:spcAft>
                <a:spcPts val="0"/>
              </a:spcAft>
              <a:buClr>
                <a:schemeClr val="bg1"/>
              </a:buClr>
              <a:buFont typeface="Arial" panose="020B0604020202020204" pitchFamily="34" charset="0"/>
              <a:buChar char="•"/>
              <a:defRPr/>
            </a:pPr>
            <a:endParaRPr lang="en-US" sz="2800" spc="30" dirty="0">
              <a:solidFill>
                <a:schemeClr val="bg1"/>
              </a:solidFill>
              <a:latin typeface="Gill Sans MT" panose="020B0502020104020203" pitchFamily="34" charset="0"/>
              <a:cs typeface="Tahoma"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9300" y="349113"/>
            <a:ext cx="609600" cy="609600"/>
          </a:xfrm>
          <a:prstGeom prst="rect">
            <a:avLst/>
          </a:prstGeom>
        </p:spPr>
      </p:pic>
    </p:spTree>
    <p:extLst>
      <p:ext uri="{BB962C8B-B14F-4D97-AF65-F5344CB8AC3E}">
        <p14:creationId xmlns:p14="http://schemas.microsoft.com/office/powerpoint/2010/main" val="320675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101600">
                  <a:srgbClr val="000026">
                    <a:alpha val="60000"/>
                  </a:srgbClr>
                </a:glow>
              </a:effectLst>
            </a:endParaRPr>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2012" y="423081"/>
            <a:ext cx="5358198"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How can you help wildlife and dark skies?</a:t>
            </a:r>
            <a:endParaRPr lang="en-GB" sz="2400" dirty="0">
              <a:solidFill>
                <a:schemeClr val="bg1"/>
              </a:solidFill>
              <a:latin typeface="Gill Sans MT" panose="020B0502020104020203" pitchFamily="34" charset="0"/>
            </a:endParaRPr>
          </a:p>
        </p:txBody>
      </p:sp>
      <p:sp>
        <p:nvSpPr>
          <p:cNvPr id="9" name="TextBox 8"/>
          <p:cNvSpPr txBox="1"/>
          <p:nvPr/>
        </p:nvSpPr>
        <p:spPr>
          <a:xfrm>
            <a:off x="1366923" y="1475765"/>
            <a:ext cx="7449531" cy="3816429"/>
          </a:xfrm>
          <a:prstGeom prst="rect">
            <a:avLst/>
          </a:prstGeom>
          <a:noFill/>
        </p:spPr>
        <p:txBody>
          <a:bodyPr wrap="square" rtlCol="0">
            <a:spAutoFit/>
          </a:bodyPr>
          <a:lstStyle/>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Check your outdoor lighting. Is it really needed? If not, turn it off. If it is, make sure it’s fully shielded so light is directed down to the ground</a:t>
            </a:r>
          </a:p>
          <a:p>
            <a:pPr fontAlgn="auto">
              <a:spcBef>
                <a:spcPts val="600"/>
              </a:spcBef>
              <a:spcAft>
                <a:spcPts val="0"/>
              </a:spcAft>
              <a:buClr>
                <a:schemeClr val="bg1"/>
              </a:buClr>
              <a:defRPr/>
            </a:pPr>
            <a:endParaRPr lang="en-US" sz="600" spc="30" dirty="0" smtClean="0">
              <a:solidFill>
                <a:schemeClr val="bg1"/>
              </a:solidFill>
              <a:latin typeface="Gill Sans MT" panose="020B0502020104020203" pitchFamily="34" charset="0"/>
              <a:cs typeface="Tahoma" pitchFamily="34" charset="0"/>
            </a:endParaRP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Buy lamps under 500 lumens to reduce light pollution and buy bulbs with less blue light in them</a:t>
            </a:r>
          </a:p>
          <a:p>
            <a:pPr fontAlgn="auto">
              <a:spcBef>
                <a:spcPts val="600"/>
              </a:spcBef>
              <a:spcAft>
                <a:spcPts val="0"/>
              </a:spcAft>
              <a:buClr>
                <a:schemeClr val="bg1"/>
              </a:buClr>
              <a:defRPr/>
            </a:pPr>
            <a:endParaRPr lang="en-US" sz="200" spc="30" dirty="0" smtClean="0">
              <a:solidFill>
                <a:schemeClr val="bg1"/>
              </a:solidFill>
              <a:latin typeface="Gill Sans MT" panose="020B0502020104020203" pitchFamily="34" charset="0"/>
              <a:cs typeface="Tahoma" pitchFamily="34" charset="0"/>
            </a:endParaRP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Plant paler, night-scented flowers to attract night-time insects</a:t>
            </a:r>
          </a:p>
          <a:p>
            <a:pPr fontAlgn="auto">
              <a:spcBef>
                <a:spcPts val="600"/>
              </a:spcBef>
              <a:spcAft>
                <a:spcPts val="0"/>
              </a:spcAft>
              <a:buClr>
                <a:schemeClr val="bg1"/>
              </a:buClr>
              <a:defRPr/>
            </a:pPr>
            <a:endParaRPr lang="en-US" sz="2400" spc="30" dirty="0" smtClean="0">
              <a:solidFill>
                <a:schemeClr val="bg1"/>
              </a:solidFill>
              <a:latin typeface="Gill Sans MT" panose="020B0502020104020203" pitchFamily="34" charset="0"/>
              <a:cs typeface="Tahoma" pitchFamily="34" charset="0"/>
            </a:endParaRP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Install a bat box on a tree in your garden or school grounds</a:t>
            </a:r>
          </a:p>
          <a:p>
            <a:pPr fontAlgn="auto">
              <a:spcBef>
                <a:spcPts val="600"/>
              </a:spcBef>
              <a:spcAft>
                <a:spcPts val="0"/>
              </a:spcAft>
              <a:buClr>
                <a:schemeClr val="bg1"/>
              </a:buClr>
              <a:defRPr/>
            </a:pPr>
            <a:endParaRPr lang="en-US" sz="800" spc="30" dirty="0" smtClean="0">
              <a:solidFill>
                <a:schemeClr val="bg1"/>
              </a:solidFill>
              <a:latin typeface="Gill Sans MT" panose="020B0502020104020203" pitchFamily="34" charset="0"/>
              <a:cs typeface="Tahoma" pitchFamily="34" charset="0"/>
            </a:endParaRPr>
          </a:p>
          <a:p>
            <a:pPr marL="285750" indent="-285750" fontAlgn="auto">
              <a:spcBef>
                <a:spcPts val="600"/>
              </a:spcBef>
              <a:spcAft>
                <a:spcPts val="0"/>
              </a:spcAft>
              <a:buClr>
                <a:schemeClr val="bg1"/>
              </a:buClr>
              <a:buFont typeface="Arial" panose="020B0604020202020204" pitchFamily="34" charset="0"/>
              <a:buChar char="•"/>
              <a:defRPr/>
            </a:pPr>
            <a:r>
              <a:rPr lang="en-US" spc="30" dirty="0" smtClean="0">
                <a:solidFill>
                  <a:schemeClr val="bg1"/>
                </a:solidFill>
                <a:latin typeface="Gill Sans MT" panose="020B0502020104020203" pitchFamily="34" charset="0"/>
                <a:cs typeface="Tahoma" pitchFamily="34" charset="0"/>
              </a:rPr>
              <a:t>Spread the word! Tell your family, friends and </a:t>
            </a:r>
            <a:r>
              <a:rPr lang="en-US" spc="30" dirty="0" err="1" smtClean="0">
                <a:solidFill>
                  <a:schemeClr val="bg1"/>
                </a:solidFill>
                <a:latin typeface="Gill Sans MT" panose="020B0502020104020203" pitchFamily="34" charset="0"/>
                <a:cs typeface="Tahoma" pitchFamily="34" charset="0"/>
              </a:rPr>
              <a:t>neighbours</a:t>
            </a:r>
            <a:r>
              <a:rPr lang="en-US" spc="30" dirty="0" smtClean="0">
                <a:solidFill>
                  <a:schemeClr val="bg1"/>
                </a:solidFill>
                <a:latin typeface="Gill Sans MT" panose="020B0502020104020203" pitchFamily="34" charset="0"/>
                <a:cs typeface="Tahoma" pitchFamily="34" charset="0"/>
              </a:rPr>
              <a:t> about why dark sky friendly lighting is important. The more people that know, the better protected our dark skies will be. </a:t>
            </a:r>
            <a:endParaRPr lang="en-US" spc="30" dirty="0">
              <a:solidFill>
                <a:schemeClr val="bg1"/>
              </a:solidFill>
              <a:latin typeface="Gill Sans MT" panose="020B0502020104020203" pitchFamily="34" charset="0"/>
              <a:cs typeface="Tahoma" pitchFamily="34"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4451" y="1405935"/>
            <a:ext cx="692007" cy="37800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9003" y="884746"/>
            <a:ext cx="609600" cy="609600"/>
          </a:xfrm>
          <a:prstGeom prst="rect">
            <a:avLst/>
          </a:prstGeom>
        </p:spPr>
      </p:pic>
    </p:spTree>
    <p:extLst>
      <p:ext uri="{BB962C8B-B14F-4D97-AF65-F5344CB8AC3E}">
        <p14:creationId xmlns:p14="http://schemas.microsoft.com/office/powerpoint/2010/main" val="235027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129049"/>
            <a:ext cx="9144000" cy="861774"/>
          </a:xfrm>
          <a:prstGeom prst="rect">
            <a:avLst/>
          </a:prstGeom>
          <a:noFill/>
        </p:spPr>
        <p:txBody>
          <a:bodyPr wrap="square" rtlCol="0">
            <a:spAutoFit/>
          </a:bodyPr>
          <a:lstStyle/>
          <a:p>
            <a:pPr algn="ctr"/>
            <a:r>
              <a:rPr lang="en-GB" sz="3200" dirty="0" smtClean="0">
                <a:hlinkClick r:id="rId2"/>
              </a:rPr>
              <a:t>www.southdowns.gov.uk/dark-night-skies</a:t>
            </a:r>
            <a:endParaRPr lang="en-GB" sz="3200" dirty="0" smtClean="0"/>
          </a:p>
          <a:p>
            <a:pPr algn="ctr"/>
            <a:r>
              <a:rPr lang="en-GB" dirty="0">
                <a:solidFill>
                  <a:schemeClr val="bg1"/>
                </a:solidFill>
                <a:latin typeface="Gill Sans MT" panose="020B0502020104020203" pitchFamily="34" charset="0"/>
              </a:rPr>
              <a:t>t</a:t>
            </a:r>
            <a:r>
              <a:rPr lang="en-GB" dirty="0" smtClean="0">
                <a:solidFill>
                  <a:schemeClr val="bg1"/>
                </a:solidFill>
                <a:latin typeface="Gill Sans MT" panose="020B0502020104020203" pitchFamily="34" charset="0"/>
              </a:rPr>
              <a:t>o find out more</a:t>
            </a:r>
            <a:endParaRPr lang="en-GB"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640148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050" name="Picture 2" descr="Full screen preview"/>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35711" y="1405935"/>
            <a:ext cx="5672578" cy="378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2012" y="423081"/>
            <a:ext cx="5213287"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Shoulder of Mutton Hill, near Petersfield</a:t>
            </a:r>
            <a:endParaRPr lang="en-GB" sz="2400" dirty="0">
              <a:solidFill>
                <a:schemeClr val="bg1"/>
              </a:solidFill>
              <a:latin typeface="Gill Sans MT" panose="020B0502020104020203"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19800" y="306968"/>
            <a:ext cx="609600" cy="609600"/>
          </a:xfrm>
          <a:prstGeom prst="rect">
            <a:avLst/>
          </a:prstGeom>
        </p:spPr>
      </p:pic>
    </p:spTree>
    <p:extLst>
      <p:ext uri="{BB962C8B-B14F-4D97-AF65-F5344CB8AC3E}">
        <p14:creationId xmlns:p14="http://schemas.microsoft.com/office/powerpoint/2010/main" val="206631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32012" y="423081"/>
            <a:ext cx="5103064"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Map of the South Downs National Park</a:t>
            </a:r>
            <a:endParaRPr lang="en-GB" sz="2400" dirty="0">
              <a:solidFill>
                <a:schemeClr val="bg1"/>
              </a:solidFill>
              <a:latin typeface="Gill Sans MT" panose="020B0502020104020203" pitchFamily="34" charset="0"/>
            </a:endParaRPr>
          </a:p>
        </p:txBody>
      </p:sp>
      <p:pic>
        <p:nvPicPr>
          <p:cNvPr id="7" name="Picture 13" descr="where-is-the-south-down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59" y="1405935"/>
            <a:ext cx="9122593" cy="3780000"/>
          </a:xfrm>
          <a:prstGeom prst="rect">
            <a:avLst/>
          </a:prstGeom>
          <a:noFill/>
          <a:ln w="9525">
            <a:noFill/>
            <a:miter lim="800000"/>
            <a:headEnd/>
            <a:tailEnd/>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06968"/>
            <a:ext cx="609600" cy="609600"/>
          </a:xfrm>
          <a:prstGeom prst="rect">
            <a:avLst/>
          </a:prstGeom>
        </p:spPr>
      </p:pic>
    </p:spTree>
    <p:extLst>
      <p:ext uri="{BB962C8B-B14F-4D97-AF65-F5344CB8AC3E}">
        <p14:creationId xmlns:p14="http://schemas.microsoft.com/office/powerpoint/2010/main" val="308462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170" name="Picture 2" descr="Full screen preview"/>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28887" y="1405935"/>
            <a:ext cx="5672577" cy="378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2012" y="423081"/>
            <a:ext cx="2346412"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Cuckmere Haven</a:t>
            </a:r>
            <a:endParaRPr lang="en-GB" sz="2400" dirty="0">
              <a:solidFill>
                <a:schemeClr val="bg1"/>
              </a:solidFill>
              <a:latin typeface="Gill Sans MT" panose="020B0502020104020203"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2776" y="884746"/>
            <a:ext cx="609600" cy="609600"/>
          </a:xfrm>
          <a:prstGeom prst="rect">
            <a:avLst/>
          </a:prstGeom>
        </p:spPr>
      </p:pic>
    </p:spTree>
    <p:extLst>
      <p:ext uri="{BB962C8B-B14F-4D97-AF65-F5344CB8AC3E}">
        <p14:creationId xmlns:p14="http://schemas.microsoft.com/office/powerpoint/2010/main" val="2533850986"/>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3" descr="where-is-the-south-down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59" y="1405935"/>
            <a:ext cx="9122593" cy="3780000"/>
          </a:xfrm>
          <a:prstGeom prst="rect">
            <a:avLst/>
          </a:prstGeom>
          <a:noFill/>
          <a:ln w="9525">
            <a:noFill/>
            <a:miter lim="800000"/>
            <a:headEnd/>
            <a:tailEnd/>
          </a:ln>
        </p:spPr>
      </p:pic>
      <p:sp>
        <p:nvSpPr>
          <p:cNvPr id="7" name="TextBox 6"/>
          <p:cNvSpPr txBox="1"/>
          <p:nvPr/>
        </p:nvSpPr>
        <p:spPr>
          <a:xfrm>
            <a:off x="232012" y="423081"/>
            <a:ext cx="5103064"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Map of the South Downs National Park</a:t>
            </a:r>
            <a:endParaRPr lang="en-GB" sz="2400" dirty="0">
              <a:solidFill>
                <a:schemeClr val="bg1"/>
              </a:solidFill>
              <a:latin typeface="Gill Sans MT" panose="020B0502020104020203"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6396" y="978089"/>
            <a:ext cx="609600" cy="609600"/>
          </a:xfrm>
          <a:prstGeom prst="rect">
            <a:avLst/>
          </a:prstGeom>
        </p:spPr>
      </p:pic>
    </p:spTree>
    <p:extLst>
      <p:ext uri="{BB962C8B-B14F-4D97-AF65-F5344CB8AC3E}">
        <p14:creationId xmlns:p14="http://schemas.microsoft.com/office/powerpoint/2010/main" val="34298935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146" name="Picture 2" descr="Full screen preview"/>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28887" y="1405935"/>
            <a:ext cx="5672577" cy="378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2012" y="423081"/>
            <a:ext cx="4993355"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Seven Sisters cliffs at Cuckmere Haven</a:t>
            </a:r>
            <a:endParaRPr lang="en-GB" sz="2400" dirty="0">
              <a:solidFill>
                <a:schemeClr val="bg1"/>
              </a:solidFill>
              <a:latin typeface="Gill Sans MT" panose="020B0502020104020203"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3769" y="281089"/>
            <a:ext cx="609600" cy="609600"/>
          </a:xfrm>
          <a:prstGeom prst="rect">
            <a:avLst/>
          </a:prstGeom>
        </p:spPr>
      </p:pic>
    </p:spTree>
    <p:extLst>
      <p:ext uri="{BB962C8B-B14F-4D97-AF65-F5344CB8AC3E}">
        <p14:creationId xmlns:p14="http://schemas.microsoft.com/office/powerpoint/2010/main" val="4081805330"/>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82890"/>
            <a:ext cx="9130352" cy="4026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0" y="128289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308980"/>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194" name="Picture 2" descr="Full screen preview"/>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15175" y="1405935"/>
            <a:ext cx="5500001" cy="378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2012" y="423081"/>
            <a:ext cx="6158289" cy="461665"/>
          </a:xfrm>
          <a:prstGeom prst="rect">
            <a:avLst/>
          </a:prstGeom>
          <a:noFill/>
        </p:spPr>
        <p:txBody>
          <a:bodyPr wrap="none" rtlCol="0">
            <a:spAutoFit/>
          </a:bodyPr>
          <a:lstStyle/>
          <a:p>
            <a:r>
              <a:rPr lang="en-GB" sz="2400" dirty="0" smtClean="0">
                <a:solidFill>
                  <a:schemeClr val="bg1"/>
                </a:solidFill>
                <a:latin typeface="Gill Sans MT" panose="020B0502020104020203" pitchFamily="34" charset="0"/>
              </a:rPr>
              <a:t>Seven Sisters Country Park at Cuckmere Haven</a:t>
            </a:r>
            <a:endParaRPr lang="en-GB" sz="2400" dirty="0">
              <a:solidFill>
                <a:schemeClr val="bg1"/>
              </a:solidFill>
              <a:latin typeface="Gill Sans MT" panose="020B0502020104020203" pitchFamily="34" charset="0"/>
            </a:endParaRPr>
          </a:p>
        </p:txBody>
      </p:sp>
      <p:sp>
        <p:nvSpPr>
          <p:cNvPr id="8" name="Right Arrow 7"/>
          <p:cNvSpPr/>
          <p:nvPr/>
        </p:nvSpPr>
        <p:spPr>
          <a:xfrm rot="3408088">
            <a:off x="1507286" y="2801188"/>
            <a:ext cx="1936933" cy="729292"/>
          </a:xfrm>
          <a:prstGeom prst="rightArrow">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85501" y="306968"/>
            <a:ext cx="609600" cy="609600"/>
          </a:xfrm>
          <a:prstGeom prst="rect">
            <a:avLst/>
          </a:prstGeom>
        </p:spPr>
      </p:pic>
    </p:spTree>
    <p:extLst>
      <p:ext uri="{BB962C8B-B14F-4D97-AF65-F5344CB8AC3E}">
        <p14:creationId xmlns:p14="http://schemas.microsoft.com/office/powerpoint/2010/main" val="4027175220"/>
      </p:ext>
    </p:extLst>
  </p:cSld>
  <p:clrMapOvr>
    <a:masterClrMapping/>
  </p:clrMapOvr>
  <mc:AlternateContent xmlns:mc="http://schemas.openxmlformats.org/markup-compatibility/2006" xmlns:p14="http://schemas.microsoft.com/office/powerpoint/2010/main">
    <mc:Choice Requires="p14">
      <p:transition spd="slow" p14:dur="2000" advClick="0" advTm="44000"/>
    </mc:Choice>
    <mc:Fallback xmlns="">
      <p:transition spd="slow" advClick="0"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57" fill="hold"/>
                                        <p:tgtEl>
                                          <p:spTgt spid="3"/>
                                        </p:tgtEl>
                                      </p:cBhvr>
                                    </p:cmd>
                                  </p:childTnLst>
                                </p:cTn>
                              </p:par>
                              <p:par>
                                <p:cTn id="7" presetID="10" presetClass="entr" presetSubtype="0" fill="hold" grpId="0" nodeType="withEffect">
                                  <p:stCondLst>
                                    <p:cond delay="20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491</TotalTime>
  <Words>3182</Words>
  <Application>Microsoft Office PowerPoint</Application>
  <PresentationFormat>On-screen Show (4:3)</PresentationFormat>
  <Paragraphs>204</Paragraphs>
  <Slides>34</Slides>
  <Notes>32</Notes>
  <HiddenSlides>0</HiddenSlides>
  <MMClips>37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Gill Sans MT</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SystemHOST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Dean</dc:creator>
  <cp:lastModifiedBy>Jonathan Dean</cp:lastModifiedBy>
  <cp:revision>65</cp:revision>
  <dcterms:created xsi:type="dcterms:W3CDTF">2020-06-19T08:55:53Z</dcterms:created>
  <dcterms:modified xsi:type="dcterms:W3CDTF">2020-06-22T15:01:18Z</dcterms:modified>
</cp:coreProperties>
</file>