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1" r:id="rId2"/>
    <p:sldMasterId id="2147483672" r:id="rId3"/>
  </p:sldMasterIdLst>
  <p:notesMasterIdLst>
    <p:notesMasterId r:id="rId55"/>
  </p:notesMasterIdLst>
  <p:handoutMasterIdLst>
    <p:handoutMasterId r:id="rId56"/>
  </p:handoutMasterIdLst>
  <p:sldIdLst>
    <p:sldId id="510" r:id="rId4"/>
    <p:sldId id="653" r:id="rId5"/>
    <p:sldId id="765" r:id="rId6"/>
    <p:sldId id="766" r:id="rId7"/>
    <p:sldId id="573" r:id="rId8"/>
    <p:sldId id="686" r:id="rId9"/>
    <p:sldId id="781" r:id="rId10"/>
    <p:sldId id="802" r:id="rId11"/>
    <p:sldId id="799" r:id="rId12"/>
    <p:sldId id="684" r:id="rId13"/>
    <p:sldId id="687" r:id="rId14"/>
    <p:sldId id="708" r:id="rId15"/>
    <p:sldId id="678" r:id="rId16"/>
    <p:sldId id="771" r:id="rId17"/>
    <p:sldId id="772" r:id="rId18"/>
    <p:sldId id="773" r:id="rId19"/>
    <p:sldId id="759" r:id="rId20"/>
    <p:sldId id="775" r:id="rId21"/>
    <p:sldId id="738" r:id="rId22"/>
    <p:sldId id="785" r:id="rId23"/>
    <p:sldId id="776" r:id="rId24"/>
    <p:sldId id="764" r:id="rId25"/>
    <p:sldId id="761" r:id="rId26"/>
    <p:sldId id="701" r:id="rId27"/>
    <p:sldId id="679" r:id="rId28"/>
    <p:sldId id="797" r:id="rId29"/>
    <p:sldId id="798" r:id="rId30"/>
    <p:sldId id="705" r:id="rId31"/>
    <p:sldId id="706" r:id="rId32"/>
    <p:sldId id="707" r:id="rId33"/>
    <p:sldId id="756" r:id="rId34"/>
    <p:sldId id="780" r:id="rId35"/>
    <p:sldId id="801" r:id="rId36"/>
    <p:sldId id="762" r:id="rId37"/>
    <p:sldId id="790" r:id="rId38"/>
    <p:sldId id="789" r:id="rId39"/>
    <p:sldId id="788" r:id="rId40"/>
    <p:sldId id="786" r:id="rId41"/>
    <p:sldId id="724" r:id="rId42"/>
    <p:sldId id="787" r:id="rId43"/>
    <p:sldId id="749" r:id="rId44"/>
    <p:sldId id="719" r:id="rId45"/>
    <p:sldId id="784" r:id="rId46"/>
    <p:sldId id="782" r:id="rId47"/>
    <p:sldId id="713" r:id="rId48"/>
    <p:sldId id="747" r:id="rId49"/>
    <p:sldId id="783" r:id="rId50"/>
    <p:sldId id="793" r:id="rId51"/>
    <p:sldId id="791" r:id="rId52"/>
    <p:sldId id="792" r:id="rId53"/>
    <p:sldId id="702" r:id="rId54"/>
  </p:sldIdLst>
  <p:sldSz cx="9144000" cy="6858000" type="screen4x3"/>
  <p:notesSz cx="6669088" cy="9926638"/>
  <p:defaultTextStyle>
    <a:defPPr>
      <a:defRPr lang="en-GB"/>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Keiller" initials="JK"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0099"/>
    <a:srgbClr val="ED1201"/>
    <a:srgbClr val="33CC33"/>
    <a:srgbClr val="66CCFF"/>
    <a:srgbClr val="FFFF00"/>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89785" autoAdjust="0"/>
  </p:normalViewPr>
  <p:slideViewPr>
    <p:cSldViewPr>
      <p:cViewPr varScale="1">
        <p:scale>
          <a:sx n="104" d="100"/>
          <a:sy n="104" d="100"/>
        </p:scale>
        <p:origin x="1728"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cox\AppData\Local\Microsoft\Windows\Temporary%20Internet%20Files\Content.Outlook\7JZ34KP0\170201%20HT%20S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www.gov.uk/government/uploads/system/uploads/attachment_data/file/547842/LiveTable24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802743198025125E-2"/>
          <c:y val="4.4429098170130403E-2"/>
          <c:w val="0.71166374640105901"/>
          <c:h val="0.85833850095631659"/>
        </c:manualLayout>
      </c:layout>
      <c:barChart>
        <c:barDir val="col"/>
        <c:grouping val="clustered"/>
        <c:varyColors val="0"/>
        <c:ser>
          <c:idx val="2"/>
          <c:order val="1"/>
          <c:tx>
            <c:strRef>
              <c:f>'Data for slides'!$K$1</c:f>
              <c:strCache>
                <c:ptCount val="1"/>
                <c:pt idx="0">
                  <c:v>Second Homes</c:v>
                </c:pt>
              </c:strCache>
            </c:strRef>
          </c:tx>
          <c:invertIfNegative val="0"/>
          <c:cat>
            <c:strRef>
              <c:f>('Data for slides'!$A$2:$A$4,'Data for slides'!$A$36,'Data for slides'!$A$71,'Data for slides'!$A$78,'Data for slides'!$A$80)</c:f>
              <c:strCache>
                <c:ptCount val="5"/>
                <c:pt idx="0">
                  <c:v>Brighton and Hove UA</c:v>
                </c:pt>
                <c:pt idx="1">
                  <c:v>  Winchester</c:v>
                </c:pt>
                <c:pt idx="2">
                  <c:v>  Chichester</c:v>
                </c:pt>
                <c:pt idx="3">
                  <c:v>National Park rural average</c:v>
                </c:pt>
                <c:pt idx="4">
                  <c:v>Hampshire</c:v>
                </c:pt>
              </c:strCache>
            </c:strRef>
          </c:cat>
          <c:val>
            <c:numRef>
              <c:f>('Data for slides'!$K$2:$K$4,'Data for slides'!$K$36,'Data for slides'!$K$71,'Data for slides'!$K$78,'Data for slides'!$K$80)</c:f>
              <c:numCache>
                <c:formatCode>_-* #,##0_-;\-* #,##0_-;_-* "-"??_-;_-@_-</c:formatCode>
                <c:ptCount val="5"/>
                <c:pt idx="0">
                  <c:v>1687</c:v>
                </c:pt>
                <c:pt idx="1">
                  <c:v>375</c:v>
                </c:pt>
                <c:pt idx="2">
                  <c:v>3346</c:v>
                </c:pt>
                <c:pt idx="3">
                  <c:v>5030</c:v>
                </c:pt>
                <c:pt idx="4">
                  <c:v>4305</c:v>
                </c:pt>
              </c:numCache>
            </c:numRef>
          </c:val>
        </c:ser>
        <c:ser>
          <c:idx val="0"/>
          <c:order val="0"/>
          <c:tx>
            <c:strRef>
              <c:f>'Data for slides'!$I$1</c:f>
              <c:strCache>
                <c:ptCount val="1"/>
                <c:pt idx="0">
                  <c:v>Five year shortfall 2011-2015 </c:v>
                </c:pt>
              </c:strCache>
            </c:strRef>
          </c:tx>
          <c:invertIfNegative val="0"/>
          <c:cat>
            <c:strRef>
              <c:f>('Data for slides'!$A$2:$A$4,'Data for slides'!$A$36,'Data for slides'!$A$71,'Data for slides'!$A$78,'Data for slides'!$A$80)</c:f>
              <c:strCache>
                <c:ptCount val="5"/>
                <c:pt idx="0">
                  <c:v>Brighton and Hove UA</c:v>
                </c:pt>
                <c:pt idx="1">
                  <c:v>  Winchester</c:v>
                </c:pt>
                <c:pt idx="2">
                  <c:v>  Chichester</c:v>
                </c:pt>
                <c:pt idx="3">
                  <c:v>National Park rural average</c:v>
                </c:pt>
                <c:pt idx="4">
                  <c:v>Hampshire</c:v>
                </c:pt>
              </c:strCache>
            </c:strRef>
          </c:cat>
          <c:val>
            <c:numRef>
              <c:f>('Data for slides'!$I$2:$I$4,'Data for slides'!$I$36,'Data for slides'!$I$71,'Data for slides'!$I$78,'Data for slides'!$I$80)</c:f>
              <c:numCache>
                <c:formatCode>_-* #,##0_-;\-* #,##0_-;_-* "-"??_-;_-@_-</c:formatCode>
                <c:ptCount val="5"/>
                <c:pt idx="0">
                  <c:v>5777.1802898237866</c:v>
                </c:pt>
                <c:pt idx="1">
                  <c:v>69.546644358690628</c:v>
                </c:pt>
                <c:pt idx="2">
                  <c:v>1045.7819035539842</c:v>
                </c:pt>
                <c:pt idx="3">
                  <c:v>10859.363413120329</c:v>
                </c:pt>
                <c:pt idx="4">
                  <c:v>6400.5397090967963</c:v>
                </c:pt>
              </c:numCache>
            </c:numRef>
          </c:val>
        </c:ser>
        <c:dLbls>
          <c:showLegendKey val="0"/>
          <c:showVal val="0"/>
          <c:showCatName val="0"/>
          <c:showSerName val="0"/>
          <c:showPercent val="0"/>
          <c:showBubbleSize val="0"/>
        </c:dLbls>
        <c:gapWidth val="150"/>
        <c:axId val="336615664"/>
        <c:axId val="336614880"/>
      </c:barChart>
      <c:catAx>
        <c:axId val="336615664"/>
        <c:scaling>
          <c:orientation val="minMax"/>
        </c:scaling>
        <c:delete val="0"/>
        <c:axPos val="b"/>
        <c:numFmt formatCode="General" sourceLinked="0"/>
        <c:majorTickMark val="out"/>
        <c:minorTickMark val="none"/>
        <c:tickLblPos val="nextTo"/>
        <c:txPr>
          <a:bodyPr/>
          <a:lstStyle/>
          <a:p>
            <a:pPr>
              <a:defRPr>
                <a:latin typeface="+mj-lt"/>
              </a:defRPr>
            </a:pPr>
            <a:endParaRPr lang="en-US"/>
          </a:p>
        </c:txPr>
        <c:crossAx val="336614880"/>
        <c:crosses val="autoZero"/>
        <c:auto val="1"/>
        <c:lblAlgn val="ctr"/>
        <c:lblOffset val="100"/>
        <c:noMultiLvlLbl val="0"/>
      </c:catAx>
      <c:valAx>
        <c:axId val="336614880"/>
        <c:scaling>
          <c:orientation val="minMax"/>
        </c:scaling>
        <c:delete val="0"/>
        <c:axPos val="l"/>
        <c:majorGridlines/>
        <c:numFmt formatCode="_-* #,##0_-;\-* #,##0_-;_-* &quot;-&quot;??_-;_-@_-" sourceLinked="1"/>
        <c:majorTickMark val="out"/>
        <c:minorTickMark val="none"/>
        <c:tickLblPos val="nextTo"/>
        <c:txPr>
          <a:bodyPr/>
          <a:lstStyle/>
          <a:p>
            <a:pPr>
              <a:defRPr>
                <a:latin typeface="+mj-lt"/>
              </a:defRPr>
            </a:pPr>
            <a:endParaRPr lang="en-US"/>
          </a:p>
        </c:txPr>
        <c:crossAx val="336615664"/>
        <c:crosses val="autoZero"/>
        <c:crossBetween val="between"/>
      </c:valAx>
    </c:plotArea>
    <c:legend>
      <c:legendPos val="r"/>
      <c:layout>
        <c:manualLayout>
          <c:xMode val="edge"/>
          <c:yMode val="edge"/>
          <c:x val="0.79491838477457299"/>
          <c:y val="0.33248578440779336"/>
          <c:w val="0.20508156098597741"/>
          <c:h val="9.8669819928933214E-2"/>
        </c:manualLayout>
      </c:layout>
      <c:overlay val="0"/>
      <c:txPr>
        <a:bodyPr/>
        <a:lstStyle/>
        <a:p>
          <a:pPr>
            <a:defRPr>
              <a:latin typeface="+mj-lt"/>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0"/>
    <c:plotArea>
      <c:layout>
        <c:manualLayout>
          <c:layoutTarget val="inner"/>
          <c:xMode val="edge"/>
          <c:yMode val="edge"/>
          <c:x val="7.2600019097577032E-2"/>
          <c:y val="3.8801244306188205E-2"/>
          <c:w val="0.90670197784859674"/>
          <c:h val="0.8372703032996337"/>
        </c:manualLayout>
      </c:layout>
      <c:lineChart>
        <c:grouping val="standard"/>
        <c:varyColors val="0"/>
        <c:ser>
          <c:idx val="0"/>
          <c:order val="0"/>
          <c:tx>
            <c:strRef>
              <c:f>LiveTable241!$B$4:$B$4</c:f>
              <c:strCache>
                <c:ptCount val="1"/>
                <c:pt idx="0">
                  <c:v>Private Enterprise</c:v>
                </c:pt>
              </c:strCache>
            </c:strRef>
          </c:tx>
          <c:spPr>
            <a:ln>
              <a:solidFill>
                <a:srgbClr val="FF0000"/>
              </a:solidFill>
            </a:ln>
          </c:spPr>
          <c:marker>
            <c:symbol val="none"/>
          </c:marker>
          <c:cat>
            <c:numRef>
              <c:f>LiveTable241!$A$5:$A$71</c:f>
              <c:numCache>
                <c:formatCode>General</c:formatCode>
                <c:ptCount val="67"/>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numCache>
            </c:numRef>
          </c:cat>
          <c:val>
            <c:numRef>
              <c:f>LiveTable241!$B$5:$B$71</c:f>
              <c:numCache>
                <c:formatCode>[$-10409]#,##0;\(#,##0\)</c:formatCode>
                <c:ptCount val="67"/>
                <c:pt idx="0">
                  <c:v>28460</c:v>
                </c:pt>
                <c:pt idx="1">
                  <c:v>30240</c:v>
                </c:pt>
                <c:pt idx="2">
                  <c:v>25490</c:v>
                </c:pt>
                <c:pt idx="3">
                  <c:v>36670</c:v>
                </c:pt>
                <c:pt idx="4">
                  <c:v>64870</c:v>
                </c:pt>
                <c:pt idx="5">
                  <c:v>92420</c:v>
                </c:pt>
                <c:pt idx="6">
                  <c:v>116090</c:v>
                </c:pt>
                <c:pt idx="7">
                  <c:v>126430</c:v>
                </c:pt>
                <c:pt idx="8">
                  <c:v>128780</c:v>
                </c:pt>
                <c:pt idx="9">
                  <c:v>130220</c:v>
                </c:pt>
                <c:pt idx="10">
                  <c:v>153170</c:v>
                </c:pt>
                <c:pt idx="11">
                  <c:v>171410</c:v>
                </c:pt>
                <c:pt idx="12">
                  <c:v>180730</c:v>
                </c:pt>
                <c:pt idx="13">
                  <c:v>178210</c:v>
                </c:pt>
                <c:pt idx="14">
                  <c:v>177790</c:v>
                </c:pt>
                <c:pt idx="15">
                  <c:v>221260</c:v>
                </c:pt>
                <c:pt idx="16">
                  <c:v>217160</c:v>
                </c:pt>
                <c:pt idx="17">
                  <c:v>208650</c:v>
                </c:pt>
                <c:pt idx="18">
                  <c:v>204210</c:v>
                </c:pt>
                <c:pt idx="19">
                  <c:v>226070</c:v>
                </c:pt>
                <c:pt idx="20">
                  <c:v>185920</c:v>
                </c:pt>
                <c:pt idx="21">
                  <c:v>174340</c:v>
                </c:pt>
                <c:pt idx="22">
                  <c:v>196310</c:v>
                </c:pt>
                <c:pt idx="23">
                  <c:v>200760</c:v>
                </c:pt>
                <c:pt idx="24">
                  <c:v>191080</c:v>
                </c:pt>
                <c:pt idx="25">
                  <c:v>145230</c:v>
                </c:pt>
                <c:pt idx="26">
                  <c:v>154600</c:v>
                </c:pt>
                <c:pt idx="27">
                  <c:v>155300</c:v>
                </c:pt>
                <c:pt idx="28">
                  <c:v>143970</c:v>
                </c:pt>
                <c:pt idx="29">
                  <c:v>152230</c:v>
                </c:pt>
                <c:pt idx="30">
                  <c:v>144120</c:v>
                </c:pt>
                <c:pt idx="31">
                  <c:v>131990</c:v>
                </c:pt>
                <c:pt idx="32">
                  <c:v>118590</c:v>
                </c:pt>
                <c:pt idx="33">
                  <c:v>129020</c:v>
                </c:pt>
                <c:pt idx="34">
                  <c:v>153040</c:v>
                </c:pt>
                <c:pt idx="35">
                  <c:v>165560</c:v>
                </c:pt>
                <c:pt idx="36">
                  <c:v>163400</c:v>
                </c:pt>
                <c:pt idx="37">
                  <c:v>178010</c:v>
                </c:pt>
                <c:pt idx="38">
                  <c:v>191250</c:v>
                </c:pt>
                <c:pt idx="39">
                  <c:v>207420</c:v>
                </c:pt>
                <c:pt idx="40">
                  <c:v>187540</c:v>
                </c:pt>
                <c:pt idx="41">
                  <c:v>166860</c:v>
                </c:pt>
                <c:pt idx="42">
                  <c:v>159140</c:v>
                </c:pt>
                <c:pt idx="43">
                  <c:v>146940</c:v>
                </c:pt>
                <c:pt idx="44">
                  <c:v>146380</c:v>
                </c:pt>
                <c:pt idx="45">
                  <c:v>153270</c:v>
                </c:pt>
                <c:pt idx="46">
                  <c:v>156930</c:v>
                </c:pt>
                <c:pt idx="47">
                  <c:v>154340</c:v>
                </c:pt>
                <c:pt idx="48">
                  <c:v>161230</c:v>
                </c:pt>
                <c:pt idx="49">
                  <c:v>155830</c:v>
                </c:pt>
                <c:pt idx="50">
                  <c:v>157930</c:v>
                </c:pt>
                <c:pt idx="51">
                  <c:v>154580</c:v>
                </c:pt>
                <c:pt idx="52">
                  <c:v>152650</c:v>
                </c:pt>
                <c:pt idx="53">
                  <c:v>162770</c:v>
                </c:pt>
                <c:pt idx="54">
                  <c:v>172620</c:v>
                </c:pt>
                <c:pt idx="55">
                  <c:v>182700</c:v>
                </c:pt>
                <c:pt idx="56">
                  <c:v>182180</c:v>
                </c:pt>
                <c:pt idx="57">
                  <c:v>182700</c:v>
                </c:pt>
                <c:pt idx="58">
                  <c:v>195870</c:v>
                </c:pt>
                <c:pt idx="59">
                  <c:v>155100</c:v>
                </c:pt>
                <c:pt idx="60">
                  <c:v>121490</c:v>
                </c:pt>
                <c:pt idx="61">
                  <c:v>105220</c:v>
                </c:pt>
                <c:pt idx="62">
                  <c:v>105400</c:v>
                </c:pt>
                <c:pt idx="63">
                  <c:v>107620</c:v>
                </c:pt>
                <c:pt idx="64">
                  <c:v>106510</c:v>
                </c:pt>
                <c:pt idx="65">
                  <c:v>114910</c:v>
                </c:pt>
                <c:pt idx="66">
                  <c:v>133120</c:v>
                </c:pt>
              </c:numCache>
            </c:numRef>
          </c:val>
          <c:smooth val="0"/>
        </c:ser>
        <c:ser>
          <c:idx val="1"/>
          <c:order val="1"/>
          <c:tx>
            <c:strRef>
              <c:f>LiveTable241!$C$4:$C$4</c:f>
              <c:strCache>
                <c:ptCount val="1"/>
                <c:pt idx="0">
                  <c:v>Housing Associations</c:v>
                </c:pt>
              </c:strCache>
            </c:strRef>
          </c:tx>
          <c:marker>
            <c:symbol val="none"/>
          </c:marker>
          <c:cat>
            <c:numRef>
              <c:f>LiveTable241!$A$5:$A$71</c:f>
              <c:numCache>
                <c:formatCode>General</c:formatCode>
                <c:ptCount val="67"/>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numCache>
            </c:numRef>
          </c:cat>
          <c:val>
            <c:numRef>
              <c:f>LiveTable241!$C$5:$C$71</c:f>
              <c:numCache>
                <c:formatCode>[$-10409]#,##0;\(#,##0\)</c:formatCode>
                <c:ptCount val="67"/>
                <c:pt idx="0">
                  <c:v>8020</c:v>
                </c:pt>
                <c:pt idx="1">
                  <c:v>7290</c:v>
                </c:pt>
                <c:pt idx="2">
                  <c:v>7350</c:v>
                </c:pt>
                <c:pt idx="3">
                  <c:v>10130</c:v>
                </c:pt>
                <c:pt idx="4">
                  <c:v>16800</c:v>
                </c:pt>
                <c:pt idx="5">
                  <c:v>22120</c:v>
                </c:pt>
                <c:pt idx="6">
                  <c:v>12850</c:v>
                </c:pt>
                <c:pt idx="7">
                  <c:v>9850</c:v>
                </c:pt>
                <c:pt idx="8">
                  <c:v>8520</c:v>
                </c:pt>
                <c:pt idx="9">
                  <c:v>8220</c:v>
                </c:pt>
                <c:pt idx="10">
                  <c:v>6520</c:v>
                </c:pt>
                <c:pt idx="11">
                  <c:v>7240</c:v>
                </c:pt>
                <c:pt idx="12">
                  <c:v>6320</c:v>
                </c:pt>
                <c:pt idx="13">
                  <c:v>6030</c:v>
                </c:pt>
                <c:pt idx="14">
                  <c:v>7550</c:v>
                </c:pt>
                <c:pt idx="15">
                  <c:v>9790</c:v>
                </c:pt>
                <c:pt idx="16">
                  <c:v>12360</c:v>
                </c:pt>
                <c:pt idx="17">
                  <c:v>14890</c:v>
                </c:pt>
                <c:pt idx="18">
                  <c:v>15070</c:v>
                </c:pt>
                <c:pt idx="19">
                  <c:v>15320</c:v>
                </c:pt>
                <c:pt idx="20">
                  <c:v>16660</c:v>
                </c:pt>
                <c:pt idx="21">
                  <c:v>15210</c:v>
                </c:pt>
                <c:pt idx="22">
                  <c:v>16490</c:v>
                </c:pt>
                <c:pt idx="23">
                  <c:v>11220</c:v>
                </c:pt>
                <c:pt idx="24">
                  <c:v>12130</c:v>
                </c:pt>
                <c:pt idx="25">
                  <c:v>13870</c:v>
                </c:pt>
                <c:pt idx="26">
                  <c:v>22050</c:v>
                </c:pt>
                <c:pt idx="27">
                  <c:v>23100</c:v>
                </c:pt>
                <c:pt idx="28">
                  <c:v>30650</c:v>
                </c:pt>
                <c:pt idx="29">
                  <c:v>26290</c:v>
                </c:pt>
                <c:pt idx="30">
                  <c:v>21390</c:v>
                </c:pt>
                <c:pt idx="31">
                  <c:v>21480</c:v>
                </c:pt>
                <c:pt idx="32">
                  <c:v>19700</c:v>
                </c:pt>
                <c:pt idx="33">
                  <c:v>13740</c:v>
                </c:pt>
                <c:pt idx="34">
                  <c:v>16820</c:v>
                </c:pt>
                <c:pt idx="35">
                  <c:v>17290</c:v>
                </c:pt>
                <c:pt idx="36">
                  <c:v>13650</c:v>
                </c:pt>
                <c:pt idx="37">
                  <c:v>13160</c:v>
                </c:pt>
                <c:pt idx="38">
                  <c:v>13150</c:v>
                </c:pt>
                <c:pt idx="39">
                  <c:v>13490</c:v>
                </c:pt>
                <c:pt idx="40">
                  <c:v>14600</c:v>
                </c:pt>
                <c:pt idx="41">
                  <c:v>17930</c:v>
                </c:pt>
                <c:pt idx="42">
                  <c:v>20820</c:v>
                </c:pt>
                <c:pt idx="43">
                  <c:v>26500</c:v>
                </c:pt>
                <c:pt idx="44">
                  <c:v>35910</c:v>
                </c:pt>
                <c:pt idx="45">
                  <c:v>36860</c:v>
                </c:pt>
                <c:pt idx="46">
                  <c:v>38760</c:v>
                </c:pt>
                <c:pt idx="47">
                  <c:v>32950</c:v>
                </c:pt>
                <c:pt idx="48">
                  <c:v>28340</c:v>
                </c:pt>
                <c:pt idx="49">
                  <c:v>24100</c:v>
                </c:pt>
                <c:pt idx="50">
                  <c:v>23730</c:v>
                </c:pt>
                <c:pt idx="51">
                  <c:v>21990</c:v>
                </c:pt>
                <c:pt idx="52">
                  <c:v>21080</c:v>
                </c:pt>
                <c:pt idx="53">
                  <c:v>18940</c:v>
                </c:pt>
                <c:pt idx="54">
                  <c:v>17620</c:v>
                </c:pt>
                <c:pt idx="55">
                  <c:v>20660</c:v>
                </c:pt>
                <c:pt idx="56">
                  <c:v>23330</c:v>
                </c:pt>
                <c:pt idx="57">
                  <c:v>25980</c:v>
                </c:pt>
                <c:pt idx="58">
                  <c:v>27430</c:v>
                </c:pt>
                <c:pt idx="59">
                  <c:v>31590</c:v>
                </c:pt>
                <c:pt idx="60">
                  <c:v>34790</c:v>
                </c:pt>
                <c:pt idx="61">
                  <c:v>29380</c:v>
                </c:pt>
                <c:pt idx="62">
                  <c:v>32190</c:v>
                </c:pt>
                <c:pt idx="63">
                  <c:v>31400</c:v>
                </c:pt>
                <c:pt idx="64">
                  <c:v>26750</c:v>
                </c:pt>
                <c:pt idx="65">
                  <c:v>27930</c:v>
                </c:pt>
                <c:pt idx="66">
                  <c:v>34820</c:v>
                </c:pt>
              </c:numCache>
            </c:numRef>
          </c:val>
          <c:smooth val="0"/>
        </c:ser>
        <c:ser>
          <c:idx val="2"/>
          <c:order val="2"/>
          <c:tx>
            <c:strRef>
              <c:f>LiveTable241!$D$4:$D$4</c:f>
              <c:strCache>
                <c:ptCount val="1"/>
                <c:pt idx="0">
                  <c:v>Local Authorities</c:v>
                </c:pt>
              </c:strCache>
            </c:strRef>
          </c:tx>
          <c:spPr>
            <a:ln>
              <a:solidFill>
                <a:srgbClr val="00B050"/>
              </a:solidFill>
            </a:ln>
          </c:spPr>
          <c:marker>
            <c:symbol val="none"/>
          </c:marker>
          <c:cat>
            <c:numRef>
              <c:f>LiveTable241!$A$5:$A$71</c:f>
              <c:numCache>
                <c:formatCode>General</c:formatCode>
                <c:ptCount val="67"/>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numCache>
            </c:numRef>
          </c:cat>
          <c:val>
            <c:numRef>
              <c:f>LiveTable241!$D$5:$D$71</c:f>
              <c:numCache>
                <c:formatCode>[$-10409]#,##0;\(#,##0\)</c:formatCode>
                <c:ptCount val="67"/>
                <c:pt idx="0">
                  <c:v>168780</c:v>
                </c:pt>
                <c:pt idx="1">
                  <c:v>167900</c:v>
                </c:pt>
                <c:pt idx="2">
                  <c:v>169020</c:v>
                </c:pt>
                <c:pt idx="3">
                  <c:v>201520</c:v>
                </c:pt>
                <c:pt idx="4">
                  <c:v>245160</c:v>
                </c:pt>
                <c:pt idx="5">
                  <c:v>239580</c:v>
                </c:pt>
                <c:pt idx="6">
                  <c:v>195480</c:v>
                </c:pt>
                <c:pt idx="7">
                  <c:v>171390</c:v>
                </c:pt>
                <c:pt idx="8">
                  <c:v>170290</c:v>
                </c:pt>
                <c:pt idx="9">
                  <c:v>140200</c:v>
                </c:pt>
                <c:pt idx="10">
                  <c:v>121880</c:v>
                </c:pt>
                <c:pt idx="11">
                  <c:v>125620</c:v>
                </c:pt>
                <c:pt idx="12">
                  <c:v>116140</c:v>
                </c:pt>
                <c:pt idx="13">
                  <c:v>129410</c:v>
                </c:pt>
                <c:pt idx="14">
                  <c:v>122380</c:v>
                </c:pt>
                <c:pt idx="15">
                  <c:v>152140</c:v>
                </c:pt>
                <c:pt idx="16">
                  <c:v>161710</c:v>
                </c:pt>
                <c:pt idx="17">
                  <c:v>172470</c:v>
                </c:pt>
                <c:pt idx="18">
                  <c:v>196180</c:v>
                </c:pt>
                <c:pt idx="19">
                  <c:v>184450</c:v>
                </c:pt>
                <c:pt idx="20">
                  <c:v>175750</c:v>
                </c:pt>
                <c:pt idx="21">
                  <c:v>172670</c:v>
                </c:pt>
                <c:pt idx="22">
                  <c:v>151670</c:v>
                </c:pt>
                <c:pt idx="23">
                  <c:v>118960</c:v>
                </c:pt>
                <c:pt idx="24">
                  <c:v>101430</c:v>
                </c:pt>
                <c:pt idx="25">
                  <c:v>120540</c:v>
                </c:pt>
                <c:pt idx="26">
                  <c:v>145360</c:v>
                </c:pt>
                <c:pt idx="27">
                  <c:v>146440</c:v>
                </c:pt>
                <c:pt idx="28">
                  <c:v>139540</c:v>
                </c:pt>
                <c:pt idx="29">
                  <c:v>110170</c:v>
                </c:pt>
                <c:pt idx="30">
                  <c:v>86320</c:v>
                </c:pt>
                <c:pt idx="31">
                  <c:v>88530</c:v>
                </c:pt>
                <c:pt idx="32">
                  <c:v>68330</c:v>
                </c:pt>
                <c:pt idx="33">
                  <c:v>40090</c:v>
                </c:pt>
                <c:pt idx="34">
                  <c:v>39170</c:v>
                </c:pt>
                <c:pt idx="35">
                  <c:v>37570</c:v>
                </c:pt>
                <c:pt idx="36">
                  <c:v>30420</c:v>
                </c:pt>
                <c:pt idx="37">
                  <c:v>25380</c:v>
                </c:pt>
                <c:pt idx="38">
                  <c:v>21830</c:v>
                </c:pt>
                <c:pt idx="39">
                  <c:v>21450</c:v>
                </c:pt>
                <c:pt idx="40">
                  <c:v>19320</c:v>
                </c:pt>
                <c:pt idx="41">
                  <c:v>17710</c:v>
                </c:pt>
                <c:pt idx="42">
                  <c:v>11060</c:v>
                </c:pt>
                <c:pt idx="43">
                  <c:v>5660</c:v>
                </c:pt>
                <c:pt idx="44">
                  <c:v>3360</c:v>
                </c:pt>
                <c:pt idx="45">
                  <c:v>2880</c:v>
                </c:pt>
                <c:pt idx="46">
                  <c:v>3430</c:v>
                </c:pt>
                <c:pt idx="47">
                  <c:v>1740</c:v>
                </c:pt>
                <c:pt idx="48">
                  <c:v>1540</c:v>
                </c:pt>
                <c:pt idx="49">
                  <c:v>1100</c:v>
                </c:pt>
                <c:pt idx="50">
                  <c:v>330</c:v>
                </c:pt>
                <c:pt idx="51">
                  <c:v>280</c:v>
                </c:pt>
                <c:pt idx="52">
                  <c:v>360</c:v>
                </c:pt>
                <c:pt idx="53">
                  <c:v>250</c:v>
                </c:pt>
                <c:pt idx="54">
                  <c:v>250</c:v>
                </c:pt>
                <c:pt idx="55">
                  <c:v>130</c:v>
                </c:pt>
                <c:pt idx="56">
                  <c:v>230</c:v>
                </c:pt>
                <c:pt idx="57">
                  <c:v>290</c:v>
                </c:pt>
                <c:pt idx="58">
                  <c:v>280</c:v>
                </c:pt>
                <c:pt idx="59">
                  <c:v>630</c:v>
                </c:pt>
                <c:pt idx="60">
                  <c:v>840</c:v>
                </c:pt>
                <c:pt idx="61">
                  <c:v>1360</c:v>
                </c:pt>
                <c:pt idx="62">
                  <c:v>3100</c:v>
                </c:pt>
                <c:pt idx="63">
                  <c:v>2510</c:v>
                </c:pt>
                <c:pt idx="64">
                  <c:v>2080</c:v>
                </c:pt>
                <c:pt idx="65">
                  <c:v>2150</c:v>
                </c:pt>
                <c:pt idx="66">
                  <c:v>2730</c:v>
                </c:pt>
              </c:numCache>
            </c:numRef>
          </c:val>
          <c:smooth val="0"/>
        </c:ser>
        <c:dLbls>
          <c:showLegendKey val="0"/>
          <c:showVal val="0"/>
          <c:showCatName val="0"/>
          <c:showSerName val="0"/>
          <c:showPercent val="0"/>
          <c:showBubbleSize val="0"/>
        </c:dLbls>
        <c:smooth val="0"/>
        <c:axId val="336617232"/>
        <c:axId val="336615272"/>
      </c:lineChart>
      <c:catAx>
        <c:axId val="336617232"/>
        <c:scaling>
          <c:orientation val="minMax"/>
        </c:scaling>
        <c:delete val="0"/>
        <c:axPos val="b"/>
        <c:numFmt formatCode="General" sourceLinked="1"/>
        <c:majorTickMark val="out"/>
        <c:minorTickMark val="none"/>
        <c:tickLblPos val="nextTo"/>
        <c:txPr>
          <a:bodyPr/>
          <a:lstStyle/>
          <a:p>
            <a:pPr>
              <a:defRPr sz="1100">
                <a:latin typeface="+mj-lt"/>
              </a:defRPr>
            </a:pPr>
            <a:endParaRPr lang="en-US"/>
          </a:p>
        </c:txPr>
        <c:crossAx val="336615272"/>
        <c:crosses val="autoZero"/>
        <c:auto val="1"/>
        <c:lblAlgn val="ctr"/>
        <c:lblOffset val="100"/>
        <c:tickLblSkip val="2"/>
        <c:noMultiLvlLbl val="0"/>
      </c:catAx>
      <c:valAx>
        <c:axId val="336615272"/>
        <c:scaling>
          <c:orientation val="minMax"/>
        </c:scaling>
        <c:delete val="0"/>
        <c:axPos val="l"/>
        <c:majorGridlines/>
        <c:numFmt formatCode="[$-10409]#,##0;\(#,##0\)" sourceLinked="1"/>
        <c:majorTickMark val="out"/>
        <c:minorTickMark val="none"/>
        <c:tickLblPos val="nextTo"/>
        <c:txPr>
          <a:bodyPr/>
          <a:lstStyle/>
          <a:p>
            <a:pPr>
              <a:defRPr sz="1100">
                <a:latin typeface="+mj-lt"/>
              </a:defRPr>
            </a:pPr>
            <a:endParaRPr lang="en-US"/>
          </a:p>
        </c:txPr>
        <c:crossAx val="336617232"/>
        <c:crosses val="autoZero"/>
        <c:crossBetween val="between"/>
      </c:valAx>
    </c:plotArea>
    <c:legend>
      <c:legendPos val="r"/>
      <c:legendEntry>
        <c:idx val="0"/>
        <c:txPr>
          <a:bodyPr/>
          <a:lstStyle/>
          <a:p>
            <a:pPr>
              <a:defRPr sz="1000" baseline="0">
                <a:solidFill>
                  <a:schemeClr val="dk1"/>
                </a:solidFill>
                <a:latin typeface="Arial" pitchFamily="34" charset="0"/>
                <a:ea typeface="+mn-ea"/>
                <a:cs typeface="+mn-cs"/>
              </a:defRPr>
            </a:pPr>
            <a:endParaRPr lang="en-US"/>
          </a:p>
        </c:txPr>
      </c:legendEntry>
      <c:legendEntry>
        <c:idx val="1"/>
        <c:txPr>
          <a:bodyPr/>
          <a:lstStyle/>
          <a:p>
            <a:pPr>
              <a:defRPr sz="1050">
                <a:solidFill>
                  <a:schemeClr val="dk1"/>
                </a:solidFill>
                <a:latin typeface="+mj-lt"/>
                <a:ea typeface="+mn-ea"/>
                <a:cs typeface="+mn-cs"/>
              </a:defRPr>
            </a:pPr>
            <a:endParaRPr lang="en-US"/>
          </a:p>
        </c:txPr>
      </c:legendEntry>
      <c:legendEntry>
        <c:idx val="2"/>
        <c:txPr>
          <a:bodyPr/>
          <a:lstStyle/>
          <a:p>
            <a:pPr>
              <a:defRPr sz="1000">
                <a:solidFill>
                  <a:schemeClr val="dk1"/>
                </a:solidFill>
                <a:latin typeface="+mj-lt"/>
                <a:ea typeface="+mn-ea"/>
                <a:cs typeface="+mn-cs"/>
              </a:defRPr>
            </a:pPr>
            <a:endParaRPr lang="en-US"/>
          </a:p>
        </c:txPr>
      </c:legendEntry>
      <c:layout>
        <c:manualLayout>
          <c:xMode val="edge"/>
          <c:yMode val="edge"/>
          <c:x val="0.67933420822397328"/>
          <c:y val="3.8801244306188205E-2"/>
          <c:w val="0.2991085958005254"/>
          <c:h val="0.26292578602377531"/>
        </c:manualLayout>
      </c:layout>
      <c:overlay val="0"/>
      <c:spPr>
        <a:solidFill>
          <a:schemeClr val="lt1"/>
        </a:solidFill>
        <a:ln w="3175"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3B74F7-E920-44E0-94D0-DA9AACC61CF4}" type="doc">
      <dgm:prSet loTypeId="urn:microsoft.com/office/officeart/2005/8/layout/cycle5" loCatId="cycle" qsTypeId="urn:microsoft.com/office/officeart/2005/8/quickstyle/simple4" qsCatId="simple" csTypeId="urn:microsoft.com/office/officeart/2005/8/colors/accent4_1" csCatId="accent4" phldr="1"/>
      <dgm:spPr/>
      <dgm:t>
        <a:bodyPr/>
        <a:lstStyle/>
        <a:p>
          <a:endParaRPr lang="en-GB"/>
        </a:p>
      </dgm:t>
    </dgm:pt>
    <dgm:pt modelId="{987346CB-74E7-41A4-8F0D-D4E0EDB78606}">
      <dgm:prSet phldrT="[Text]" custT="1"/>
      <dgm:spPr/>
      <dgm:t>
        <a:bodyPr/>
        <a:lstStyle/>
        <a:p>
          <a:pPr algn="l">
            <a:lnSpc>
              <a:spcPct val="100000"/>
            </a:lnSpc>
          </a:pPr>
          <a:r>
            <a:rPr lang="en-GB" sz="1600" dirty="0">
              <a:latin typeface="+mj-lt"/>
            </a:rPr>
            <a:t>1</a:t>
          </a:r>
          <a:r>
            <a:rPr lang="en-GB" sz="1600" dirty="0">
              <a:latin typeface="+mj-lt"/>
              <a:cs typeface="Arial" pitchFamily="34" charset="0"/>
            </a:rPr>
            <a:t>. Community identifies need and asks for assistance</a:t>
          </a:r>
        </a:p>
      </dgm:t>
    </dgm:pt>
    <dgm:pt modelId="{03042C65-D079-4EB1-AFDE-47424D278DF6}" type="parTrans" cxnId="{3ECFA6A7-FAC0-4A2D-B193-B9C59B5CEA71}">
      <dgm:prSet/>
      <dgm:spPr/>
      <dgm:t>
        <a:bodyPr/>
        <a:lstStyle/>
        <a:p>
          <a:pPr algn="ctr"/>
          <a:endParaRPr lang="en-GB"/>
        </a:p>
      </dgm:t>
    </dgm:pt>
    <dgm:pt modelId="{7139F43A-EB5B-4C3A-8420-AA59FE32863B}" type="sibTrans" cxnId="{3ECFA6A7-FAC0-4A2D-B193-B9C59B5CEA71}">
      <dgm:prSet/>
      <dgm:spPr/>
      <dgm:t>
        <a:bodyPr/>
        <a:lstStyle/>
        <a:p>
          <a:pPr algn="ctr"/>
          <a:endParaRPr lang="en-GB" dirty="0"/>
        </a:p>
      </dgm:t>
    </dgm:pt>
    <dgm:pt modelId="{0C13AEBD-FBE4-463B-AB4F-97BE45DE9B09}">
      <dgm:prSet phldrT="[Text]" custT="1"/>
      <dgm:spPr/>
      <dgm:t>
        <a:bodyPr/>
        <a:lstStyle/>
        <a:p>
          <a:pPr algn="l">
            <a:lnSpc>
              <a:spcPct val="100000"/>
            </a:lnSpc>
          </a:pPr>
          <a:r>
            <a:rPr lang="en-GB" sz="1600" dirty="0">
              <a:latin typeface="+mj-lt"/>
              <a:cs typeface="Arial" pitchFamily="34" charset="0"/>
            </a:rPr>
            <a:t>2. Needs assessment and site options </a:t>
          </a:r>
          <a:r>
            <a:rPr lang="en-GB" sz="1600" dirty="0" smtClean="0">
              <a:latin typeface="+mj-lt"/>
              <a:cs typeface="Arial" pitchFamily="34" charset="0"/>
            </a:rPr>
            <a:t>appraisals</a:t>
          </a:r>
          <a:endParaRPr lang="en-GB" sz="1600" dirty="0">
            <a:latin typeface="+mj-lt"/>
            <a:cs typeface="Arial" pitchFamily="34" charset="0"/>
          </a:endParaRPr>
        </a:p>
      </dgm:t>
    </dgm:pt>
    <dgm:pt modelId="{5C56EDDD-3D50-4293-8B6B-39DCCD96E890}" type="parTrans" cxnId="{26BD3FD6-968E-4252-8C00-77C4C39715E6}">
      <dgm:prSet/>
      <dgm:spPr/>
      <dgm:t>
        <a:bodyPr/>
        <a:lstStyle/>
        <a:p>
          <a:pPr algn="ctr"/>
          <a:endParaRPr lang="en-GB"/>
        </a:p>
      </dgm:t>
    </dgm:pt>
    <dgm:pt modelId="{4178E49E-6976-4AB7-B046-C89CA4D3F4DD}" type="sibTrans" cxnId="{26BD3FD6-968E-4252-8C00-77C4C39715E6}">
      <dgm:prSet/>
      <dgm:spPr/>
      <dgm:t>
        <a:bodyPr/>
        <a:lstStyle/>
        <a:p>
          <a:pPr algn="ctr"/>
          <a:endParaRPr lang="en-GB" dirty="0"/>
        </a:p>
      </dgm:t>
    </dgm:pt>
    <dgm:pt modelId="{F1A0E6E8-4C74-4792-AE5B-004F51CCAC44}">
      <dgm:prSet phldrT="[Text]" custT="1"/>
      <dgm:spPr/>
      <dgm:t>
        <a:bodyPr/>
        <a:lstStyle/>
        <a:p>
          <a:pPr algn="l">
            <a:lnSpc>
              <a:spcPct val="100000"/>
            </a:lnSpc>
          </a:pPr>
          <a:r>
            <a:rPr lang="en-GB" sz="1600" dirty="0">
              <a:latin typeface="+mj-lt"/>
              <a:cs typeface="Arial" pitchFamily="34" charset="0"/>
            </a:rPr>
            <a:t>3. Iterative design  process in partnership with community</a:t>
          </a:r>
        </a:p>
      </dgm:t>
    </dgm:pt>
    <dgm:pt modelId="{FB972AF2-1802-4DAE-8C5D-79BAF1C5C347}" type="parTrans" cxnId="{EA58BAF8-42F3-44E4-92B8-AC778563CB9E}">
      <dgm:prSet/>
      <dgm:spPr/>
      <dgm:t>
        <a:bodyPr/>
        <a:lstStyle/>
        <a:p>
          <a:pPr algn="ctr"/>
          <a:endParaRPr lang="en-GB"/>
        </a:p>
      </dgm:t>
    </dgm:pt>
    <dgm:pt modelId="{6900F985-8DB5-4418-A4EB-32B2761032CA}" type="sibTrans" cxnId="{EA58BAF8-42F3-44E4-92B8-AC778563CB9E}">
      <dgm:prSet/>
      <dgm:spPr/>
      <dgm:t>
        <a:bodyPr/>
        <a:lstStyle/>
        <a:p>
          <a:endParaRPr lang="en-GB" dirty="0"/>
        </a:p>
      </dgm:t>
    </dgm:pt>
    <dgm:pt modelId="{55109FE2-CE49-4387-A504-AE50CC043581}">
      <dgm:prSet phldrT="[Text]" custT="1"/>
      <dgm:spPr/>
      <dgm:t>
        <a:bodyPr/>
        <a:lstStyle/>
        <a:p>
          <a:pPr algn="l">
            <a:lnSpc>
              <a:spcPct val="100000"/>
            </a:lnSpc>
          </a:pPr>
          <a:r>
            <a:rPr lang="en-GB" sz="1600" dirty="0">
              <a:latin typeface="+mj-lt"/>
              <a:cs typeface="Arial" pitchFamily="34" charset="0"/>
            </a:rPr>
            <a:t>4. Planning and construction</a:t>
          </a:r>
        </a:p>
      </dgm:t>
    </dgm:pt>
    <dgm:pt modelId="{D345C36B-9165-4AF9-8EFA-2355F114303D}" type="parTrans" cxnId="{2F91A4AF-2C6A-4F15-A810-8F36E30544F2}">
      <dgm:prSet/>
      <dgm:spPr/>
      <dgm:t>
        <a:bodyPr/>
        <a:lstStyle/>
        <a:p>
          <a:pPr algn="ctr"/>
          <a:endParaRPr lang="en-GB"/>
        </a:p>
      </dgm:t>
    </dgm:pt>
    <dgm:pt modelId="{983E911D-50C0-45E6-BEF4-07671BD30F54}" type="sibTrans" cxnId="{2F91A4AF-2C6A-4F15-A810-8F36E30544F2}">
      <dgm:prSet/>
      <dgm:spPr/>
      <dgm:t>
        <a:bodyPr/>
        <a:lstStyle/>
        <a:p>
          <a:pPr algn="ctr"/>
          <a:endParaRPr lang="en-GB" dirty="0"/>
        </a:p>
      </dgm:t>
    </dgm:pt>
    <dgm:pt modelId="{98DC54E0-6769-4FD1-86B9-279637402F84}">
      <dgm:prSet phldrT="[Text]" custT="1"/>
      <dgm:spPr/>
      <dgm:t>
        <a:bodyPr/>
        <a:lstStyle/>
        <a:p>
          <a:pPr algn="l">
            <a:lnSpc>
              <a:spcPct val="100000"/>
            </a:lnSpc>
          </a:pPr>
          <a:r>
            <a:rPr lang="en-GB" sz="1600" dirty="0">
              <a:latin typeface="+mj-lt"/>
              <a:cs typeface="Arial" pitchFamily="34" charset="0"/>
            </a:rPr>
            <a:t>5. </a:t>
          </a:r>
          <a:r>
            <a:rPr lang="en-GB" sz="1600" dirty="0" smtClean="0">
              <a:latin typeface="+mj-lt"/>
              <a:cs typeface="Arial" pitchFamily="34" charset="0"/>
            </a:rPr>
            <a:t>Scheme opening</a:t>
          </a:r>
          <a:r>
            <a:rPr lang="en-GB" sz="1600" dirty="0">
              <a:latin typeface="+mj-lt"/>
              <a:cs typeface="Arial" pitchFamily="34" charset="0"/>
            </a:rPr>
            <a:t>. Neighbouring </a:t>
          </a:r>
          <a:r>
            <a:rPr lang="en-GB" sz="1600" dirty="0" smtClean="0">
              <a:latin typeface="+mj-lt"/>
              <a:cs typeface="Arial" pitchFamily="34" charset="0"/>
            </a:rPr>
            <a:t>communities ask for help too</a:t>
          </a:r>
          <a:endParaRPr lang="en-GB" sz="1600" dirty="0">
            <a:latin typeface="+mj-lt"/>
            <a:cs typeface="Arial" pitchFamily="34" charset="0"/>
          </a:endParaRPr>
        </a:p>
      </dgm:t>
    </dgm:pt>
    <dgm:pt modelId="{8C681F07-F9AE-48BC-A254-AFDA695B5472}" type="parTrans" cxnId="{D955A887-67B4-4FCC-9F3F-C18A8CC52E62}">
      <dgm:prSet/>
      <dgm:spPr/>
      <dgm:t>
        <a:bodyPr/>
        <a:lstStyle/>
        <a:p>
          <a:pPr algn="ctr"/>
          <a:endParaRPr lang="en-GB"/>
        </a:p>
      </dgm:t>
    </dgm:pt>
    <dgm:pt modelId="{E72D6AA2-231B-43C8-9D1E-EED3040533DF}" type="sibTrans" cxnId="{D955A887-67B4-4FCC-9F3F-C18A8CC52E62}">
      <dgm:prSet/>
      <dgm:spPr/>
      <dgm:t>
        <a:bodyPr/>
        <a:lstStyle/>
        <a:p>
          <a:pPr algn="ctr"/>
          <a:endParaRPr lang="en-GB" dirty="0"/>
        </a:p>
      </dgm:t>
    </dgm:pt>
    <dgm:pt modelId="{7688E408-FBF5-4C20-A5E5-4DC85983FAE2}" type="pres">
      <dgm:prSet presAssocID="{D13B74F7-E920-44E0-94D0-DA9AACC61CF4}" presName="cycle" presStyleCnt="0">
        <dgm:presLayoutVars>
          <dgm:dir/>
          <dgm:resizeHandles val="exact"/>
        </dgm:presLayoutVars>
      </dgm:prSet>
      <dgm:spPr/>
      <dgm:t>
        <a:bodyPr/>
        <a:lstStyle/>
        <a:p>
          <a:endParaRPr lang="en-GB"/>
        </a:p>
      </dgm:t>
    </dgm:pt>
    <dgm:pt modelId="{827643A8-6E3E-4849-94EF-131AB7FB53CE}" type="pres">
      <dgm:prSet presAssocID="{987346CB-74E7-41A4-8F0D-D4E0EDB78606}" presName="node" presStyleLbl="node1" presStyleIdx="0" presStyleCnt="5" custScaleX="146410" custScaleY="146410">
        <dgm:presLayoutVars>
          <dgm:bulletEnabled val="1"/>
        </dgm:presLayoutVars>
      </dgm:prSet>
      <dgm:spPr/>
      <dgm:t>
        <a:bodyPr/>
        <a:lstStyle/>
        <a:p>
          <a:endParaRPr lang="en-GB"/>
        </a:p>
      </dgm:t>
    </dgm:pt>
    <dgm:pt modelId="{527F6ECB-A5A8-4E18-83DA-F2A8B5B971DA}" type="pres">
      <dgm:prSet presAssocID="{987346CB-74E7-41A4-8F0D-D4E0EDB78606}" presName="spNode" presStyleCnt="0"/>
      <dgm:spPr/>
      <dgm:t>
        <a:bodyPr/>
        <a:lstStyle/>
        <a:p>
          <a:endParaRPr lang="en-GB"/>
        </a:p>
      </dgm:t>
    </dgm:pt>
    <dgm:pt modelId="{8C8DAC66-B13F-4F18-9742-0BEB6AC2FD38}" type="pres">
      <dgm:prSet presAssocID="{7139F43A-EB5B-4C3A-8420-AA59FE32863B}" presName="sibTrans" presStyleLbl="sibTrans1D1" presStyleIdx="0" presStyleCnt="5"/>
      <dgm:spPr/>
      <dgm:t>
        <a:bodyPr/>
        <a:lstStyle/>
        <a:p>
          <a:endParaRPr lang="en-GB"/>
        </a:p>
      </dgm:t>
    </dgm:pt>
    <dgm:pt modelId="{D7661C60-7E10-41AA-B665-A109B78B2D1F}" type="pres">
      <dgm:prSet presAssocID="{0C13AEBD-FBE4-463B-AB4F-97BE45DE9B09}" presName="node" presStyleLbl="node1" presStyleIdx="1" presStyleCnt="5" custScaleX="146410" custScaleY="146410" custRadScaleRad="129414" custRadScaleInc="9842">
        <dgm:presLayoutVars>
          <dgm:bulletEnabled val="1"/>
        </dgm:presLayoutVars>
      </dgm:prSet>
      <dgm:spPr/>
      <dgm:t>
        <a:bodyPr/>
        <a:lstStyle/>
        <a:p>
          <a:endParaRPr lang="en-GB"/>
        </a:p>
      </dgm:t>
    </dgm:pt>
    <dgm:pt modelId="{3E0788F9-0A0A-4C17-90C6-9BD5BE9D629F}" type="pres">
      <dgm:prSet presAssocID="{0C13AEBD-FBE4-463B-AB4F-97BE45DE9B09}" presName="spNode" presStyleCnt="0"/>
      <dgm:spPr/>
      <dgm:t>
        <a:bodyPr/>
        <a:lstStyle/>
        <a:p>
          <a:endParaRPr lang="en-GB"/>
        </a:p>
      </dgm:t>
    </dgm:pt>
    <dgm:pt modelId="{417BA505-235F-4EDC-9C0D-071EC87F944D}" type="pres">
      <dgm:prSet presAssocID="{4178E49E-6976-4AB7-B046-C89CA4D3F4DD}" presName="sibTrans" presStyleLbl="sibTrans1D1" presStyleIdx="1" presStyleCnt="5"/>
      <dgm:spPr/>
      <dgm:t>
        <a:bodyPr/>
        <a:lstStyle/>
        <a:p>
          <a:endParaRPr lang="en-GB"/>
        </a:p>
      </dgm:t>
    </dgm:pt>
    <dgm:pt modelId="{FC72B3A0-DDB6-4054-8547-689E09381048}" type="pres">
      <dgm:prSet presAssocID="{F1A0E6E8-4C74-4792-AE5B-004F51CCAC44}" presName="node" presStyleLbl="node1" presStyleIdx="2" presStyleCnt="5" custScaleX="146410" custScaleY="146410" custRadScaleRad="130349" custRadScaleInc="-113544">
        <dgm:presLayoutVars>
          <dgm:bulletEnabled val="1"/>
        </dgm:presLayoutVars>
      </dgm:prSet>
      <dgm:spPr/>
      <dgm:t>
        <a:bodyPr/>
        <a:lstStyle/>
        <a:p>
          <a:endParaRPr lang="en-GB"/>
        </a:p>
      </dgm:t>
    </dgm:pt>
    <dgm:pt modelId="{8458742C-665C-40E3-87E0-E266AA0DE242}" type="pres">
      <dgm:prSet presAssocID="{F1A0E6E8-4C74-4792-AE5B-004F51CCAC44}" presName="spNode" presStyleCnt="0"/>
      <dgm:spPr/>
      <dgm:t>
        <a:bodyPr/>
        <a:lstStyle/>
        <a:p>
          <a:endParaRPr lang="en-GB"/>
        </a:p>
      </dgm:t>
    </dgm:pt>
    <dgm:pt modelId="{7C297C91-A211-4EBC-B002-281BA9B7D66C}" type="pres">
      <dgm:prSet presAssocID="{6900F985-8DB5-4418-A4EB-32B2761032CA}" presName="sibTrans" presStyleLbl="sibTrans1D1" presStyleIdx="2" presStyleCnt="5"/>
      <dgm:spPr/>
      <dgm:t>
        <a:bodyPr/>
        <a:lstStyle/>
        <a:p>
          <a:endParaRPr lang="en-GB"/>
        </a:p>
      </dgm:t>
    </dgm:pt>
    <dgm:pt modelId="{D28CEFA9-1A91-4A71-8FBF-8B7AB7494D0F}" type="pres">
      <dgm:prSet presAssocID="{55109FE2-CE49-4387-A504-AE50CC043581}" presName="node" presStyleLbl="node1" presStyleIdx="3" presStyleCnt="5" custScaleX="146410" custScaleY="146410" custRadScaleRad="115898" custRadScaleInc="98285">
        <dgm:presLayoutVars>
          <dgm:bulletEnabled val="1"/>
        </dgm:presLayoutVars>
      </dgm:prSet>
      <dgm:spPr/>
      <dgm:t>
        <a:bodyPr/>
        <a:lstStyle/>
        <a:p>
          <a:endParaRPr lang="en-GB"/>
        </a:p>
      </dgm:t>
    </dgm:pt>
    <dgm:pt modelId="{9E94D694-BF7E-49AB-8038-DFCCCFA54CD2}" type="pres">
      <dgm:prSet presAssocID="{55109FE2-CE49-4387-A504-AE50CC043581}" presName="spNode" presStyleCnt="0"/>
      <dgm:spPr/>
      <dgm:t>
        <a:bodyPr/>
        <a:lstStyle/>
        <a:p>
          <a:endParaRPr lang="en-GB"/>
        </a:p>
      </dgm:t>
    </dgm:pt>
    <dgm:pt modelId="{A07A07C4-8372-4FF9-AC29-4DC7979C2C7E}" type="pres">
      <dgm:prSet presAssocID="{983E911D-50C0-45E6-BEF4-07671BD30F54}" presName="sibTrans" presStyleLbl="sibTrans1D1" presStyleIdx="3" presStyleCnt="5"/>
      <dgm:spPr/>
      <dgm:t>
        <a:bodyPr/>
        <a:lstStyle/>
        <a:p>
          <a:endParaRPr lang="en-GB"/>
        </a:p>
      </dgm:t>
    </dgm:pt>
    <dgm:pt modelId="{93A2EBB3-C8B7-41D4-8BC6-47BC0DFADA07}" type="pres">
      <dgm:prSet presAssocID="{98DC54E0-6769-4FD1-86B9-279637402F84}" presName="node" presStyleLbl="node1" presStyleIdx="4" presStyleCnt="5" custScaleX="146410" custScaleY="146410" custRadScaleRad="137350" custRadScaleInc="-13696">
        <dgm:presLayoutVars>
          <dgm:bulletEnabled val="1"/>
        </dgm:presLayoutVars>
      </dgm:prSet>
      <dgm:spPr/>
      <dgm:t>
        <a:bodyPr/>
        <a:lstStyle/>
        <a:p>
          <a:endParaRPr lang="en-GB"/>
        </a:p>
      </dgm:t>
    </dgm:pt>
    <dgm:pt modelId="{11FC5386-8433-4CAC-BA3A-4C6B86B91F6F}" type="pres">
      <dgm:prSet presAssocID="{98DC54E0-6769-4FD1-86B9-279637402F84}" presName="spNode" presStyleCnt="0"/>
      <dgm:spPr/>
      <dgm:t>
        <a:bodyPr/>
        <a:lstStyle/>
        <a:p>
          <a:endParaRPr lang="en-GB"/>
        </a:p>
      </dgm:t>
    </dgm:pt>
    <dgm:pt modelId="{2E86A30E-0240-45A7-941A-272676237D5B}" type="pres">
      <dgm:prSet presAssocID="{E72D6AA2-231B-43C8-9D1E-EED3040533DF}" presName="sibTrans" presStyleLbl="sibTrans1D1" presStyleIdx="4" presStyleCnt="5"/>
      <dgm:spPr/>
      <dgm:t>
        <a:bodyPr/>
        <a:lstStyle/>
        <a:p>
          <a:endParaRPr lang="en-GB"/>
        </a:p>
      </dgm:t>
    </dgm:pt>
  </dgm:ptLst>
  <dgm:cxnLst>
    <dgm:cxn modelId="{C0BE64F5-5351-43AD-9164-1D10770728BA}" type="presOf" srcId="{F1A0E6E8-4C74-4792-AE5B-004F51CCAC44}" destId="{FC72B3A0-DDB6-4054-8547-689E09381048}" srcOrd="0" destOrd="0" presId="urn:microsoft.com/office/officeart/2005/8/layout/cycle5"/>
    <dgm:cxn modelId="{6A259765-547B-4D64-86E0-6712560BA724}" type="presOf" srcId="{98DC54E0-6769-4FD1-86B9-279637402F84}" destId="{93A2EBB3-C8B7-41D4-8BC6-47BC0DFADA07}" srcOrd="0" destOrd="0" presId="urn:microsoft.com/office/officeart/2005/8/layout/cycle5"/>
    <dgm:cxn modelId="{75DBE331-9A99-4822-A9C1-54D72C53759B}" type="presOf" srcId="{983E911D-50C0-45E6-BEF4-07671BD30F54}" destId="{A07A07C4-8372-4FF9-AC29-4DC7979C2C7E}" srcOrd="0" destOrd="0" presId="urn:microsoft.com/office/officeart/2005/8/layout/cycle5"/>
    <dgm:cxn modelId="{2F91A4AF-2C6A-4F15-A810-8F36E30544F2}" srcId="{D13B74F7-E920-44E0-94D0-DA9AACC61CF4}" destId="{55109FE2-CE49-4387-A504-AE50CC043581}" srcOrd="3" destOrd="0" parTransId="{D345C36B-9165-4AF9-8EFA-2355F114303D}" sibTransId="{983E911D-50C0-45E6-BEF4-07671BD30F54}"/>
    <dgm:cxn modelId="{AC8F6F5B-D506-48BE-B635-1EB19859783E}" type="presOf" srcId="{55109FE2-CE49-4387-A504-AE50CC043581}" destId="{D28CEFA9-1A91-4A71-8FBF-8B7AB7494D0F}" srcOrd="0" destOrd="0" presId="urn:microsoft.com/office/officeart/2005/8/layout/cycle5"/>
    <dgm:cxn modelId="{93EA62EC-C1D9-4180-810B-8A08CE728294}" type="presOf" srcId="{D13B74F7-E920-44E0-94D0-DA9AACC61CF4}" destId="{7688E408-FBF5-4C20-A5E5-4DC85983FAE2}" srcOrd="0" destOrd="0" presId="urn:microsoft.com/office/officeart/2005/8/layout/cycle5"/>
    <dgm:cxn modelId="{5256C41F-635C-4323-BD24-F28556BD3487}" type="presOf" srcId="{E72D6AA2-231B-43C8-9D1E-EED3040533DF}" destId="{2E86A30E-0240-45A7-941A-272676237D5B}" srcOrd="0" destOrd="0" presId="urn:microsoft.com/office/officeart/2005/8/layout/cycle5"/>
    <dgm:cxn modelId="{2CAEA5B1-AB49-4039-B9E5-7DB2962FAA59}" type="presOf" srcId="{0C13AEBD-FBE4-463B-AB4F-97BE45DE9B09}" destId="{D7661C60-7E10-41AA-B665-A109B78B2D1F}" srcOrd="0" destOrd="0" presId="urn:microsoft.com/office/officeart/2005/8/layout/cycle5"/>
    <dgm:cxn modelId="{26BD3FD6-968E-4252-8C00-77C4C39715E6}" srcId="{D13B74F7-E920-44E0-94D0-DA9AACC61CF4}" destId="{0C13AEBD-FBE4-463B-AB4F-97BE45DE9B09}" srcOrd="1" destOrd="0" parTransId="{5C56EDDD-3D50-4293-8B6B-39DCCD96E890}" sibTransId="{4178E49E-6976-4AB7-B046-C89CA4D3F4DD}"/>
    <dgm:cxn modelId="{8A56A705-AB60-4E24-81EC-78E315370F78}" type="presOf" srcId="{987346CB-74E7-41A4-8F0D-D4E0EDB78606}" destId="{827643A8-6E3E-4849-94EF-131AB7FB53CE}" srcOrd="0" destOrd="0" presId="urn:microsoft.com/office/officeart/2005/8/layout/cycle5"/>
    <dgm:cxn modelId="{BD04F2CD-F694-44D4-8C58-E29DC3CCB19B}" type="presOf" srcId="{4178E49E-6976-4AB7-B046-C89CA4D3F4DD}" destId="{417BA505-235F-4EDC-9C0D-071EC87F944D}" srcOrd="0" destOrd="0" presId="urn:microsoft.com/office/officeart/2005/8/layout/cycle5"/>
    <dgm:cxn modelId="{3ACD9AF2-ED38-4A2C-A5FA-F5807DE56E38}" type="presOf" srcId="{7139F43A-EB5B-4C3A-8420-AA59FE32863B}" destId="{8C8DAC66-B13F-4F18-9742-0BEB6AC2FD38}" srcOrd="0" destOrd="0" presId="urn:microsoft.com/office/officeart/2005/8/layout/cycle5"/>
    <dgm:cxn modelId="{EA58BAF8-42F3-44E4-92B8-AC778563CB9E}" srcId="{D13B74F7-E920-44E0-94D0-DA9AACC61CF4}" destId="{F1A0E6E8-4C74-4792-AE5B-004F51CCAC44}" srcOrd="2" destOrd="0" parTransId="{FB972AF2-1802-4DAE-8C5D-79BAF1C5C347}" sibTransId="{6900F985-8DB5-4418-A4EB-32B2761032CA}"/>
    <dgm:cxn modelId="{D955A887-67B4-4FCC-9F3F-C18A8CC52E62}" srcId="{D13B74F7-E920-44E0-94D0-DA9AACC61CF4}" destId="{98DC54E0-6769-4FD1-86B9-279637402F84}" srcOrd="4" destOrd="0" parTransId="{8C681F07-F9AE-48BC-A254-AFDA695B5472}" sibTransId="{E72D6AA2-231B-43C8-9D1E-EED3040533DF}"/>
    <dgm:cxn modelId="{3ECFA6A7-FAC0-4A2D-B193-B9C59B5CEA71}" srcId="{D13B74F7-E920-44E0-94D0-DA9AACC61CF4}" destId="{987346CB-74E7-41A4-8F0D-D4E0EDB78606}" srcOrd="0" destOrd="0" parTransId="{03042C65-D079-4EB1-AFDE-47424D278DF6}" sibTransId="{7139F43A-EB5B-4C3A-8420-AA59FE32863B}"/>
    <dgm:cxn modelId="{0C644CE7-5F09-4CBC-BD30-724FC2F833BD}" type="presOf" srcId="{6900F985-8DB5-4418-A4EB-32B2761032CA}" destId="{7C297C91-A211-4EBC-B002-281BA9B7D66C}" srcOrd="0" destOrd="0" presId="urn:microsoft.com/office/officeart/2005/8/layout/cycle5"/>
    <dgm:cxn modelId="{FE5E009A-12B9-4F51-B7F3-2541B81E4C6D}" type="presParOf" srcId="{7688E408-FBF5-4C20-A5E5-4DC85983FAE2}" destId="{827643A8-6E3E-4849-94EF-131AB7FB53CE}" srcOrd="0" destOrd="0" presId="urn:microsoft.com/office/officeart/2005/8/layout/cycle5"/>
    <dgm:cxn modelId="{B6560D69-DF21-4313-9581-E924CC92D5EF}" type="presParOf" srcId="{7688E408-FBF5-4C20-A5E5-4DC85983FAE2}" destId="{527F6ECB-A5A8-4E18-83DA-F2A8B5B971DA}" srcOrd="1" destOrd="0" presId="urn:microsoft.com/office/officeart/2005/8/layout/cycle5"/>
    <dgm:cxn modelId="{0360866E-5C3A-4D10-A0A9-5D67EFD411EE}" type="presParOf" srcId="{7688E408-FBF5-4C20-A5E5-4DC85983FAE2}" destId="{8C8DAC66-B13F-4F18-9742-0BEB6AC2FD38}" srcOrd="2" destOrd="0" presId="urn:microsoft.com/office/officeart/2005/8/layout/cycle5"/>
    <dgm:cxn modelId="{2CAE7435-23A6-4A20-ADB8-209A6541E4AC}" type="presParOf" srcId="{7688E408-FBF5-4C20-A5E5-4DC85983FAE2}" destId="{D7661C60-7E10-41AA-B665-A109B78B2D1F}" srcOrd="3" destOrd="0" presId="urn:microsoft.com/office/officeart/2005/8/layout/cycle5"/>
    <dgm:cxn modelId="{774F216A-E2C6-4EDA-B37B-6B12B5E2DF38}" type="presParOf" srcId="{7688E408-FBF5-4C20-A5E5-4DC85983FAE2}" destId="{3E0788F9-0A0A-4C17-90C6-9BD5BE9D629F}" srcOrd="4" destOrd="0" presId="urn:microsoft.com/office/officeart/2005/8/layout/cycle5"/>
    <dgm:cxn modelId="{4258BB26-F7A3-4E7E-A5CE-6F5CC391E9B7}" type="presParOf" srcId="{7688E408-FBF5-4C20-A5E5-4DC85983FAE2}" destId="{417BA505-235F-4EDC-9C0D-071EC87F944D}" srcOrd="5" destOrd="0" presId="urn:microsoft.com/office/officeart/2005/8/layout/cycle5"/>
    <dgm:cxn modelId="{194476BA-DE08-4EF8-B4EB-C050290255C7}" type="presParOf" srcId="{7688E408-FBF5-4C20-A5E5-4DC85983FAE2}" destId="{FC72B3A0-DDB6-4054-8547-689E09381048}" srcOrd="6" destOrd="0" presId="urn:microsoft.com/office/officeart/2005/8/layout/cycle5"/>
    <dgm:cxn modelId="{8F0BA39B-E6D2-4FBD-8188-EA4B49EDC7FD}" type="presParOf" srcId="{7688E408-FBF5-4C20-A5E5-4DC85983FAE2}" destId="{8458742C-665C-40E3-87E0-E266AA0DE242}" srcOrd="7" destOrd="0" presId="urn:microsoft.com/office/officeart/2005/8/layout/cycle5"/>
    <dgm:cxn modelId="{45ECE6F3-1A96-46B1-B136-E34D1DFB32E0}" type="presParOf" srcId="{7688E408-FBF5-4C20-A5E5-4DC85983FAE2}" destId="{7C297C91-A211-4EBC-B002-281BA9B7D66C}" srcOrd="8" destOrd="0" presId="urn:microsoft.com/office/officeart/2005/8/layout/cycle5"/>
    <dgm:cxn modelId="{DF878FF2-1A75-4E23-90CD-90344BA16F39}" type="presParOf" srcId="{7688E408-FBF5-4C20-A5E5-4DC85983FAE2}" destId="{D28CEFA9-1A91-4A71-8FBF-8B7AB7494D0F}" srcOrd="9" destOrd="0" presId="urn:microsoft.com/office/officeart/2005/8/layout/cycle5"/>
    <dgm:cxn modelId="{FFB2FA67-3AC0-461F-970E-8851F848249B}" type="presParOf" srcId="{7688E408-FBF5-4C20-A5E5-4DC85983FAE2}" destId="{9E94D694-BF7E-49AB-8038-DFCCCFA54CD2}" srcOrd="10" destOrd="0" presId="urn:microsoft.com/office/officeart/2005/8/layout/cycle5"/>
    <dgm:cxn modelId="{C3CE0C76-A86B-4115-8CDA-F0F36BD00F58}" type="presParOf" srcId="{7688E408-FBF5-4C20-A5E5-4DC85983FAE2}" destId="{A07A07C4-8372-4FF9-AC29-4DC7979C2C7E}" srcOrd="11" destOrd="0" presId="urn:microsoft.com/office/officeart/2005/8/layout/cycle5"/>
    <dgm:cxn modelId="{F4940A6A-A0C2-46C5-931E-392D13FD8F4D}" type="presParOf" srcId="{7688E408-FBF5-4C20-A5E5-4DC85983FAE2}" destId="{93A2EBB3-C8B7-41D4-8BC6-47BC0DFADA07}" srcOrd="12" destOrd="0" presId="urn:microsoft.com/office/officeart/2005/8/layout/cycle5"/>
    <dgm:cxn modelId="{40B6C69C-8C59-4E9C-84B8-4C7116011A78}" type="presParOf" srcId="{7688E408-FBF5-4C20-A5E5-4DC85983FAE2}" destId="{11FC5386-8433-4CAC-BA3A-4C6B86B91F6F}" srcOrd="13" destOrd="0" presId="urn:microsoft.com/office/officeart/2005/8/layout/cycle5"/>
    <dgm:cxn modelId="{7ED32BE5-30CE-45D8-BD41-74014F0F1F74}" type="presParOf" srcId="{7688E408-FBF5-4C20-A5E5-4DC85983FAE2}" destId="{2E86A30E-0240-45A7-941A-272676237D5B}"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676B6886-528E-4725-B1E2-AB843A2C69A2}" type="datetimeFigureOut">
              <a:rPr lang="en-GB" smtClean="0"/>
              <a:pPr/>
              <a:t>02/02/2017</a:t>
            </a:fld>
            <a:endParaRPr lang="en-GB" dirty="0"/>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1E7EE702-458A-4E11-8175-FF1FB584B9D0}" type="slidenum">
              <a:rPr lang="en-GB" smtClean="0"/>
              <a:pPr/>
              <a:t>‹#›</a:t>
            </a:fld>
            <a:endParaRPr lang="en-GB" dirty="0"/>
          </a:p>
        </p:txBody>
      </p:sp>
    </p:spTree>
    <p:extLst>
      <p:ext uri="{BB962C8B-B14F-4D97-AF65-F5344CB8AC3E}">
        <p14:creationId xmlns:p14="http://schemas.microsoft.com/office/powerpoint/2010/main" val="3931077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9BE2875A-9118-413B-8394-3E514EFCFE20}" type="datetimeFigureOut">
              <a:rPr lang="en-GB" smtClean="0"/>
              <a:pPr/>
              <a:t>02/02/2017</a:t>
            </a:fld>
            <a:endParaRPr lang="en-GB"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6BB4C1DA-E973-440F-BD16-4B7D98F14FCD}" type="slidenum">
              <a:rPr lang="en-GB" smtClean="0"/>
              <a:pPr/>
              <a:t>‹#›</a:t>
            </a:fld>
            <a:endParaRPr lang="en-GB" dirty="0"/>
          </a:p>
        </p:txBody>
      </p:sp>
    </p:spTree>
    <p:extLst>
      <p:ext uri="{BB962C8B-B14F-4D97-AF65-F5344CB8AC3E}">
        <p14:creationId xmlns:p14="http://schemas.microsoft.com/office/powerpoint/2010/main" val="259180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includes schools, care organisations, the farming industry, the racing industry and many more rural businesses large and small. This was a particular point raised by the previous government Future of Farming Review chaired by David Fursdon. </a:t>
            </a:r>
            <a:endParaRPr lang="en-GB" dirty="0"/>
          </a:p>
        </p:txBody>
      </p:sp>
      <p:sp>
        <p:nvSpPr>
          <p:cNvPr id="4" name="Slide Number Placeholder 3"/>
          <p:cNvSpPr>
            <a:spLocks noGrp="1"/>
          </p:cNvSpPr>
          <p:nvPr>
            <p:ph type="sldNum" sz="quarter" idx="10"/>
          </p:nvPr>
        </p:nvSpPr>
        <p:spPr/>
        <p:txBody>
          <a:bodyPr/>
          <a:lstStyle/>
          <a:p>
            <a:fld id="{6BB4C1DA-E973-440F-BD16-4B7D98F14FCD}" type="slidenum">
              <a:rPr lang="en-GB" smtClean="0"/>
              <a:pPr/>
              <a:t>6</a:t>
            </a:fld>
            <a:endParaRPr lang="en-GB" dirty="0"/>
          </a:p>
        </p:txBody>
      </p:sp>
    </p:spTree>
    <p:extLst>
      <p:ext uri="{BB962C8B-B14F-4D97-AF65-F5344CB8AC3E}">
        <p14:creationId xmlns:p14="http://schemas.microsoft.com/office/powerpoint/2010/main" val="40466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Older people 50%+aged 45 and above, compared with around 40 per cent in urban areas </a:t>
            </a:r>
          </a:p>
          <a:p>
            <a:r>
              <a:rPr lang="en-GB" sz="1200" dirty="0" smtClean="0"/>
              <a:t> </a:t>
            </a:r>
          </a:p>
        </p:txBody>
      </p:sp>
      <p:sp>
        <p:nvSpPr>
          <p:cNvPr id="4" name="Slide Number Placeholder 3"/>
          <p:cNvSpPr>
            <a:spLocks noGrp="1"/>
          </p:cNvSpPr>
          <p:nvPr>
            <p:ph type="sldNum" sz="quarter" idx="10"/>
          </p:nvPr>
        </p:nvSpPr>
        <p:spPr/>
        <p:txBody>
          <a:bodyPr/>
          <a:lstStyle/>
          <a:p>
            <a:fld id="{6BB4C1DA-E973-440F-BD16-4B7D98F14FCD}" type="slidenum">
              <a:rPr lang="en-GB" smtClean="0"/>
              <a:pPr/>
              <a:t>10</a:t>
            </a:fld>
            <a:endParaRPr lang="en-GB" dirty="0"/>
          </a:p>
        </p:txBody>
      </p:sp>
    </p:spTree>
    <p:extLst>
      <p:ext uri="{BB962C8B-B14F-4D97-AF65-F5344CB8AC3E}">
        <p14:creationId xmlns:p14="http://schemas.microsoft.com/office/powerpoint/2010/main" val="372144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includes schools, care organisations, the farming industry, the racing industry and many more rural businesses large and small. This was a particular point raised by the previous government Future of Farming Review chaired by David Fursdon. </a:t>
            </a:r>
            <a:endParaRPr lang="en-GB" dirty="0"/>
          </a:p>
        </p:txBody>
      </p:sp>
      <p:sp>
        <p:nvSpPr>
          <p:cNvPr id="4" name="Slide Number Placeholder 3"/>
          <p:cNvSpPr>
            <a:spLocks noGrp="1"/>
          </p:cNvSpPr>
          <p:nvPr>
            <p:ph type="sldNum" sz="quarter" idx="10"/>
          </p:nvPr>
        </p:nvSpPr>
        <p:spPr/>
        <p:txBody>
          <a:bodyPr/>
          <a:lstStyle/>
          <a:p>
            <a:fld id="{6BB4C1DA-E973-440F-BD16-4B7D98F14FCD}" type="slidenum">
              <a:rPr lang="en-GB" smtClean="0"/>
              <a:pPr/>
              <a:t>11</a:t>
            </a:fld>
            <a:endParaRPr lang="en-GB" dirty="0"/>
          </a:p>
        </p:txBody>
      </p:sp>
    </p:spTree>
    <p:extLst>
      <p:ext uri="{BB962C8B-B14F-4D97-AF65-F5344CB8AC3E}">
        <p14:creationId xmlns:p14="http://schemas.microsoft.com/office/powerpoint/2010/main" val="54395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B4C1DA-E973-440F-BD16-4B7D98F14FCD}" type="slidenum">
              <a:rPr lang="en-GB" smtClean="0"/>
              <a:pPr/>
              <a:t>18</a:t>
            </a:fld>
            <a:endParaRPr lang="en-GB" dirty="0"/>
          </a:p>
        </p:txBody>
      </p:sp>
    </p:spTree>
    <p:extLst>
      <p:ext uri="{BB962C8B-B14F-4D97-AF65-F5344CB8AC3E}">
        <p14:creationId xmlns:p14="http://schemas.microsoft.com/office/powerpoint/2010/main" val="201688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B4C1DA-E973-440F-BD16-4B7D98F14FCD}" type="slidenum">
              <a:rPr lang="en-GB" smtClean="0"/>
              <a:pPr/>
              <a:t>25</a:t>
            </a:fld>
            <a:endParaRPr lang="en-GB" dirty="0"/>
          </a:p>
        </p:txBody>
      </p:sp>
    </p:spTree>
    <p:extLst>
      <p:ext uri="{BB962C8B-B14F-4D97-AF65-F5344CB8AC3E}">
        <p14:creationId xmlns:p14="http://schemas.microsoft.com/office/powerpoint/2010/main" val="3431546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astoe_dots.jpg"/>
          <p:cNvPicPr>
            <a:picLocks noChangeAspect="1" noChangeArrowheads="1"/>
          </p:cNvPicPr>
          <p:nvPr userDrawn="1"/>
        </p:nvPicPr>
        <p:blipFill>
          <a:blip r:embed="rId2" cstate="print"/>
          <a:srcRect/>
          <a:stretch>
            <a:fillRect/>
          </a:stretch>
        </p:blipFill>
        <p:spPr bwMode="auto">
          <a:xfrm>
            <a:off x="3851275" y="188913"/>
            <a:ext cx="1008063" cy="215900"/>
          </a:xfrm>
          <a:prstGeom prst="rect">
            <a:avLst/>
          </a:prstGeom>
          <a:noFill/>
          <a:ln w="9525">
            <a:noFill/>
            <a:miter lim="800000"/>
            <a:headEnd/>
            <a:tailEnd/>
          </a:ln>
        </p:spPr>
      </p:pic>
      <p:pic>
        <p:nvPicPr>
          <p:cNvPr id="5" name="Picture 7" descr="HASTOE_GROUP.jpg"/>
          <p:cNvPicPr>
            <a:picLocks noChangeAspect="1"/>
          </p:cNvPicPr>
          <p:nvPr userDrawn="1"/>
        </p:nvPicPr>
        <p:blipFill>
          <a:blip r:embed="rId3" cstate="print"/>
          <a:srcRect/>
          <a:stretch>
            <a:fillRect/>
          </a:stretch>
        </p:blipFill>
        <p:spPr bwMode="auto">
          <a:xfrm>
            <a:off x="3851275" y="6165850"/>
            <a:ext cx="1223963" cy="393700"/>
          </a:xfrm>
          <a:prstGeom prst="rect">
            <a:avLst/>
          </a:prstGeom>
          <a:noFill/>
          <a:ln w="9525">
            <a:noFill/>
            <a:miter lim="800000"/>
            <a:headEnd/>
            <a:tailEnd/>
          </a:ln>
        </p:spPr>
      </p:pic>
      <p:sp>
        <p:nvSpPr>
          <p:cNvPr id="35852" name="Rectangle 12"/>
          <p:cNvSpPr>
            <a:spLocks noGrp="1" noChangeArrowheads="1"/>
          </p:cNvSpPr>
          <p:nvPr>
            <p:ph type="ctrTitle"/>
          </p:nvPr>
        </p:nvSpPr>
        <p:spPr>
          <a:xfrm>
            <a:off x="990600" y="1341438"/>
            <a:ext cx="7253288" cy="1079500"/>
          </a:xfrm>
          <a:ln w="57150"/>
        </p:spPr>
        <p:txBody>
          <a:bodyPr/>
          <a:lstStyle>
            <a:lvl1pPr>
              <a:defRPr sz="4000"/>
            </a:lvl1pPr>
          </a:lstStyle>
          <a:p>
            <a:r>
              <a:rPr lang="en-GB" dirty="0"/>
              <a:t>Click to edit Master title style</a:t>
            </a:r>
          </a:p>
        </p:txBody>
      </p:sp>
      <p:sp>
        <p:nvSpPr>
          <p:cNvPr id="35853" name="Rectangle 13"/>
          <p:cNvSpPr>
            <a:spLocks noGrp="1" noChangeArrowheads="1"/>
          </p:cNvSpPr>
          <p:nvPr>
            <p:ph type="subTitle" idx="1"/>
          </p:nvPr>
        </p:nvSpPr>
        <p:spPr>
          <a:xfrm>
            <a:off x="1403648" y="3212976"/>
            <a:ext cx="6400800" cy="1752600"/>
          </a:xfrm>
          <a:noFill/>
        </p:spPr>
        <p:txBody>
          <a:bodyPr/>
          <a:lstStyle>
            <a:lvl1pPr marL="0" indent="0" algn="ctr">
              <a:buFontTx/>
              <a:buNone/>
              <a:defRPr sz="2800">
                <a:solidFill>
                  <a:srgbClr val="FF0000"/>
                </a:solidFill>
              </a:defRPr>
            </a:lvl1pPr>
          </a:lstStyle>
          <a:p>
            <a:r>
              <a:rPr lang="en-GB"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764704"/>
            <a:ext cx="7772400" cy="864096"/>
          </a:xfrm>
          <a:prstGeom prst="rect">
            <a:avLst/>
          </a:prstGeom>
        </p:spPr>
        <p:txBody>
          <a:bodyPr/>
          <a:lstStyle/>
          <a:p>
            <a:r>
              <a:rPr lang="en-US" dirty="0" smtClean="0"/>
              <a:t>Click to edit Master title style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208963" cy="693738"/>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539750" y="1700808"/>
            <a:ext cx="8208963" cy="42189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39750" y="1844675"/>
            <a:ext cx="4027488" cy="4075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719638" y="1844675"/>
            <a:ext cx="4029075" cy="4075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868958"/>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67544" y="1484784"/>
            <a:ext cx="4040188"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484784"/>
            <a:ext cx="4041775" cy="690091"/>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208963" cy="693738"/>
          </a:xfrm>
        </p:spPr>
        <p:txBody>
          <a:bodyPr/>
          <a:lstStyle/>
          <a:p>
            <a:r>
              <a:rPr lang="en-US" dirty="0" smtClean="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3008313" cy="958428"/>
          </a:xfrm>
        </p:spPr>
        <p:txBody>
          <a:bodyPr/>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476672"/>
            <a:ext cx="5111750" cy="56494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vmlDrawing" Target="../drawings/vmlDrawing1.vml"/><Relationship Id="rId1" Type="http://schemas.openxmlformats.org/officeDocument/2006/relationships/theme" Target="../theme/theme3.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9"/>
          <p:cNvSpPr>
            <a:spLocks noGrp="1" noChangeArrowheads="1"/>
          </p:cNvSpPr>
          <p:nvPr>
            <p:ph type="title"/>
          </p:nvPr>
        </p:nvSpPr>
        <p:spPr bwMode="auto">
          <a:xfrm>
            <a:off x="539750" y="549275"/>
            <a:ext cx="8208963" cy="693738"/>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051" name="Rectangle 10"/>
          <p:cNvSpPr>
            <a:spLocks noGrp="1" noChangeArrowheads="1"/>
          </p:cNvSpPr>
          <p:nvPr>
            <p:ph type="body" idx="1"/>
          </p:nvPr>
        </p:nvSpPr>
        <p:spPr bwMode="auto">
          <a:xfrm>
            <a:off x="539750" y="1484313"/>
            <a:ext cx="8208963" cy="4435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pic>
        <p:nvPicPr>
          <p:cNvPr id="2052" name="Picture 6" descr="hastoe_dots.jpg"/>
          <p:cNvPicPr>
            <a:picLocks noChangeAspect="1" noChangeArrowheads="1"/>
          </p:cNvPicPr>
          <p:nvPr/>
        </p:nvPicPr>
        <p:blipFill>
          <a:blip r:embed="rId12" cstate="print"/>
          <a:srcRect/>
          <a:stretch>
            <a:fillRect/>
          </a:stretch>
        </p:blipFill>
        <p:spPr bwMode="auto">
          <a:xfrm>
            <a:off x="3924300" y="188913"/>
            <a:ext cx="1008063" cy="215900"/>
          </a:xfrm>
          <a:prstGeom prst="rect">
            <a:avLst/>
          </a:prstGeom>
          <a:noFill/>
          <a:ln w="9525">
            <a:noFill/>
            <a:miter lim="800000"/>
            <a:headEnd/>
            <a:tailEnd/>
          </a:ln>
        </p:spPr>
      </p:pic>
      <p:pic>
        <p:nvPicPr>
          <p:cNvPr id="2053" name="Picture 5" descr="HASTOE_GROUP.jpg"/>
          <p:cNvPicPr>
            <a:picLocks noChangeAspect="1"/>
          </p:cNvPicPr>
          <p:nvPr/>
        </p:nvPicPr>
        <p:blipFill>
          <a:blip r:embed="rId13" cstate="print"/>
          <a:srcRect/>
          <a:stretch>
            <a:fillRect/>
          </a:stretch>
        </p:blipFill>
        <p:spPr bwMode="auto">
          <a:xfrm>
            <a:off x="3851275" y="6237288"/>
            <a:ext cx="1223963" cy="3952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0"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sldNum="0" hdr="0" dt="0"/>
  <p:txStyles>
    <p:titleStyle>
      <a:lvl1pPr algn="ctr" rtl="0" eaLnBrk="0" fontAlgn="base" hangingPunct="0">
        <a:spcBef>
          <a:spcPct val="0"/>
        </a:spcBef>
        <a:spcAft>
          <a:spcPct val="0"/>
        </a:spcAft>
        <a:defRPr sz="3200">
          <a:solidFill>
            <a:srgbClr val="333399"/>
          </a:solidFill>
          <a:latin typeface="+mj-lt"/>
          <a:ea typeface="+mj-ea"/>
          <a:cs typeface="+mj-cs"/>
        </a:defRPr>
      </a:lvl1pPr>
      <a:lvl2pPr algn="ctr" rtl="0" eaLnBrk="0" fontAlgn="base" hangingPunct="0">
        <a:spcBef>
          <a:spcPct val="0"/>
        </a:spcBef>
        <a:spcAft>
          <a:spcPct val="0"/>
        </a:spcAft>
        <a:defRPr sz="4400">
          <a:solidFill>
            <a:srgbClr val="333399"/>
          </a:solidFill>
          <a:latin typeface="Arial" charset="0"/>
        </a:defRPr>
      </a:lvl2pPr>
      <a:lvl3pPr algn="ctr" rtl="0" eaLnBrk="0" fontAlgn="base" hangingPunct="0">
        <a:spcBef>
          <a:spcPct val="0"/>
        </a:spcBef>
        <a:spcAft>
          <a:spcPct val="0"/>
        </a:spcAft>
        <a:defRPr sz="4400">
          <a:solidFill>
            <a:srgbClr val="333399"/>
          </a:solidFill>
          <a:latin typeface="Arial" charset="0"/>
        </a:defRPr>
      </a:lvl3pPr>
      <a:lvl4pPr algn="ctr" rtl="0" eaLnBrk="0" fontAlgn="base" hangingPunct="0">
        <a:spcBef>
          <a:spcPct val="0"/>
        </a:spcBef>
        <a:spcAft>
          <a:spcPct val="0"/>
        </a:spcAft>
        <a:defRPr sz="4400">
          <a:solidFill>
            <a:srgbClr val="333399"/>
          </a:solidFill>
          <a:latin typeface="Arial" charset="0"/>
        </a:defRPr>
      </a:lvl4pPr>
      <a:lvl5pPr algn="ctr" rtl="0" eaLnBrk="0" fontAlgn="base" hangingPunct="0">
        <a:spcBef>
          <a:spcPct val="0"/>
        </a:spcBef>
        <a:spcAft>
          <a:spcPct val="0"/>
        </a:spcAft>
        <a:defRPr sz="4400">
          <a:solidFill>
            <a:srgbClr val="333399"/>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lr>
          <a:schemeClr val="folHlink"/>
        </a:buClr>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lr>
          <a:schemeClr val="hlink"/>
        </a:buClr>
        <a:buSzPct val="90000"/>
        <a:buChar char="•"/>
        <a:defRPr sz="2800">
          <a:solidFill>
            <a:schemeClr val="tx1"/>
          </a:solidFill>
          <a:latin typeface="+mj-lt"/>
        </a:defRPr>
      </a:lvl2pPr>
      <a:lvl3pPr marL="1143000" indent="-228600" algn="l" rtl="0" eaLnBrk="0" fontAlgn="base" hangingPunct="0">
        <a:spcBef>
          <a:spcPct val="20000"/>
        </a:spcBef>
        <a:spcAft>
          <a:spcPct val="0"/>
        </a:spcAft>
        <a:buClr>
          <a:srgbClr val="33CC33"/>
        </a:buClr>
        <a:buSzPct val="80000"/>
        <a:buChar char="•"/>
        <a:defRPr sz="2400">
          <a:solidFill>
            <a:schemeClr val="tx1"/>
          </a:solidFill>
          <a:latin typeface="+mj-lt"/>
        </a:defRPr>
      </a:lvl3pPr>
      <a:lvl4pPr marL="1600200" indent="-228600" algn="l" rtl="0" eaLnBrk="0" fontAlgn="base" hangingPunct="0">
        <a:spcBef>
          <a:spcPct val="20000"/>
        </a:spcBef>
        <a:spcAft>
          <a:spcPct val="0"/>
        </a:spcAft>
        <a:buClr>
          <a:schemeClr val="accent2"/>
        </a:buClr>
        <a:buSzPct val="70000"/>
        <a:buChar char="•"/>
        <a:defRPr sz="2000">
          <a:solidFill>
            <a:schemeClr val="tx1"/>
          </a:solidFill>
          <a:latin typeface="+mj-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539750" y="1844675"/>
            <a:ext cx="8208963" cy="4075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smtClean="0"/>
          </a:p>
        </p:txBody>
      </p:sp>
      <p:pic>
        <p:nvPicPr>
          <p:cNvPr id="3075" name="Picture 6" descr="School_Close_ppauk019"/>
          <p:cNvPicPr>
            <a:picLocks noChangeAspect="1" noChangeArrowheads="1"/>
          </p:cNvPicPr>
          <p:nvPr/>
        </p:nvPicPr>
        <p:blipFill>
          <a:blip r:embed="rId3" cstate="print"/>
          <a:srcRect/>
          <a:stretch>
            <a:fillRect/>
          </a:stretch>
        </p:blipFill>
        <p:spPr bwMode="auto">
          <a:xfrm>
            <a:off x="2700338" y="2636838"/>
            <a:ext cx="3384550" cy="2270125"/>
          </a:xfrm>
          <a:prstGeom prst="rect">
            <a:avLst/>
          </a:prstGeom>
          <a:noFill/>
          <a:ln w="25400">
            <a:solidFill>
              <a:srgbClr val="008000"/>
            </a:solidFill>
            <a:miter lim="800000"/>
            <a:headEnd/>
            <a:tailEnd/>
          </a:ln>
        </p:spPr>
      </p:pic>
      <p:sp>
        <p:nvSpPr>
          <p:cNvPr id="38919" name="Text Box 7"/>
          <p:cNvSpPr txBox="1">
            <a:spLocks noChangeArrowheads="1"/>
          </p:cNvSpPr>
          <p:nvPr/>
        </p:nvSpPr>
        <p:spPr bwMode="auto">
          <a:xfrm>
            <a:off x="2700338" y="5157788"/>
            <a:ext cx="3384550" cy="366712"/>
          </a:xfrm>
          <a:prstGeom prst="rect">
            <a:avLst/>
          </a:prstGeom>
          <a:noFill/>
          <a:ln w="9525">
            <a:noFill/>
            <a:miter lim="800000"/>
            <a:headEnd/>
            <a:tailEnd/>
          </a:ln>
          <a:effectLst/>
        </p:spPr>
        <p:txBody>
          <a:bodyPr>
            <a:spAutoFit/>
          </a:bodyPr>
          <a:lstStyle/>
          <a:p>
            <a:pPr algn="ctr">
              <a:spcBef>
                <a:spcPct val="50000"/>
              </a:spcBef>
              <a:defRPr/>
            </a:pPr>
            <a:r>
              <a:rPr lang="en-GB" dirty="0">
                <a:solidFill>
                  <a:srgbClr val="000099"/>
                </a:solidFill>
                <a:latin typeface="+mj-lt"/>
              </a:rPr>
              <a:t>New home in School Close</a:t>
            </a:r>
          </a:p>
        </p:txBody>
      </p:sp>
      <p:pic>
        <p:nvPicPr>
          <p:cNvPr id="3077" name="Picture 7" descr="hastoe_dots.jpg"/>
          <p:cNvPicPr>
            <a:picLocks noChangeAspect="1" noChangeArrowheads="1"/>
          </p:cNvPicPr>
          <p:nvPr/>
        </p:nvPicPr>
        <p:blipFill>
          <a:blip r:embed="rId4" cstate="print"/>
          <a:srcRect/>
          <a:stretch>
            <a:fillRect/>
          </a:stretch>
        </p:blipFill>
        <p:spPr bwMode="auto">
          <a:xfrm>
            <a:off x="3924300" y="188913"/>
            <a:ext cx="1008063" cy="215900"/>
          </a:xfrm>
          <a:prstGeom prst="rect">
            <a:avLst/>
          </a:prstGeom>
          <a:noFill/>
          <a:ln w="9525">
            <a:noFill/>
            <a:miter lim="800000"/>
            <a:headEnd/>
            <a:tailEnd/>
          </a:ln>
        </p:spPr>
      </p:pic>
      <p:pic>
        <p:nvPicPr>
          <p:cNvPr id="3078" name="Picture 6" descr="HASTOE_GROUP.jpg"/>
          <p:cNvPicPr>
            <a:picLocks noChangeAspect="1"/>
          </p:cNvPicPr>
          <p:nvPr/>
        </p:nvPicPr>
        <p:blipFill>
          <a:blip r:embed="rId5" cstate="print"/>
          <a:srcRect/>
          <a:stretch>
            <a:fillRect/>
          </a:stretch>
        </p:blipFill>
        <p:spPr bwMode="auto">
          <a:xfrm>
            <a:off x="3851275" y="6237288"/>
            <a:ext cx="1223963" cy="3952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9" r:id="rId1"/>
  </p:sldLayoutIdLst>
  <p:hf sldNum="0" hd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lr>
          <a:schemeClr val="folHlink"/>
        </a:buCl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rgbClr val="33CC33"/>
        </a:buClr>
        <a:buSzPct val="8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539750" y="476250"/>
            <a:ext cx="8208963" cy="720725"/>
          </a:xfrm>
          <a:prstGeom prst="rect">
            <a:avLst/>
          </a:prstGeom>
          <a:noFill/>
          <a:ln w="2857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029" name="Rectangle 3"/>
          <p:cNvSpPr>
            <a:spLocks noGrp="1" noChangeArrowheads="1"/>
          </p:cNvSpPr>
          <p:nvPr>
            <p:ph type="body" idx="1"/>
          </p:nvPr>
        </p:nvSpPr>
        <p:spPr bwMode="auto">
          <a:xfrm>
            <a:off x="539750" y="1844675"/>
            <a:ext cx="8208963" cy="4075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smtClean="0"/>
          </a:p>
        </p:txBody>
      </p:sp>
      <p:graphicFrame>
        <p:nvGraphicFramePr>
          <p:cNvPr id="1026" name="Object 8"/>
          <p:cNvGraphicFramePr>
            <a:graphicFrameLocks noChangeAspect="1"/>
          </p:cNvGraphicFramePr>
          <p:nvPr/>
        </p:nvGraphicFramePr>
        <p:xfrm>
          <a:off x="1662113" y="2074863"/>
          <a:ext cx="5829300" cy="3343275"/>
        </p:xfrm>
        <a:graphic>
          <a:graphicData uri="http://schemas.openxmlformats.org/presentationml/2006/ole">
            <mc:AlternateContent xmlns:mc="http://schemas.openxmlformats.org/markup-compatibility/2006">
              <mc:Choice xmlns:v="urn:schemas-microsoft-com:vml" Requires="v">
                <p:oleObj spid="_x0000_s1027" name="Chart" r:id="rId3" imgW="5829300" imgH="3343275" progId="MSGraph.Chart.8">
                  <p:embed followColorScheme="full"/>
                </p:oleObj>
              </mc:Choice>
              <mc:Fallback>
                <p:oleObj name="Chart" r:id="rId3" imgW="5829300" imgH="3343275" progId="MSGraph.Chart.8">
                  <p:embed followColorScheme="full"/>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2074863"/>
                        <a:ext cx="5829300" cy="334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7" descr="hastoe_dots.jpg"/>
          <p:cNvPicPr>
            <a:picLocks noChangeAspect="1" noChangeArrowheads="1"/>
          </p:cNvPicPr>
          <p:nvPr/>
        </p:nvPicPr>
        <p:blipFill>
          <a:blip r:embed="rId5" cstate="print"/>
          <a:srcRect/>
          <a:stretch>
            <a:fillRect/>
          </a:stretch>
        </p:blipFill>
        <p:spPr bwMode="auto">
          <a:xfrm>
            <a:off x="3924300" y="188913"/>
            <a:ext cx="1008063" cy="215900"/>
          </a:xfrm>
          <a:prstGeom prst="rect">
            <a:avLst/>
          </a:prstGeom>
          <a:noFill/>
          <a:ln w="9525">
            <a:noFill/>
            <a:miter lim="800000"/>
            <a:headEnd/>
            <a:tailEnd/>
          </a:ln>
        </p:spPr>
      </p:pic>
      <p:pic>
        <p:nvPicPr>
          <p:cNvPr id="1031" name="Picture 6" descr="HASTOE_GROUP.jpg"/>
          <p:cNvPicPr>
            <a:picLocks noChangeAspect="1"/>
          </p:cNvPicPr>
          <p:nvPr/>
        </p:nvPicPr>
        <p:blipFill>
          <a:blip r:embed="rId6" cstate="print"/>
          <a:srcRect/>
          <a:stretch>
            <a:fillRect/>
          </a:stretch>
        </p:blipFill>
        <p:spPr bwMode="auto">
          <a:xfrm>
            <a:off x="3708400" y="6237288"/>
            <a:ext cx="1223963" cy="3952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rgbClr val="333399"/>
          </a:solidFill>
          <a:latin typeface="+mj-lt"/>
          <a:ea typeface="+mj-ea"/>
          <a:cs typeface="+mj-cs"/>
        </a:defRPr>
      </a:lvl1pPr>
      <a:lvl2pPr algn="ctr" rtl="0" eaLnBrk="0" fontAlgn="base" hangingPunct="0">
        <a:spcBef>
          <a:spcPct val="0"/>
        </a:spcBef>
        <a:spcAft>
          <a:spcPct val="0"/>
        </a:spcAft>
        <a:defRPr sz="4400">
          <a:solidFill>
            <a:srgbClr val="333399"/>
          </a:solidFill>
          <a:latin typeface="Arial" charset="0"/>
        </a:defRPr>
      </a:lvl2pPr>
      <a:lvl3pPr algn="ctr" rtl="0" eaLnBrk="0" fontAlgn="base" hangingPunct="0">
        <a:spcBef>
          <a:spcPct val="0"/>
        </a:spcBef>
        <a:spcAft>
          <a:spcPct val="0"/>
        </a:spcAft>
        <a:defRPr sz="4400">
          <a:solidFill>
            <a:srgbClr val="333399"/>
          </a:solidFill>
          <a:latin typeface="Arial" charset="0"/>
        </a:defRPr>
      </a:lvl3pPr>
      <a:lvl4pPr algn="ctr" rtl="0" eaLnBrk="0" fontAlgn="base" hangingPunct="0">
        <a:spcBef>
          <a:spcPct val="0"/>
        </a:spcBef>
        <a:spcAft>
          <a:spcPct val="0"/>
        </a:spcAft>
        <a:defRPr sz="4400">
          <a:solidFill>
            <a:srgbClr val="333399"/>
          </a:solidFill>
          <a:latin typeface="Arial" charset="0"/>
        </a:defRPr>
      </a:lvl4pPr>
      <a:lvl5pPr algn="ctr" rtl="0" eaLnBrk="0" fontAlgn="base" hangingPunct="0">
        <a:spcBef>
          <a:spcPct val="0"/>
        </a:spcBef>
        <a:spcAft>
          <a:spcPct val="0"/>
        </a:spcAft>
        <a:defRPr sz="4400">
          <a:solidFill>
            <a:srgbClr val="333399"/>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lr>
          <a:schemeClr val="folHlink"/>
        </a:buCl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rgbClr val="33CC33"/>
        </a:buClr>
        <a:buSzPct val="8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ing.com/images/search?q=midhurst&amp;view=detailv2&amp;&amp;id=C364480F76BB1F964F93ED404CBA8129215CADC4&amp;selectedIndex=86&amp;ccid=ggM2OZvb&amp;simid=607994609679535547&amp;thid=OIP.M820336399bdb266d86548f12f3e584d0o0" TargetMode="Externa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80112" y="6093296"/>
            <a:ext cx="1584175" cy="720080"/>
          </a:xfrm>
        </p:spPr>
        <p:txBody>
          <a:bodyPr anchor="ctr"/>
          <a:lstStyle/>
          <a:p>
            <a:r>
              <a:rPr lang="en-GB" sz="1400" dirty="0" smtClean="0"/>
              <a:t>Sue Chalkley</a:t>
            </a:r>
            <a:br>
              <a:rPr lang="en-GB" sz="1400" dirty="0" smtClean="0"/>
            </a:br>
            <a:r>
              <a:rPr lang="en-GB" sz="1400" dirty="0" smtClean="0"/>
              <a:t>Chief Executive</a:t>
            </a:r>
            <a:endParaRPr lang="en-GB" sz="1400" dirty="0"/>
          </a:p>
        </p:txBody>
      </p:sp>
      <p:sp>
        <p:nvSpPr>
          <p:cNvPr id="5" name="Title 1"/>
          <p:cNvSpPr txBox="1">
            <a:spLocks/>
          </p:cNvSpPr>
          <p:nvPr/>
        </p:nvSpPr>
        <p:spPr bwMode="auto">
          <a:xfrm>
            <a:off x="971600" y="692696"/>
            <a:ext cx="7253288" cy="791468"/>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normAutofit/>
          </a:bodyPr>
          <a:lstStyle/>
          <a:p>
            <a:pPr algn="ctr"/>
            <a:r>
              <a:rPr lang="en-GB" sz="2800" dirty="0" smtClean="0">
                <a:solidFill>
                  <a:srgbClr val="333399"/>
                </a:solidFill>
                <a:latin typeface="+mj-lt"/>
              </a:rPr>
              <a:t>South Downs Landowners’ Conference</a:t>
            </a:r>
            <a:endParaRPr lang="en-GB" sz="2800" dirty="0">
              <a:solidFill>
                <a:srgbClr val="333399"/>
              </a:solidFill>
              <a:latin typeface="+mj-lt"/>
            </a:endParaRPr>
          </a:p>
        </p:txBody>
      </p:sp>
      <p:sp>
        <p:nvSpPr>
          <p:cNvPr id="61442" name="AutoShape 2" descr="Image result for rural community england"/>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61444" name="AutoShape 4" descr="Image result for rural community england"/>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5364" name="AutoShape 4" descr="http://tse1.mm.bing.net/th?&amp;id=OIP.M820336399bdb266d86548f12f3e584d0o0&amp;w=300&amp;h=201&amp;c=0&amp;pid=1.9&amp;rs=0&amp;p=0&amp;r=0">
            <a:hlinkClick r:id="rId2" tooltip="View image details"/>
          </p:cNvPr>
          <p:cNvSpPr>
            <a:spLocks noChangeAspect="1" noChangeArrowheads="1"/>
          </p:cNvSpPr>
          <p:nvPr/>
        </p:nvSpPr>
        <p:spPr bwMode="auto">
          <a:xfrm>
            <a:off x="444341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5366" name="AutoShape 6" descr="Image result for midhurst"/>
          <p:cNvSpPr>
            <a:spLocks noChangeAspect="1" noChangeArrowheads="1"/>
          </p:cNvSpPr>
          <p:nvPr/>
        </p:nvSpPr>
        <p:spPr bwMode="auto">
          <a:xfrm>
            <a:off x="63500" y="-1570038"/>
            <a:ext cx="4876800" cy="32766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5367" name="Picture 7" descr="\\HASTOE.COM\xa_desktop$\schalkley\Desktop\untitled.png"/>
          <p:cNvPicPr>
            <a:picLocks noChangeAspect="1" noChangeArrowheads="1"/>
          </p:cNvPicPr>
          <p:nvPr/>
        </p:nvPicPr>
        <p:blipFill>
          <a:blip r:embed="rId3" cstate="print"/>
          <a:srcRect/>
          <a:stretch>
            <a:fillRect/>
          </a:stretch>
        </p:blipFill>
        <p:spPr bwMode="auto">
          <a:xfrm>
            <a:off x="3779912" y="1772816"/>
            <a:ext cx="4394164" cy="2952328"/>
          </a:xfrm>
          <a:prstGeom prst="rect">
            <a:avLst/>
          </a:prstGeom>
          <a:ln>
            <a:noFill/>
          </a:ln>
          <a:effectLst>
            <a:softEdge rad="112500"/>
          </a:effectLst>
        </p:spPr>
      </p:pic>
      <p:pic>
        <p:nvPicPr>
          <p:cNvPr id="10" name="Picture 3" descr="C:\Users\schalkley\Desktop\header_ribbon.jpg"/>
          <p:cNvPicPr>
            <a:picLocks noChangeAspect="1" noChangeArrowheads="1"/>
          </p:cNvPicPr>
          <p:nvPr/>
        </p:nvPicPr>
        <p:blipFill>
          <a:blip r:embed="rId4" cstate="print"/>
          <a:srcRect/>
          <a:stretch>
            <a:fillRect/>
          </a:stretch>
        </p:blipFill>
        <p:spPr bwMode="auto">
          <a:xfrm>
            <a:off x="178258" y="5185838"/>
            <a:ext cx="5400000" cy="619426"/>
          </a:xfrm>
          <a:prstGeom prst="rect">
            <a:avLst/>
          </a:prstGeom>
          <a:noFill/>
        </p:spPr>
      </p:pic>
      <p:pic>
        <p:nvPicPr>
          <p:cNvPr id="11" name="Picture 2" descr="\\HASTOE.COM\xa_desktop$\schalkley\Desktop\untitled.png"/>
          <p:cNvPicPr>
            <a:picLocks noChangeAspect="1" noChangeArrowheads="1"/>
          </p:cNvPicPr>
          <p:nvPr/>
        </p:nvPicPr>
        <p:blipFill>
          <a:blip r:embed="rId5" cstate="print"/>
          <a:srcRect/>
          <a:stretch>
            <a:fillRect/>
          </a:stretch>
        </p:blipFill>
        <p:spPr bwMode="auto">
          <a:xfrm>
            <a:off x="251520" y="4403576"/>
            <a:ext cx="2276366" cy="53759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107707" y="2420888"/>
            <a:ext cx="5712765" cy="3744416"/>
          </a:xfrm>
          <a:prstGeom prst="rect">
            <a:avLst/>
          </a:prstGeom>
          <a:noFill/>
          <a:ln w="9525">
            <a:noFill/>
            <a:miter lim="800000"/>
            <a:headEnd/>
            <a:tailEnd/>
          </a:ln>
        </p:spPr>
      </p:pic>
      <p:sp>
        <p:nvSpPr>
          <p:cNvPr id="2" name="Title 1"/>
          <p:cNvSpPr>
            <a:spLocks noGrp="1"/>
          </p:cNvSpPr>
          <p:nvPr>
            <p:ph type="title"/>
          </p:nvPr>
        </p:nvSpPr>
        <p:spPr>
          <a:xfrm>
            <a:off x="539552" y="647030"/>
            <a:ext cx="8208963" cy="693738"/>
          </a:xfrm>
        </p:spPr>
        <p:txBody>
          <a:bodyPr/>
          <a:lstStyle/>
          <a:p>
            <a:r>
              <a:rPr lang="en-GB" dirty="0" smtClean="0"/>
              <a:t>Young families moving away. </a:t>
            </a:r>
            <a:br>
              <a:rPr lang="en-GB" dirty="0" smtClean="0"/>
            </a:br>
            <a:r>
              <a:rPr lang="en-GB" dirty="0" smtClean="0"/>
              <a:t>Population growing older.</a:t>
            </a:r>
            <a:endParaRPr lang="en-GB" dirty="0"/>
          </a:p>
        </p:txBody>
      </p:sp>
      <p:sp>
        <p:nvSpPr>
          <p:cNvPr id="5" name="Content Placeholder 4"/>
          <p:cNvSpPr>
            <a:spLocks noGrp="1"/>
          </p:cNvSpPr>
          <p:nvPr>
            <p:ph idx="1"/>
          </p:nvPr>
        </p:nvSpPr>
        <p:spPr>
          <a:xfrm>
            <a:off x="251520" y="1874316"/>
            <a:ext cx="5832648" cy="4218980"/>
          </a:xfrm>
        </p:spPr>
        <p:txBody>
          <a:bodyPr/>
          <a:lstStyle/>
          <a:p>
            <a:pPr>
              <a:spcBef>
                <a:spcPts val="600"/>
              </a:spcBef>
              <a:spcAft>
                <a:spcPts val="600"/>
              </a:spcAft>
            </a:pPr>
            <a:r>
              <a:rPr lang="en-GB" sz="2400" dirty="0" smtClean="0"/>
              <a:t>Ten years, 2001-2011, median age rose from:</a:t>
            </a:r>
          </a:p>
          <a:p>
            <a:pPr lvl="1">
              <a:spcBef>
                <a:spcPts val="600"/>
              </a:spcBef>
              <a:spcAft>
                <a:spcPts val="600"/>
              </a:spcAft>
            </a:pPr>
            <a:r>
              <a:rPr lang="en-GB" sz="2000" dirty="0" smtClean="0"/>
              <a:t>42 to 45 yrs (rural) </a:t>
            </a:r>
          </a:p>
          <a:p>
            <a:pPr lvl="1">
              <a:spcBef>
                <a:spcPts val="600"/>
              </a:spcBef>
              <a:spcAft>
                <a:spcPts val="600"/>
              </a:spcAft>
            </a:pPr>
            <a:r>
              <a:rPr lang="en-GB" sz="2000" dirty="0" smtClean="0"/>
              <a:t>36 to 37 yrs (urban)</a:t>
            </a:r>
          </a:p>
          <a:p>
            <a:endParaRPr lang="en-GB"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Rural is RURAL (</a:t>
            </a:r>
            <a:r>
              <a:rPr lang="en-GB" sz="2800" dirty="0" smtClean="0"/>
              <a:t>not a small version of urban</a:t>
            </a:r>
            <a:r>
              <a:rPr lang="en-GB" dirty="0" smtClean="0"/>
              <a:t>)</a:t>
            </a:r>
            <a:endParaRPr lang="en-GB" dirty="0"/>
          </a:p>
        </p:txBody>
      </p:sp>
      <p:sp>
        <p:nvSpPr>
          <p:cNvPr id="5" name="Content Placeholder 4"/>
          <p:cNvSpPr>
            <a:spLocks noGrp="1"/>
          </p:cNvSpPr>
          <p:nvPr>
            <p:ph idx="1"/>
          </p:nvPr>
        </p:nvSpPr>
        <p:spPr>
          <a:xfrm>
            <a:off x="539751" y="2162348"/>
            <a:ext cx="4464297" cy="2922836"/>
          </a:xfrm>
        </p:spPr>
        <p:txBody>
          <a:bodyPr/>
          <a:lstStyle/>
          <a:p>
            <a:pPr>
              <a:spcBef>
                <a:spcPts val="1200"/>
              </a:spcBef>
              <a:spcAft>
                <a:spcPts val="600"/>
              </a:spcAft>
              <a:buNone/>
            </a:pPr>
            <a:r>
              <a:rPr lang="en-GB" sz="2000" dirty="0" smtClean="0"/>
              <a:t>Often:</a:t>
            </a:r>
          </a:p>
          <a:p>
            <a:pPr>
              <a:spcBef>
                <a:spcPts val="1200"/>
              </a:spcBef>
              <a:spcAft>
                <a:spcPts val="600"/>
              </a:spcAft>
            </a:pPr>
            <a:r>
              <a:rPr lang="en-GB" sz="2000" dirty="0" smtClean="0"/>
              <a:t>fewer landowners</a:t>
            </a:r>
          </a:p>
          <a:p>
            <a:pPr>
              <a:spcBef>
                <a:spcPts val="1200"/>
              </a:spcBef>
              <a:spcAft>
                <a:spcPts val="600"/>
              </a:spcAft>
            </a:pPr>
            <a:r>
              <a:rPr lang="en-GB" sz="2000" dirty="0" smtClean="0"/>
              <a:t>landowners are prepared to be generous for their community</a:t>
            </a:r>
          </a:p>
          <a:p>
            <a:r>
              <a:rPr lang="en-GB" sz="2000" dirty="0" smtClean="0"/>
              <a:t>development is led or supported by community</a:t>
            </a:r>
            <a:endParaRPr lang="en-GB" sz="1800" dirty="0" smtClean="0"/>
          </a:p>
          <a:p>
            <a:endParaRPr lang="en-GB" sz="2400" dirty="0" smtClean="0"/>
          </a:p>
        </p:txBody>
      </p:sp>
      <p:pic>
        <p:nvPicPr>
          <p:cNvPr id="6" name="Picture 2" descr="U:\Ditchingham at Aug 2012 (18).JPG"/>
          <p:cNvPicPr>
            <a:picLocks noChangeAspect="1" noChangeArrowheads="1"/>
          </p:cNvPicPr>
          <p:nvPr/>
        </p:nvPicPr>
        <p:blipFill>
          <a:blip r:embed="rId3" cstate="print"/>
          <a:stretch>
            <a:fillRect/>
          </a:stretch>
        </p:blipFill>
        <p:spPr bwMode="auto">
          <a:xfrm>
            <a:off x="4770878" y="2204864"/>
            <a:ext cx="4086832" cy="280831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012160" y="5301208"/>
            <a:ext cx="2087431" cy="584775"/>
          </a:xfrm>
          <a:prstGeom prst="rect">
            <a:avLst/>
          </a:prstGeom>
        </p:spPr>
        <p:txBody>
          <a:bodyPr wrap="none">
            <a:spAutoFit/>
          </a:bodyPr>
          <a:lstStyle/>
          <a:p>
            <a:r>
              <a:rPr lang="en-GB" sz="1600" dirty="0" smtClean="0">
                <a:latin typeface="+mj-lt"/>
              </a:rPr>
              <a:t>Ditchingham, Norfolk</a:t>
            </a:r>
          </a:p>
          <a:p>
            <a:r>
              <a:rPr lang="en-GB" sz="1600" dirty="0" smtClean="0">
                <a:latin typeface="+mj-lt"/>
              </a:rPr>
              <a:t>Passivhaus</a:t>
            </a:r>
            <a:endParaRPr lang="en-GB" sz="1600" dirty="0">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800" dirty="0" smtClean="0"/>
              <a:t>Greg Clark’s speech at the LGA conference 2015</a:t>
            </a:r>
            <a:endParaRPr lang="en-GB" sz="2800" dirty="0"/>
          </a:p>
        </p:txBody>
      </p:sp>
      <p:sp>
        <p:nvSpPr>
          <p:cNvPr id="4" name="Content Placeholder 3"/>
          <p:cNvSpPr>
            <a:spLocks noGrp="1"/>
          </p:cNvSpPr>
          <p:nvPr>
            <p:ph idx="1"/>
          </p:nvPr>
        </p:nvSpPr>
        <p:spPr>
          <a:xfrm>
            <a:off x="755575" y="1844824"/>
            <a:ext cx="7776865" cy="3930948"/>
          </a:xfrm>
        </p:spPr>
        <p:txBody>
          <a:bodyPr/>
          <a:lstStyle/>
          <a:p>
            <a:pPr indent="0">
              <a:buNone/>
            </a:pPr>
            <a:r>
              <a:rPr lang="en-GB" sz="2000" dirty="0" smtClean="0"/>
              <a:t>“The basic condition of a community is that successive generations of that community should be able to live there.   Otherwise they are, in effect, exiled. Exiled from their families, exiled from their roots and their shared history, exiled from each other. </a:t>
            </a:r>
          </a:p>
          <a:p>
            <a:pPr indent="0">
              <a:buNone/>
            </a:pPr>
            <a:r>
              <a:rPr lang="en-GB" sz="2000" dirty="0" smtClean="0"/>
              <a:t>... in many parts of our country it has become normal for young people to leave, though not out of choice.  This might be to find work, but more-and-more it is to find a home they can afford.</a:t>
            </a:r>
          </a:p>
          <a:p>
            <a:pPr indent="0">
              <a:buNone/>
            </a:pPr>
            <a:r>
              <a:rPr lang="en-GB" sz="2000" dirty="0" smtClean="0"/>
              <a:t>If we want to maintain the chain of community – and a place for the next generation – then we must make sure we have the homes to welcome them to.”</a:t>
            </a:r>
          </a:p>
          <a:p>
            <a:pPr>
              <a:buNone/>
            </a:pPr>
            <a:endParaRPr lang="en-GB"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9223" t="35178" r="6250" b="3226"/>
          <a:stretch>
            <a:fillRect/>
          </a:stretch>
        </p:blipFill>
        <p:spPr bwMode="auto">
          <a:xfrm>
            <a:off x="611560" y="1484784"/>
            <a:ext cx="8244408" cy="4365104"/>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6606" t="35178" b="6904"/>
          <a:stretch>
            <a:fillRect/>
          </a:stretch>
        </p:blipFill>
        <p:spPr bwMode="auto">
          <a:xfrm>
            <a:off x="5652120" y="1916832"/>
            <a:ext cx="3139411" cy="1584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own Arrow 3"/>
          <p:cNvSpPr/>
          <p:nvPr/>
        </p:nvSpPr>
        <p:spPr>
          <a:xfrm>
            <a:off x="5004048" y="3314688"/>
            <a:ext cx="484632" cy="978408"/>
          </a:xfrm>
          <a:prstGeom prst="downArrow">
            <a:avLst/>
          </a:prstGeom>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4"/>
          <p:cNvSpPr>
            <a:spLocks noGrp="1"/>
          </p:cNvSpPr>
          <p:nvPr>
            <p:ph type="title"/>
          </p:nvPr>
        </p:nvSpPr>
        <p:spPr>
          <a:xfrm>
            <a:off x="539552" y="620688"/>
            <a:ext cx="8208963" cy="693738"/>
          </a:xfrm>
        </p:spPr>
        <p:txBody>
          <a:bodyPr anchor="ctr"/>
          <a:lstStyle/>
          <a:p>
            <a:r>
              <a:rPr lang="en-GB" dirty="0" smtClean="0"/>
              <a:t>Emergence of the Imby!</a:t>
            </a:r>
            <a:br>
              <a:rPr lang="en-GB" dirty="0" smtClean="0"/>
            </a:br>
            <a:r>
              <a:rPr lang="en-GB" sz="2800" dirty="0" smtClean="0"/>
              <a:t>Imby Close, Sutton Veny, Wiltshire</a:t>
            </a:r>
            <a:endParaRPr lang="en-GB" sz="3600" dirty="0"/>
          </a:p>
        </p:txBody>
      </p:sp>
      <p:pic>
        <p:nvPicPr>
          <p:cNvPr id="6" name="Picture 2"/>
          <p:cNvPicPr>
            <a:picLocks noChangeAspect="1" noChangeArrowheads="1"/>
          </p:cNvPicPr>
          <p:nvPr/>
        </p:nvPicPr>
        <p:blipFill>
          <a:blip r:embed="rId4" cstate="print"/>
          <a:srcRect/>
          <a:stretch>
            <a:fillRect/>
          </a:stretch>
        </p:blipFill>
        <p:spPr bwMode="auto">
          <a:xfrm>
            <a:off x="5364088" y="4005064"/>
            <a:ext cx="3523440" cy="2342249"/>
          </a:xfrm>
          <a:prstGeom prst="rect">
            <a:avLst/>
          </a:prstGeom>
          <a:noFill/>
          <a:ln w="9525">
            <a:noFill/>
            <a:miter lim="800000"/>
            <a:headEnd/>
            <a:tailEnd/>
          </a:ln>
          <a:effectLst/>
        </p:spPr>
      </p:pic>
      <p:sp>
        <p:nvSpPr>
          <p:cNvPr id="7" name="Rectangle 6"/>
          <p:cNvSpPr/>
          <p:nvPr/>
        </p:nvSpPr>
        <p:spPr>
          <a:xfrm>
            <a:off x="179512" y="5877272"/>
            <a:ext cx="4572000" cy="646331"/>
          </a:xfrm>
          <a:prstGeom prst="rect">
            <a:avLst/>
          </a:prstGeom>
        </p:spPr>
        <p:txBody>
          <a:bodyPr>
            <a:spAutoFit/>
          </a:bodyPr>
          <a:lstStyle/>
          <a:p>
            <a:r>
              <a:rPr lang="en-US" dirty="0" smtClean="0">
                <a:latin typeface="Calibri" pitchFamily="34" charset="0"/>
              </a:rPr>
              <a:t>Top of its category in CPRE's Best Kept Village Award 2014</a:t>
            </a: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08963" cy="693738"/>
          </a:xfrm>
        </p:spPr>
        <p:txBody>
          <a:bodyPr/>
          <a:lstStyle/>
          <a:p>
            <a:r>
              <a:rPr lang="en-GB" dirty="0" smtClean="0"/>
              <a:t>Newmarket September 2015</a:t>
            </a:r>
            <a:endParaRPr lang="en-GB" dirty="0"/>
          </a:p>
        </p:txBody>
      </p:sp>
      <p:pic>
        <p:nvPicPr>
          <p:cNvPr id="15362" name="Picture 2"/>
          <p:cNvPicPr>
            <a:picLocks noChangeAspect="1" noChangeArrowheads="1"/>
          </p:cNvPicPr>
          <p:nvPr/>
        </p:nvPicPr>
        <p:blipFill>
          <a:blip r:embed="rId2" cstate="print"/>
          <a:srcRect/>
          <a:stretch>
            <a:fillRect/>
          </a:stretch>
        </p:blipFill>
        <p:spPr bwMode="auto">
          <a:xfrm>
            <a:off x="395536" y="1124744"/>
            <a:ext cx="3580832" cy="50400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5076055" y="1125304"/>
            <a:ext cx="3538902" cy="50400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An awakening!</a:t>
            </a:r>
            <a:endParaRPr lang="en-GB" dirty="0"/>
          </a:p>
        </p:txBody>
      </p:sp>
      <p:sp>
        <p:nvSpPr>
          <p:cNvPr id="4" name="Content Placeholder 3"/>
          <p:cNvSpPr>
            <a:spLocks noGrp="1"/>
          </p:cNvSpPr>
          <p:nvPr>
            <p:ph idx="1"/>
          </p:nvPr>
        </p:nvSpPr>
        <p:spPr>
          <a:xfrm>
            <a:off x="539750" y="1628800"/>
            <a:ext cx="8208963" cy="4146972"/>
          </a:xfrm>
        </p:spPr>
        <p:txBody>
          <a:bodyPr/>
          <a:lstStyle/>
          <a:p>
            <a:pPr>
              <a:spcBef>
                <a:spcPts val="600"/>
              </a:spcBef>
              <a:spcAft>
                <a:spcPts val="600"/>
              </a:spcAft>
              <a:buNone/>
            </a:pPr>
            <a:r>
              <a:rPr lang="en-GB" sz="2000" dirty="0" smtClean="0"/>
              <a:t>Much interest in development but, </a:t>
            </a:r>
            <a:r>
              <a:rPr lang="en-GB" sz="2000" i="1" u="sng" dirty="0" smtClean="0"/>
              <a:t>not now</a:t>
            </a:r>
            <a:r>
              <a:rPr lang="en-GB" sz="2000" i="1" dirty="0" smtClean="0"/>
              <a:t>,</a:t>
            </a:r>
            <a:r>
              <a:rPr lang="en-GB" sz="2000" dirty="0" smtClean="0"/>
              <a:t> because cautious about:</a:t>
            </a:r>
          </a:p>
          <a:p>
            <a:pPr>
              <a:spcBef>
                <a:spcPts val="600"/>
              </a:spcBef>
              <a:spcAft>
                <a:spcPts val="600"/>
              </a:spcAft>
            </a:pPr>
            <a:r>
              <a:rPr lang="en-GB" sz="2000" dirty="0" smtClean="0"/>
              <a:t>Working with major developers:</a:t>
            </a:r>
          </a:p>
          <a:p>
            <a:pPr lvl="1">
              <a:spcBef>
                <a:spcPts val="600"/>
              </a:spcBef>
              <a:spcAft>
                <a:spcPts val="600"/>
              </a:spcAft>
            </a:pPr>
            <a:r>
              <a:rPr lang="en-GB" sz="1800" dirty="0" smtClean="0"/>
              <a:t>Legacy</a:t>
            </a:r>
          </a:p>
          <a:p>
            <a:pPr lvl="1">
              <a:spcBef>
                <a:spcPts val="600"/>
              </a:spcBef>
              <a:spcAft>
                <a:spcPts val="600"/>
              </a:spcAft>
            </a:pPr>
            <a:r>
              <a:rPr lang="en-GB" sz="1800" dirty="0" smtClean="0"/>
              <a:t>Control</a:t>
            </a:r>
          </a:p>
          <a:p>
            <a:pPr lvl="1">
              <a:spcBef>
                <a:spcPts val="600"/>
              </a:spcBef>
              <a:spcAft>
                <a:spcPts val="600"/>
              </a:spcAft>
            </a:pPr>
            <a:r>
              <a:rPr lang="en-GB" sz="1800" dirty="0" smtClean="0"/>
              <a:t>Quality</a:t>
            </a:r>
          </a:p>
          <a:p>
            <a:pPr>
              <a:spcBef>
                <a:spcPts val="600"/>
              </a:spcBef>
              <a:spcAft>
                <a:spcPts val="600"/>
              </a:spcAft>
            </a:pPr>
            <a:r>
              <a:rPr lang="en-GB" sz="2000" dirty="0" smtClean="0"/>
              <a:t>Local reputation and relationship with community (long memories)</a:t>
            </a:r>
          </a:p>
          <a:p>
            <a:pPr>
              <a:spcBef>
                <a:spcPts val="600"/>
              </a:spcBef>
              <a:spcAft>
                <a:spcPts val="600"/>
              </a:spcAft>
            </a:pPr>
            <a:r>
              <a:rPr lang="en-GB" sz="2000" dirty="0" smtClean="0"/>
              <a:t>Planning process and housing construction</a:t>
            </a:r>
          </a:p>
          <a:p>
            <a:pPr>
              <a:spcBef>
                <a:spcPts val="600"/>
              </a:spcBef>
              <a:spcAft>
                <a:spcPts val="600"/>
              </a:spcAft>
              <a:buNone/>
            </a:pPr>
            <a:r>
              <a:rPr lang="en-GB" sz="2000" dirty="0" smtClean="0"/>
              <a:t>Future without EU CAP subsidies?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400" dirty="0" smtClean="0"/>
              <a:t>House building completions since 1949</a:t>
            </a:r>
            <a:endParaRPr lang="en-GB" sz="2400" dirty="0"/>
          </a:p>
        </p:txBody>
      </p:sp>
      <p:sp>
        <p:nvSpPr>
          <p:cNvPr id="6" name="Rectangle 5"/>
          <p:cNvSpPr/>
          <p:nvPr/>
        </p:nvSpPr>
        <p:spPr>
          <a:xfrm>
            <a:off x="6948264" y="6093296"/>
            <a:ext cx="1470274" cy="461665"/>
          </a:xfrm>
          <a:prstGeom prst="rect">
            <a:avLst/>
          </a:prstGeom>
        </p:spPr>
        <p:txBody>
          <a:bodyPr wrap="none">
            <a:spAutoFit/>
          </a:bodyPr>
          <a:lstStyle/>
          <a:p>
            <a:r>
              <a:rPr lang="en-GB" sz="1200" dirty="0" smtClean="0">
                <a:latin typeface="+mj-lt"/>
              </a:rPr>
              <a:t>Source: CLG data</a:t>
            </a:r>
          </a:p>
          <a:p>
            <a:r>
              <a:rPr lang="en-GB" sz="1200" dirty="0" smtClean="0">
                <a:latin typeface="+mj-lt"/>
              </a:rPr>
              <a:t>(now discontinued)</a:t>
            </a:r>
            <a:endParaRPr lang="en-GB" sz="1200" dirty="0">
              <a:latin typeface="+mj-lt"/>
            </a:endParaRPr>
          </a:p>
        </p:txBody>
      </p:sp>
      <p:graphicFrame>
        <p:nvGraphicFramePr>
          <p:cNvPr id="5" name="Chart 4"/>
          <p:cNvGraphicFramePr/>
          <p:nvPr/>
        </p:nvGraphicFramePr>
        <p:xfrm>
          <a:off x="0" y="1700808"/>
          <a:ext cx="9144000"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539552" y="5579948"/>
            <a:ext cx="806489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GB" dirty="0" smtClean="0">
                <a:latin typeface="+mj-lt"/>
              </a:rPr>
              <a:t>Could rural landowners be part of the solution to our national housing crisis?</a:t>
            </a:r>
            <a:endParaRPr lang="en-GB"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5576" y="2420888"/>
            <a:ext cx="7632848" cy="1584176"/>
          </a:xfrm>
          <a:solidFill>
            <a:srgbClr val="333399"/>
          </a:solidFill>
          <a:ln w="28575"/>
        </p:spPr>
        <p:txBody>
          <a:bodyPr anchor="ctr"/>
          <a:lstStyle/>
          <a:p>
            <a:pPr marL="457200" indent="-457200">
              <a:spcBef>
                <a:spcPts val="1200"/>
              </a:spcBef>
              <a:spcAft>
                <a:spcPts val="600"/>
              </a:spcAft>
            </a:pPr>
            <a:r>
              <a:rPr lang="en-GB" sz="3200" dirty="0" smtClean="0">
                <a:solidFill>
                  <a:schemeClr val="bg1"/>
                </a:solidFill>
              </a:rPr>
              <a:t>2. The rural community led development model</a:t>
            </a:r>
            <a:endParaRPr lang="en-GB" sz="2800" b="1" i="1" dirty="0" smtClean="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208963" cy="693738"/>
          </a:xfrm>
        </p:spPr>
        <p:txBody>
          <a:bodyPr anchor="ctr"/>
          <a:lstStyle/>
          <a:p>
            <a:r>
              <a:rPr lang="en-GB" sz="2400" dirty="0" smtClean="0"/>
              <a:t>The rural community led development model</a:t>
            </a:r>
            <a:endParaRPr lang="en-GB" sz="2400" dirty="0"/>
          </a:p>
        </p:txBody>
      </p:sp>
      <p:graphicFrame>
        <p:nvGraphicFramePr>
          <p:cNvPr id="4" name="Diagram 3"/>
          <p:cNvGraphicFramePr/>
          <p:nvPr/>
        </p:nvGraphicFramePr>
        <p:xfrm>
          <a:off x="467544" y="1556792"/>
          <a:ext cx="820891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 descr="H:\Communications HoMC\Photos and videos\Scheme opening and events\Hemyock\767322_Griffin_Close_250714ppauk008.jpg"/>
          <p:cNvPicPr>
            <a:picLocks noChangeAspect="1" noChangeArrowheads="1"/>
          </p:cNvPicPr>
          <p:nvPr/>
        </p:nvPicPr>
        <p:blipFill>
          <a:blip r:embed="rId8" cstate="print"/>
          <a:srcRect/>
          <a:stretch>
            <a:fillRect/>
          </a:stretch>
        </p:blipFill>
        <p:spPr bwMode="auto">
          <a:xfrm>
            <a:off x="3221942" y="2925144"/>
            <a:ext cx="2700116" cy="1800000"/>
          </a:xfrm>
          <a:prstGeom prst="ellipse">
            <a:avLst/>
          </a:prstGeom>
          <a:noFill/>
        </p:spPr>
      </p:pic>
      <p:sp>
        <p:nvSpPr>
          <p:cNvPr id="6" name="TextBox 5"/>
          <p:cNvSpPr txBox="1"/>
          <p:nvPr/>
        </p:nvSpPr>
        <p:spPr>
          <a:xfrm>
            <a:off x="3995936" y="4797152"/>
            <a:ext cx="1353256" cy="276999"/>
          </a:xfrm>
          <a:prstGeom prst="rect">
            <a:avLst/>
          </a:prstGeom>
          <a:noFill/>
        </p:spPr>
        <p:txBody>
          <a:bodyPr wrap="none" rtlCol="0">
            <a:spAutoFit/>
          </a:bodyPr>
          <a:lstStyle/>
          <a:p>
            <a:r>
              <a:rPr lang="en-GB" sz="1200" dirty="0" smtClean="0">
                <a:latin typeface="+mj-lt"/>
              </a:rPr>
              <a:t>Hemyock, Devon</a:t>
            </a:r>
            <a:endParaRPr lang="en-GB" sz="1200" dirty="0">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42844" y="1142984"/>
            <a:ext cx="8786874" cy="5500726"/>
          </a:xfrm>
          <a:prstGeom prst="horizontalScroll">
            <a:avLst/>
          </a:prstGeom>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chor="ctr"/>
          <a:lstStyle/>
          <a:p>
            <a:r>
              <a:rPr lang="en-GB" sz="3200" dirty="0" smtClean="0"/>
              <a:t>Rural housing associations</a:t>
            </a:r>
            <a:r>
              <a:rPr lang="en-GB" dirty="0" smtClean="0"/>
              <a:t>’ </a:t>
            </a:r>
            <a:r>
              <a:rPr lang="en-GB" sz="3200" dirty="0" smtClean="0"/>
              <a:t>pledge</a:t>
            </a:r>
            <a:endParaRPr lang="en-US" sz="3200" dirty="0"/>
          </a:p>
        </p:txBody>
      </p:sp>
      <p:sp>
        <p:nvSpPr>
          <p:cNvPr id="3" name="Content Placeholder 2"/>
          <p:cNvSpPr>
            <a:spLocks noGrp="1"/>
          </p:cNvSpPr>
          <p:nvPr>
            <p:ph idx="1"/>
          </p:nvPr>
        </p:nvSpPr>
        <p:spPr>
          <a:xfrm>
            <a:off x="785786" y="2132856"/>
            <a:ext cx="8143932" cy="3786932"/>
          </a:xfrm>
        </p:spPr>
        <p:txBody>
          <a:bodyPr/>
          <a:lstStyle/>
          <a:p>
            <a:pPr>
              <a:buFont typeface="Wingdings" pitchFamily="2" charset="2"/>
              <a:buChar char="v"/>
            </a:pPr>
            <a:r>
              <a:rPr lang="en-US" sz="2000" dirty="0" smtClean="0"/>
              <a:t>Work closely with the local community and Parish Council to find the right site</a:t>
            </a:r>
          </a:p>
          <a:p>
            <a:pPr lvl="0">
              <a:buFont typeface="Wingdings" pitchFamily="2" charset="2"/>
              <a:buChar char="v"/>
            </a:pPr>
            <a:r>
              <a:rPr lang="en-US" sz="2000" dirty="0" smtClean="0"/>
              <a:t>Always give qualifying local people in housing need first priority for every home</a:t>
            </a:r>
          </a:p>
          <a:p>
            <a:pPr lvl="0">
              <a:buFont typeface="Wingdings" pitchFamily="2" charset="2"/>
              <a:buChar char="v"/>
            </a:pPr>
            <a:r>
              <a:rPr lang="en-US" sz="2000" dirty="0" smtClean="0"/>
              <a:t>Ensure that affordable homes always remain affordable</a:t>
            </a:r>
          </a:p>
          <a:p>
            <a:pPr lvl="0">
              <a:buFont typeface="Wingdings" pitchFamily="2" charset="2"/>
              <a:buChar char="v"/>
            </a:pPr>
            <a:r>
              <a:rPr lang="en-US" sz="2000" dirty="0" smtClean="0"/>
              <a:t>Build sensitively designed, high quality homes to high environmental standards</a:t>
            </a:r>
          </a:p>
          <a:p>
            <a:pPr lvl="0">
              <a:buFont typeface="Wingdings" pitchFamily="2" charset="2"/>
              <a:buChar char="v"/>
            </a:pPr>
            <a:r>
              <a:rPr lang="en-US" sz="2000" dirty="0" smtClean="0"/>
              <a:t>Provide good quality and locally sensitive management services to our residents</a:t>
            </a:r>
          </a:p>
          <a:p>
            <a:pPr lvl="0">
              <a:buFont typeface="Wingdings" pitchFamily="2" charset="2"/>
              <a:buChar char="v"/>
            </a:pPr>
            <a:r>
              <a:rPr lang="en-US" sz="2000" dirty="0" smtClean="0"/>
              <a:t>Always respond positively to the local community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sp>
        <p:nvSpPr>
          <p:cNvPr id="3" name="Content Placeholder 2"/>
          <p:cNvSpPr>
            <a:spLocks noGrp="1"/>
          </p:cNvSpPr>
          <p:nvPr>
            <p:ph idx="1"/>
          </p:nvPr>
        </p:nvSpPr>
        <p:spPr>
          <a:xfrm>
            <a:off x="3851920" y="2204864"/>
            <a:ext cx="5040560" cy="2664296"/>
          </a:xfrm>
        </p:spPr>
        <p:txBody>
          <a:bodyPr/>
          <a:lstStyle/>
          <a:p>
            <a:pPr marL="514350" indent="-514350">
              <a:spcBef>
                <a:spcPts val="1200"/>
              </a:spcBef>
              <a:spcAft>
                <a:spcPts val="1200"/>
              </a:spcAft>
              <a:buFont typeface="+mj-lt"/>
              <a:buAutoNum type="arabicPeriod"/>
            </a:pPr>
            <a:r>
              <a:rPr lang="en-GB" sz="2000" dirty="0" smtClean="0"/>
              <a:t>The national rural housing context</a:t>
            </a:r>
          </a:p>
          <a:p>
            <a:pPr marL="514350" indent="-514350">
              <a:spcBef>
                <a:spcPts val="1200"/>
              </a:spcBef>
              <a:spcAft>
                <a:spcPts val="1200"/>
              </a:spcAft>
              <a:buFont typeface="+mj-lt"/>
              <a:buAutoNum type="arabicPeriod"/>
            </a:pPr>
            <a:r>
              <a:rPr lang="en-GB" sz="2000" dirty="0" smtClean="0"/>
              <a:t>The rural community led development model</a:t>
            </a:r>
          </a:p>
          <a:p>
            <a:pPr marL="514350" indent="-514350">
              <a:spcBef>
                <a:spcPts val="1200"/>
              </a:spcBef>
              <a:spcAft>
                <a:spcPts val="1200"/>
              </a:spcAft>
              <a:buFont typeface="+mj-lt"/>
              <a:buAutoNum type="arabicPeriod"/>
            </a:pPr>
            <a:r>
              <a:rPr lang="en-GB" sz="2000" dirty="0" smtClean="0"/>
              <a:t>Looking forward?</a:t>
            </a:r>
          </a:p>
          <a:p>
            <a:pPr marL="514350" indent="-514350">
              <a:spcBef>
                <a:spcPts val="1200"/>
              </a:spcBef>
              <a:spcAft>
                <a:spcPts val="1200"/>
              </a:spcAft>
              <a:buFont typeface="+mj-lt"/>
              <a:buAutoNum type="arabicPeriod"/>
            </a:pPr>
            <a:r>
              <a:rPr lang="en-GB" sz="2000" dirty="0" smtClean="0"/>
              <a:t>Some examples of community led rural housing</a:t>
            </a:r>
            <a:endParaRPr lang="en-GB" sz="2000" dirty="0"/>
          </a:p>
        </p:txBody>
      </p:sp>
      <p:pic>
        <p:nvPicPr>
          <p:cNvPr id="8" name="Picture 9" descr="H:\Digital Photos RLB\Sedgeford 2009\Picture 006.jpg"/>
          <p:cNvPicPr>
            <a:picLocks noChangeAspect="1" noChangeArrowheads="1"/>
          </p:cNvPicPr>
          <p:nvPr/>
        </p:nvPicPr>
        <p:blipFill>
          <a:blip r:embed="rId2" cstate="print"/>
          <a:srcRect/>
          <a:stretch>
            <a:fillRect/>
          </a:stretch>
        </p:blipFill>
        <p:spPr bwMode="auto">
          <a:xfrm>
            <a:off x="899592" y="1682651"/>
            <a:ext cx="2670175" cy="4338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Scheme opening, Hailsham, East Sussex</a:t>
            </a:r>
            <a:endParaRPr lang="en-GB" dirty="0"/>
          </a:p>
        </p:txBody>
      </p:sp>
      <p:pic>
        <p:nvPicPr>
          <p:cNvPr id="18434" name="Picture 2" descr="H:\Communications HoMC\Photos and Videos\Scheme opening and events\Hailsham\Hastoe Hailsham Event\Hastoe_Hailsham_Event-44.jpg"/>
          <p:cNvPicPr>
            <a:picLocks noChangeAspect="1" noChangeArrowheads="1"/>
          </p:cNvPicPr>
          <p:nvPr/>
        </p:nvPicPr>
        <p:blipFill>
          <a:blip r:embed="rId2" cstate="print"/>
          <a:srcRect/>
          <a:stretch>
            <a:fillRect/>
          </a:stretch>
        </p:blipFill>
        <p:spPr bwMode="auto">
          <a:xfrm>
            <a:off x="1326029" y="1845304"/>
            <a:ext cx="6491942" cy="4320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Community Land Trusts</a:t>
            </a:r>
            <a:endParaRPr lang="en-GB" dirty="0"/>
          </a:p>
        </p:txBody>
      </p:sp>
      <p:sp>
        <p:nvSpPr>
          <p:cNvPr id="3" name="Content Placeholder 2"/>
          <p:cNvSpPr>
            <a:spLocks noGrp="1"/>
          </p:cNvSpPr>
          <p:nvPr>
            <p:ph idx="1"/>
          </p:nvPr>
        </p:nvSpPr>
        <p:spPr>
          <a:xfrm>
            <a:off x="539750" y="1844824"/>
            <a:ext cx="8208963" cy="4074964"/>
          </a:xfrm>
        </p:spPr>
        <p:txBody>
          <a:bodyPr/>
          <a:lstStyle/>
          <a:p>
            <a:pPr>
              <a:spcBef>
                <a:spcPts val="600"/>
              </a:spcBef>
              <a:spcAft>
                <a:spcPts val="600"/>
              </a:spcAft>
            </a:pPr>
            <a:r>
              <a:rPr lang="en-GB" sz="2000" dirty="0" smtClean="0"/>
              <a:t>Established to further the social, economic and environmental interests of a local community by acquiring and managing land and other assets in order to:</a:t>
            </a:r>
          </a:p>
          <a:p>
            <a:pPr lvl="1">
              <a:spcBef>
                <a:spcPts val="600"/>
              </a:spcBef>
              <a:spcAft>
                <a:spcPts val="600"/>
              </a:spcAft>
            </a:pPr>
            <a:r>
              <a:rPr lang="en-GB" sz="1600" dirty="0" smtClean="0"/>
              <a:t>provide a benefit to the local community and/or</a:t>
            </a:r>
          </a:p>
          <a:p>
            <a:pPr lvl="1">
              <a:spcBef>
                <a:spcPts val="600"/>
              </a:spcBef>
              <a:spcAft>
                <a:spcPts val="600"/>
              </a:spcAft>
            </a:pPr>
            <a:r>
              <a:rPr lang="en-GB" sz="1600" dirty="0" smtClean="0"/>
              <a:t>ensure that the assets are not sold or developed except in a manner which the trust's members think benefits the local community.</a:t>
            </a:r>
          </a:p>
          <a:p>
            <a:pPr>
              <a:spcBef>
                <a:spcPts val="600"/>
              </a:spcBef>
              <a:spcAft>
                <a:spcPts val="600"/>
              </a:spcAft>
            </a:pPr>
            <a:r>
              <a:rPr lang="en-GB" sz="2000" dirty="0" smtClean="0"/>
              <a:t>Surpluses must be used to benefit the local community</a:t>
            </a:r>
          </a:p>
          <a:p>
            <a:pPr>
              <a:spcBef>
                <a:spcPts val="600"/>
              </a:spcBef>
              <a:spcAft>
                <a:spcPts val="600"/>
              </a:spcAft>
            </a:pPr>
            <a:r>
              <a:rPr lang="en-GB" sz="2000" dirty="0" smtClean="0"/>
              <a:t>Individuals who live or work in the community must have opportunity to be members </a:t>
            </a:r>
          </a:p>
          <a:p>
            <a:pPr>
              <a:buNone/>
            </a:pP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sz="2800" dirty="0" smtClean="0">
                <a:solidFill>
                  <a:srgbClr val="000099"/>
                </a:solidFill>
                <a:ea typeface="Calibri"/>
                <a:cs typeface="Times New Roman"/>
              </a:rPr>
              <a:t>Hemyock CLT (Devon) </a:t>
            </a:r>
            <a:r>
              <a:rPr lang="en-GB" dirty="0" smtClean="0">
                <a:solidFill>
                  <a:srgbClr val="000099"/>
                </a:solidFill>
                <a:ea typeface="Calibri"/>
                <a:cs typeface="Times New Roman"/>
              </a:rPr>
              <a:t/>
            </a:r>
            <a:br>
              <a:rPr lang="en-GB" dirty="0" smtClean="0">
                <a:solidFill>
                  <a:srgbClr val="000099"/>
                </a:solidFill>
                <a:ea typeface="Calibri"/>
                <a:cs typeface="Times New Roman"/>
              </a:rPr>
            </a:br>
            <a:r>
              <a:rPr lang="en-GB" sz="1800" i="1" dirty="0" smtClean="0">
                <a:solidFill>
                  <a:srgbClr val="000099"/>
                </a:solidFill>
                <a:ea typeface="Calibri"/>
                <a:cs typeface="Times New Roman"/>
              </a:rPr>
              <a:t>in partnership with Hastoe</a:t>
            </a:r>
            <a:endParaRPr lang="en-GB" i="1" dirty="0">
              <a:solidFill>
                <a:srgbClr val="000099"/>
              </a:solidFill>
            </a:endParaRPr>
          </a:p>
        </p:txBody>
      </p:sp>
      <p:pic>
        <p:nvPicPr>
          <p:cNvPr id="152577" name="Picture 1" descr="H:\Communications HoMC\Photos and videos\Scheme opening and events\Hemyock\767322_Griffin_Close_250714ppauk008.jpg"/>
          <p:cNvPicPr>
            <a:picLocks noChangeAspect="1" noChangeArrowheads="1"/>
          </p:cNvPicPr>
          <p:nvPr/>
        </p:nvPicPr>
        <p:blipFill>
          <a:blip r:embed="rId2" cstate="print"/>
          <a:srcRect/>
          <a:stretch>
            <a:fillRect/>
          </a:stretch>
        </p:blipFill>
        <p:spPr bwMode="auto">
          <a:xfrm>
            <a:off x="1475656" y="1628800"/>
            <a:ext cx="6480279" cy="4320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5576" y="2420888"/>
            <a:ext cx="7632848" cy="1584176"/>
          </a:xfrm>
          <a:solidFill>
            <a:srgbClr val="333399"/>
          </a:solidFill>
          <a:ln w="28575"/>
        </p:spPr>
        <p:txBody>
          <a:bodyPr anchor="ctr"/>
          <a:lstStyle/>
          <a:p>
            <a:pPr marL="457200" indent="-457200">
              <a:spcBef>
                <a:spcPts val="1200"/>
              </a:spcBef>
              <a:spcAft>
                <a:spcPts val="600"/>
              </a:spcAft>
            </a:pPr>
            <a:r>
              <a:rPr lang="en-GB" sz="3200" dirty="0" smtClean="0">
                <a:solidFill>
                  <a:schemeClr val="bg1"/>
                </a:solidFill>
              </a:rPr>
              <a:t>3. Looking forward?</a:t>
            </a:r>
            <a:endParaRPr lang="en-GB" sz="2800" b="1" i="1" dirty="0" smtClean="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more encouraging environment?</a:t>
            </a:r>
            <a:endParaRPr lang="en-GB" dirty="0"/>
          </a:p>
        </p:txBody>
      </p:sp>
      <p:sp>
        <p:nvSpPr>
          <p:cNvPr id="3" name="Content Placeholder 2"/>
          <p:cNvSpPr>
            <a:spLocks noGrp="1"/>
          </p:cNvSpPr>
          <p:nvPr>
            <p:ph idx="1"/>
          </p:nvPr>
        </p:nvSpPr>
        <p:spPr>
          <a:xfrm>
            <a:off x="539750" y="1772816"/>
            <a:ext cx="8208963" cy="4146972"/>
          </a:xfrm>
        </p:spPr>
        <p:txBody>
          <a:bodyPr/>
          <a:lstStyle/>
          <a:p>
            <a:pPr>
              <a:spcBef>
                <a:spcPts val="600"/>
              </a:spcBef>
              <a:spcAft>
                <a:spcPts val="600"/>
              </a:spcAft>
            </a:pPr>
            <a:r>
              <a:rPr lang="en-GB" sz="2400" dirty="0" smtClean="0"/>
              <a:t>Grant for rented homes</a:t>
            </a:r>
          </a:p>
          <a:p>
            <a:pPr>
              <a:spcBef>
                <a:spcPts val="600"/>
              </a:spcBef>
              <a:spcAft>
                <a:spcPts val="600"/>
              </a:spcAft>
            </a:pPr>
            <a:r>
              <a:rPr lang="en-GB" sz="2400" dirty="0" smtClean="0"/>
              <a:t>Community Housing Fund:</a:t>
            </a:r>
          </a:p>
          <a:p>
            <a:pPr lvl="1">
              <a:spcBef>
                <a:spcPts val="600"/>
              </a:spcBef>
              <a:spcAft>
                <a:spcPts val="600"/>
              </a:spcAft>
            </a:pPr>
            <a:r>
              <a:rPr lang="en-GB" sz="2000" dirty="0" smtClean="0"/>
              <a:t>Rural and coastal communities</a:t>
            </a:r>
          </a:p>
          <a:p>
            <a:pPr lvl="1">
              <a:spcBef>
                <a:spcPts val="600"/>
              </a:spcBef>
              <a:spcAft>
                <a:spcPts val="600"/>
              </a:spcAft>
            </a:pPr>
            <a:r>
              <a:rPr lang="en-GB" sz="2000" dirty="0" smtClean="0"/>
              <a:t>High proportion of second home ownership</a:t>
            </a:r>
          </a:p>
          <a:p>
            <a:pPr lvl="1">
              <a:spcBef>
                <a:spcPts val="600"/>
              </a:spcBef>
              <a:spcAft>
                <a:spcPts val="600"/>
              </a:spcAft>
            </a:pPr>
            <a:r>
              <a:rPr lang="en-GB" sz="2000" dirty="0" smtClean="0"/>
              <a:t>Administered by local authorities</a:t>
            </a:r>
          </a:p>
          <a:p>
            <a:pPr>
              <a:spcBef>
                <a:spcPts val="600"/>
              </a:spcBef>
              <a:spcAft>
                <a:spcPts val="600"/>
              </a:spcAft>
            </a:pPr>
            <a:r>
              <a:rPr lang="en-GB" sz="2400" dirty="0" smtClean="0"/>
              <a:t>Housing White Paper</a:t>
            </a:r>
          </a:p>
          <a:p>
            <a:pPr>
              <a:spcBef>
                <a:spcPts val="600"/>
              </a:spcBef>
              <a:spcAft>
                <a:spcPts val="600"/>
              </a:spcAft>
            </a:pPr>
            <a:endParaRPr lang="en-GB"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8964488" cy="868958"/>
          </a:xfrm>
        </p:spPr>
        <p:txBody>
          <a:bodyPr anchor="ctr"/>
          <a:lstStyle/>
          <a:p>
            <a:r>
              <a:rPr lang="en-GB" sz="2800" dirty="0" smtClean="0"/>
              <a:t>Re-define affordability?</a:t>
            </a:r>
            <a:endParaRPr lang="en-GB" sz="2800" dirty="0"/>
          </a:p>
        </p:txBody>
      </p:sp>
      <p:sp>
        <p:nvSpPr>
          <p:cNvPr id="6" name="Text Placeholder 5"/>
          <p:cNvSpPr>
            <a:spLocks noGrp="1"/>
          </p:cNvSpPr>
          <p:nvPr>
            <p:ph type="body" idx="1"/>
          </p:nvPr>
        </p:nvSpPr>
        <p:spPr>
          <a:xfrm>
            <a:off x="467544" y="1196752"/>
            <a:ext cx="4040188" cy="639762"/>
          </a:xfrm>
        </p:spPr>
        <p:txBody>
          <a:bodyPr anchor="ctr"/>
          <a:lstStyle/>
          <a:p>
            <a:pPr algn="ctr"/>
            <a:r>
              <a:rPr lang="en-GB" sz="2400" b="0" dirty="0" smtClean="0">
                <a:solidFill>
                  <a:srgbClr val="333399"/>
                </a:solidFill>
              </a:rPr>
              <a:t>Passivhaus</a:t>
            </a:r>
            <a:endParaRPr lang="en-GB" sz="2400" b="0" dirty="0">
              <a:solidFill>
                <a:srgbClr val="333399"/>
              </a:solidFill>
            </a:endParaRPr>
          </a:p>
        </p:txBody>
      </p:sp>
      <p:sp>
        <p:nvSpPr>
          <p:cNvPr id="3" name="Content Placeholder 2"/>
          <p:cNvSpPr>
            <a:spLocks noGrp="1"/>
          </p:cNvSpPr>
          <p:nvPr>
            <p:ph sz="half" idx="2"/>
          </p:nvPr>
        </p:nvSpPr>
        <p:spPr>
          <a:xfrm>
            <a:off x="251520" y="1916832"/>
            <a:ext cx="4245868" cy="1440160"/>
          </a:xfrm>
        </p:spPr>
        <p:txBody>
          <a:bodyPr/>
          <a:lstStyle/>
          <a:p>
            <a:r>
              <a:rPr lang="en-GB" sz="2000" dirty="0" smtClean="0"/>
              <a:t>Carbon emissions approx 10% UK average</a:t>
            </a:r>
          </a:p>
          <a:p>
            <a:r>
              <a:rPr lang="en-GB" sz="2000" dirty="0" smtClean="0"/>
              <a:t>Fuel bill 3 bed house £125 pa</a:t>
            </a:r>
          </a:p>
          <a:p>
            <a:pPr>
              <a:buNone/>
            </a:pPr>
            <a:endParaRPr lang="en-GB" dirty="0"/>
          </a:p>
        </p:txBody>
      </p:sp>
      <p:sp>
        <p:nvSpPr>
          <p:cNvPr id="7" name="Text Placeholder 6"/>
          <p:cNvSpPr>
            <a:spLocks noGrp="1"/>
          </p:cNvSpPr>
          <p:nvPr>
            <p:ph type="body" sz="quarter" idx="3"/>
          </p:nvPr>
        </p:nvSpPr>
        <p:spPr>
          <a:xfrm>
            <a:off x="4645025" y="1196752"/>
            <a:ext cx="4041775" cy="690091"/>
          </a:xfrm>
        </p:spPr>
        <p:txBody>
          <a:bodyPr anchor="ctr"/>
          <a:lstStyle/>
          <a:p>
            <a:pPr algn="ctr"/>
            <a:r>
              <a:rPr lang="en-GB" sz="2400" b="0" dirty="0" smtClean="0">
                <a:solidFill>
                  <a:srgbClr val="333399"/>
                </a:solidFill>
              </a:rPr>
              <a:t>Straw bale homes</a:t>
            </a:r>
            <a:endParaRPr lang="en-GB" sz="2400" b="0" dirty="0">
              <a:solidFill>
                <a:srgbClr val="333399"/>
              </a:solidFill>
            </a:endParaRPr>
          </a:p>
        </p:txBody>
      </p:sp>
      <p:sp>
        <p:nvSpPr>
          <p:cNvPr id="8" name="Content Placeholder 7"/>
          <p:cNvSpPr>
            <a:spLocks noGrp="1"/>
          </p:cNvSpPr>
          <p:nvPr>
            <p:ph sz="quarter" idx="4"/>
          </p:nvPr>
        </p:nvSpPr>
        <p:spPr>
          <a:xfrm>
            <a:off x="4645025" y="1916832"/>
            <a:ext cx="4247455" cy="3951288"/>
          </a:xfrm>
        </p:spPr>
        <p:txBody>
          <a:bodyPr/>
          <a:lstStyle/>
          <a:p>
            <a:r>
              <a:rPr lang="en-GB" sz="2000" dirty="0" smtClean="0"/>
              <a:t>60% reduction CO2 emissions</a:t>
            </a:r>
          </a:p>
          <a:p>
            <a:r>
              <a:rPr lang="en-GB" sz="2000" dirty="0" smtClean="0"/>
              <a:t>Insulation 3x more than building regs</a:t>
            </a:r>
          </a:p>
          <a:p>
            <a:r>
              <a:rPr lang="en-GB" sz="2000" dirty="0" smtClean="0"/>
              <a:t>Fire resistance 2x required </a:t>
            </a:r>
          </a:p>
          <a:p>
            <a:endParaRPr lang="en-GB" dirty="0"/>
          </a:p>
        </p:txBody>
      </p:sp>
      <p:pic>
        <p:nvPicPr>
          <p:cNvPr id="9" name="Picture 2" descr="H:\Digital Photos and videos LM\SCHEME PHOTOS\High Ongar\High Ongar 21.06.2013 016.jpg"/>
          <p:cNvPicPr>
            <a:picLocks noChangeAspect="1" noChangeArrowheads="1"/>
          </p:cNvPicPr>
          <p:nvPr/>
        </p:nvPicPr>
        <p:blipFill>
          <a:blip r:embed="rId3" cstate="print"/>
          <a:srcRect/>
          <a:stretch>
            <a:fillRect/>
          </a:stretch>
        </p:blipFill>
        <p:spPr bwMode="auto">
          <a:xfrm>
            <a:off x="4860031" y="3501008"/>
            <a:ext cx="2927477" cy="2195678"/>
          </a:xfrm>
          <a:prstGeom prst="rect">
            <a:avLst/>
          </a:prstGeom>
          <a:ln>
            <a:noFill/>
          </a:ln>
          <a:effectLst>
            <a:outerShdw blurRad="292100" dist="139700" dir="2700000" algn="tl" rotWithShape="0">
              <a:srgbClr val="333333">
                <a:alpha val="65000"/>
              </a:srgbClr>
            </a:outerShdw>
          </a:effectLst>
        </p:spPr>
      </p:pic>
      <p:pic>
        <p:nvPicPr>
          <p:cNvPr id="10" name="Picture 3"/>
          <p:cNvPicPr>
            <a:picLocks noChangeAspect="1" noChangeArrowheads="1"/>
          </p:cNvPicPr>
          <p:nvPr/>
        </p:nvPicPr>
        <p:blipFill>
          <a:blip r:embed="rId4" cstate="print"/>
          <a:srcRect/>
          <a:stretch>
            <a:fillRect/>
          </a:stretch>
        </p:blipFill>
        <p:spPr bwMode="auto">
          <a:xfrm>
            <a:off x="7236296" y="5157192"/>
            <a:ext cx="1728192" cy="1296144"/>
          </a:xfrm>
          <a:prstGeom prst="rect">
            <a:avLst/>
          </a:prstGeom>
          <a:ln>
            <a:noFill/>
          </a:ln>
          <a:effectLst>
            <a:outerShdw blurRad="292100" dist="139700" dir="2700000" algn="tl" rotWithShape="0">
              <a:srgbClr val="333333">
                <a:alpha val="65000"/>
              </a:srgbClr>
            </a:outerShdw>
          </a:effectLst>
        </p:spPr>
      </p:pic>
      <p:pic>
        <p:nvPicPr>
          <p:cNvPr id="12" name="Picture 2" descr="H:\Communications HoMC\Photos and Videos\Scheme opening and events\Hatfield Heath 3rd July 2015\HAST(030715)5.jpg"/>
          <p:cNvPicPr>
            <a:picLocks noChangeAspect="1" noChangeArrowheads="1"/>
          </p:cNvPicPr>
          <p:nvPr/>
        </p:nvPicPr>
        <p:blipFill>
          <a:blip r:embed="rId5" cstate="print"/>
          <a:srcRect/>
          <a:stretch>
            <a:fillRect/>
          </a:stretch>
        </p:blipFill>
        <p:spPr bwMode="auto">
          <a:xfrm>
            <a:off x="323528" y="4869160"/>
            <a:ext cx="2952328" cy="1569376"/>
          </a:xfrm>
          <a:prstGeom prst="rect">
            <a:avLst/>
          </a:prstGeom>
          <a:ln>
            <a:noFill/>
          </a:ln>
          <a:effectLst>
            <a:softEdge rad="112500"/>
          </a:effectLst>
        </p:spPr>
      </p:pic>
      <p:pic>
        <p:nvPicPr>
          <p:cNvPr id="11" name="Picture 2" descr="C:\Users\schalkley\Desktop\IMG_1355.JPG"/>
          <p:cNvPicPr>
            <a:picLocks noChangeAspect="1" noChangeArrowheads="1"/>
          </p:cNvPicPr>
          <p:nvPr/>
        </p:nvPicPr>
        <p:blipFill>
          <a:blip r:embed="rId6" cstate="print">
            <a:lum bright="20000"/>
          </a:blip>
          <a:srcRect/>
          <a:stretch>
            <a:fillRect/>
          </a:stretch>
        </p:blipFill>
        <p:spPr bwMode="auto">
          <a:xfrm>
            <a:off x="1859699" y="3140968"/>
            <a:ext cx="2568285" cy="1926214"/>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292080" y="5949280"/>
            <a:ext cx="1678408" cy="307777"/>
          </a:xfrm>
          <a:prstGeom prst="rect">
            <a:avLst/>
          </a:prstGeom>
          <a:noFill/>
        </p:spPr>
        <p:txBody>
          <a:bodyPr wrap="none" rtlCol="0">
            <a:spAutoFit/>
          </a:bodyPr>
          <a:lstStyle/>
          <a:p>
            <a:r>
              <a:rPr lang="en-GB" sz="1400" dirty="0" smtClean="0">
                <a:latin typeface="+mj-lt"/>
              </a:rPr>
              <a:t>High Ongar, Essex</a:t>
            </a:r>
            <a:endParaRPr lang="en-GB" sz="1400" dirty="0">
              <a:latin typeface="+mj-lt"/>
            </a:endParaRPr>
          </a:p>
        </p:txBody>
      </p:sp>
      <p:sp>
        <p:nvSpPr>
          <p:cNvPr id="14" name="TextBox 13"/>
          <p:cNvSpPr txBox="1"/>
          <p:nvPr/>
        </p:nvSpPr>
        <p:spPr>
          <a:xfrm>
            <a:off x="1" y="3501008"/>
            <a:ext cx="1979711" cy="1384995"/>
          </a:xfrm>
          <a:prstGeom prst="rect">
            <a:avLst/>
          </a:prstGeom>
          <a:noFill/>
        </p:spPr>
        <p:txBody>
          <a:bodyPr wrap="square" rtlCol="0">
            <a:spAutoFit/>
          </a:bodyPr>
          <a:lstStyle/>
          <a:p>
            <a:r>
              <a:rPr lang="en-GB" sz="1400" dirty="0" smtClean="0">
                <a:latin typeface="+mj-lt"/>
              </a:rPr>
              <a:t>Burnham Overy Staithe, Norfolk</a:t>
            </a:r>
          </a:p>
          <a:p>
            <a:endParaRPr lang="en-GB" sz="1400" dirty="0" smtClean="0">
              <a:latin typeface="+mj-lt"/>
            </a:endParaRPr>
          </a:p>
          <a:p>
            <a:endParaRPr lang="en-GB" sz="1400" dirty="0" smtClean="0">
              <a:latin typeface="+mj-lt"/>
            </a:endParaRPr>
          </a:p>
          <a:p>
            <a:endParaRPr lang="en-GB" sz="1400" dirty="0" smtClean="0">
              <a:latin typeface="+mj-lt"/>
            </a:endParaRPr>
          </a:p>
          <a:p>
            <a:r>
              <a:rPr lang="en-GB" sz="1400" dirty="0" smtClean="0">
                <a:latin typeface="+mj-lt"/>
              </a:rPr>
              <a:t>Hatfield Heath, Essex</a:t>
            </a:r>
            <a:endParaRPr lang="en-GB" sz="1400" dirty="0">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208963" cy="693738"/>
          </a:xfrm>
        </p:spPr>
        <p:txBody>
          <a:bodyPr/>
          <a:lstStyle/>
          <a:p>
            <a:r>
              <a:rPr lang="en-GB" dirty="0" smtClean="0"/>
              <a:t>Listen to the young voices</a:t>
            </a:r>
            <a:endParaRPr lang="en-GB" dirty="0"/>
          </a:p>
        </p:txBody>
      </p:sp>
      <p:sp>
        <p:nvSpPr>
          <p:cNvPr id="3" name="Content Placeholder 2"/>
          <p:cNvSpPr>
            <a:spLocks noGrp="1"/>
          </p:cNvSpPr>
          <p:nvPr>
            <p:ph idx="1"/>
          </p:nvPr>
        </p:nvSpPr>
        <p:spPr>
          <a:xfrm>
            <a:off x="539750" y="1484784"/>
            <a:ext cx="8208963" cy="4362996"/>
          </a:xfrm>
        </p:spPr>
        <p:txBody>
          <a:bodyPr/>
          <a:lstStyle/>
          <a:p>
            <a:pPr algn="ctr">
              <a:spcBef>
                <a:spcPts val="600"/>
              </a:spcBef>
              <a:buNone/>
            </a:pPr>
            <a:r>
              <a:rPr lang="en-GB" sz="2000" dirty="0" smtClean="0">
                <a:solidFill>
                  <a:srgbClr val="333399"/>
                </a:solidFill>
              </a:rPr>
              <a:t>Exmoor National Park: Young Voices 2015.</a:t>
            </a:r>
          </a:p>
          <a:p>
            <a:pPr algn="ctr">
              <a:spcBef>
                <a:spcPts val="600"/>
              </a:spcBef>
              <a:buNone/>
            </a:pPr>
            <a:r>
              <a:rPr lang="en-GB" sz="2000" dirty="0" smtClean="0">
                <a:solidFill>
                  <a:srgbClr val="333399"/>
                </a:solidFill>
              </a:rPr>
              <a:t>Young people competing with second home/holiday let market</a:t>
            </a:r>
          </a:p>
          <a:p>
            <a:pPr>
              <a:spcBef>
                <a:spcPts val="600"/>
              </a:spcBef>
            </a:pPr>
            <a:r>
              <a:rPr lang="en-GB" sz="2000" dirty="0" smtClean="0"/>
              <a:t>Low rent accommodation to fill gap between leaving home and eligibility for affordable home (even caravans/timber homes)</a:t>
            </a:r>
          </a:p>
          <a:p>
            <a:pPr>
              <a:spcBef>
                <a:spcPts val="600"/>
              </a:spcBef>
            </a:pPr>
            <a:r>
              <a:rPr lang="en-GB" sz="2000" dirty="0" smtClean="0"/>
              <a:t>Priority to young people working in agriculture</a:t>
            </a:r>
          </a:p>
          <a:p>
            <a:pPr>
              <a:spcBef>
                <a:spcPts val="600"/>
              </a:spcBef>
            </a:pPr>
            <a:r>
              <a:rPr lang="en-GB" sz="2000" dirty="0" smtClean="0"/>
              <a:t>Specific design:</a:t>
            </a:r>
          </a:p>
          <a:p>
            <a:pPr lvl="1">
              <a:spcBef>
                <a:spcPts val="600"/>
              </a:spcBef>
            </a:pPr>
            <a:r>
              <a:rPr lang="en-GB" sz="1600" dirty="0" smtClean="0"/>
              <a:t>Generous porch for wet clothes and boots</a:t>
            </a:r>
          </a:p>
          <a:p>
            <a:pPr lvl="1">
              <a:spcBef>
                <a:spcPts val="600"/>
              </a:spcBef>
            </a:pPr>
            <a:r>
              <a:rPr lang="en-GB" sz="1600" dirty="0" smtClean="0"/>
              <a:t>Space for dogs and for kennel</a:t>
            </a:r>
          </a:p>
          <a:p>
            <a:pPr lvl="1">
              <a:spcBef>
                <a:spcPts val="600"/>
              </a:spcBef>
            </a:pPr>
            <a:r>
              <a:rPr lang="en-GB" sz="1600" dirty="0" smtClean="0"/>
              <a:t>Storage for working clothes</a:t>
            </a:r>
          </a:p>
          <a:p>
            <a:pPr lvl="1">
              <a:spcBef>
                <a:spcPts val="600"/>
              </a:spcBef>
            </a:pPr>
            <a:r>
              <a:rPr lang="en-GB" sz="1600" dirty="0" smtClean="0"/>
              <a:t>Parking for truck as well as car</a:t>
            </a:r>
          </a:p>
          <a:p>
            <a:pPr lvl="1">
              <a:spcBef>
                <a:spcPts val="600"/>
              </a:spcBef>
            </a:pPr>
            <a:r>
              <a:rPr lang="en-GB" sz="1600" b="1" i="1" dirty="0" smtClean="0"/>
              <a:t>Involve agricultural people from the start</a:t>
            </a:r>
          </a:p>
          <a:p>
            <a:pPr>
              <a:spcBef>
                <a:spcPts val="600"/>
              </a:spcBef>
            </a:pPr>
            <a:r>
              <a:rPr lang="en-GB" sz="2000" dirty="0" smtClean="0"/>
              <a:t>Planning flexibility to support local initiatives</a:t>
            </a:r>
          </a:p>
          <a:p>
            <a:endParaRPr lang="en-GB" sz="2000" dirty="0"/>
          </a:p>
        </p:txBody>
      </p:sp>
      <p:pic>
        <p:nvPicPr>
          <p:cNvPr id="15362" name="Picture 2"/>
          <p:cNvPicPr>
            <a:picLocks noChangeAspect="1" noChangeArrowheads="1"/>
          </p:cNvPicPr>
          <p:nvPr/>
        </p:nvPicPr>
        <p:blipFill>
          <a:blip r:embed="rId2" cstate="print"/>
          <a:srcRect/>
          <a:stretch>
            <a:fillRect/>
          </a:stretch>
        </p:blipFill>
        <p:spPr bwMode="auto">
          <a:xfrm>
            <a:off x="6732240" y="3645024"/>
            <a:ext cx="1859689" cy="26280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Y:Cube: </a:t>
            </a:r>
            <a:br>
              <a:rPr lang="en-GB" dirty="0" smtClean="0"/>
            </a:br>
            <a:r>
              <a:rPr lang="en-GB" dirty="0" smtClean="0"/>
              <a:t>an example of housing for young people</a:t>
            </a:r>
            <a:endParaRPr lang="en-GB" dirty="0"/>
          </a:p>
        </p:txBody>
      </p:sp>
      <p:sp>
        <p:nvSpPr>
          <p:cNvPr id="4" name="Content Placeholder 3"/>
          <p:cNvSpPr>
            <a:spLocks noGrp="1"/>
          </p:cNvSpPr>
          <p:nvPr>
            <p:ph idx="1"/>
          </p:nvPr>
        </p:nvSpPr>
        <p:spPr/>
        <p:txBody>
          <a:bodyPr/>
          <a:lstStyle/>
          <a:p>
            <a:r>
              <a:rPr lang="en-GB" sz="2400" dirty="0" smtClean="0"/>
              <a:t>£45,000 per unit</a:t>
            </a:r>
          </a:p>
          <a:p>
            <a:r>
              <a:rPr lang="en-GB" sz="2400" dirty="0" smtClean="0"/>
              <a:t>Offsite manufacture</a:t>
            </a:r>
          </a:p>
          <a:p>
            <a:r>
              <a:rPr lang="en-GB" sz="2400" dirty="0" smtClean="0"/>
              <a:t>26m² one-bed studios</a:t>
            </a:r>
          </a:p>
          <a:p>
            <a:r>
              <a:rPr lang="en-GB" sz="2400" dirty="0" smtClean="0"/>
              <a:t>CSH Level 4</a:t>
            </a:r>
          </a:p>
        </p:txBody>
      </p:sp>
      <p:pic>
        <p:nvPicPr>
          <p:cNvPr id="5" name="Picture 4" descr="http://www.rsh-p.com/assets/lib/2015/09/07/10260_N8690.jpg"/>
          <p:cNvPicPr>
            <a:picLocks noChangeAspect="1" noChangeArrowheads="1"/>
          </p:cNvPicPr>
          <p:nvPr/>
        </p:nvPicPr>
        <p:blipFill>
          <a:blip r:embed="rId2" cstate="print"/>
          <a:srcRect/>
          <a:stretch>
            <a:fillRect/>
          </a:stretch>
        </p:blipFill>
        <p:spPr bwMode="auto">
          <a:xfrm>
            <a:off x="4499992" y="1700808"/>
            <a:ext cx="4269766" cy="2852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http://www.rsh-p.com/assets/lib/2015/09/22/10260_N7202.jpg"/>
          <p:cNvPicPr>
            <a:picLocks noChangeAspect="1" noChangeArrowheads="1"/>
          </p:cNvPicPr>
          <p:nvPr/>
        </p:nvPicPr>
        <p:blipFill>
          <a:blip r:embed="rId3" cstate="print"/>
          <a:srcRect/>
          <a:stretch>
            <a:fillRect/>
          </a:stretch>
        </p:blipFill>
        <p:spPr bwMode="auto">
          <a:xfrm>
            <a:off x="611560" y="3933056"/>
            <a:ext cx="3323556" cy="1870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Four point plan?</a:t>
            </a:r>
            <a:endParaRPr lang="en-GB" dirty="0"/>
          </a:p>
        </p:txBody>
      </p:sp>
      <p:sp>
        <p:nvSpPr>
          <p:cNvPr id="3" name="Content Placeholder 2"/>
          <p:cNvSpPr>
            <a:spLocks noGrp="1"/>
          </p:cNvSpPr>
          <p:nvPr>
            <p:ph idx="1"/>
          </p:nvPr>
        </p:nvSpPr>
        <p:spPr>
          <a:xfrm>
            <a:off x="539750" y="1484784"/>
            <a:ext cx="8208963" cy="3600400"/>
          </a:xfrm>
        </p:spPr>
        <p:txBody>
          <a:bodyPr/>
          <a:lstStyle/>
          <a:p>
            <a:pPr lvl="0">
              <a:spcBef>
                <a:spcPts val="1200"/>
              </a:spcBef>
            </a:pPr>
            <a:r>
              <a:rPr lang="en-GB" sz="2000" dirty="0" smtClean="0"/>
              <a:t>Value ‘</a:t>
            </a:r>
            <a:r>
              <a:rPr lang="en-US" sz="2000" dirty="0" smtClean="0"/>
              <a:t>community’ and small scale</a:t>
            </a:r>
          </a:p>
          <a:p>
            <a:pPr>
              <a:spcBef>
                <a:spcPts val="1200"/>
              </a:spcBef>
            </a:pPr>
            <a:r>
              <a:rPr lang="en-US" sz="2000" dirty="0" smtClean="0"/>
              <a:t>Listen to the quiet voices (young people, older home owners, elderly farmers/farm workers?)</a:t>
            </a:r>
          </a:p>
          <a:p>
            <a:pPr lvl="0">
              <a:spcBef>
                <a:spcPts val="1200"/>
              </a:spcBef>
            </a:pPr>
            <a:r>
              <a:rPr lang="en-US" sz="2000" dirty="0" smtClean="0"/>
              <a:t>Look for change and growth</a:t>
            </a:r>
          </a:p>
          <a:p>
            <a:pPr lvl="0">
              <a:spcBef>
                <a:spcPts val="1200"/>
              </a:spcBef>
            </a:pPr>
            <a:r>
              <a:rPr lang="en-US" sz="2000" dirty="0" smtClean="0"/>
              <a:t>Quality, quality, quality</a:t>
            </a:r>
            <a:endParaRPr lang="en-GB" sz="2000" dirty="0" smtClean="0"/>
          </a:p>
        </p:txBody>
      </p:sp>
      <p:sp>
        <p:nvSpPr>
          <p:cNvPr id="5" name="TextBox 4"/>
          <p:cNvSpPr txBox="1"/>
          <p:nvPr/>
        </p:nvSpPr>
        <p:spPr>
          <a:xfrm>
            <a:off x="5724128" y="5229200"/>
            <a:ext cx="2289281" cy="369332"/>
          </a:xfrm>
          <a:prstGeom prst="rect">
            <a:avLst/>
          </a:prstGeom>
          <a:noFill/>
        </p:spPr>
        <p:txBody>
          <a:bodyPr wrap="none" rtlCol="0">
            <a:spAutoFit/>
          </a:bodyPr>
          <a:lstStyle/>
          <a:p>
            <a:r>
              <a:rPr lang="en-GB" dirty="0" smtClean="0"/>
              <a:t>Barton Mills, Suffolk</a:t>
            </a:r>
            <a:endParaRPr lang="en-GB" dirty="0"/>
          </a:p>
        </p:txBody>
      </p:sp>
      <p:pic>
        <p:nvPicPr>
          <p:cNvPr id="6" name="Picture 2" descr="C:\Documents and Settings\schalkley\Desktop\MC\Devon bank at Widecombe Pg 83 Matthew Taylor.jpg"/>
          <p:cNvPicPr>
            <a:picLocks noChangeAspect="1" noChangeArrowheads="1"/>
          </p:cNvPicPr>
          <p:nvPr/>
        </p:nvPicPr>
        <p:blipFill>
          <a:blip r:embed="rId2" cstate="print"/>
          <a:srcRect/>
          <a:stretch>
            <a:fillRect/>
          </a:stretch>
        </p:blipFill>
        <p:spPr bwMode="auto">
          <a:xfrm>
            <a:off x="755576" y="3717032"/>
            <a:ext cx="3024336" cy="227582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187624" y="6165304"/>
            <a:ext cx="2159374" cy="369332"/>
          </a:xfrm>
          <a:prstGeom prst="rect">
            <a:avLst/>
          </a:prstGeom>
          <a:noFill/>
        </p:spPr>
        <p:txBody>
          <a:bodyPr wrap="none" rtlCol="0">
            <a:spAutoFit/>
          </a:bodyPr>
          <a:lstStyle/>
          <a:p>
            <a:r>
              <a:rPr lang="en-GB" dirty="0" smtClean="0"/>
              <a:t>Widecombe, Devon</a:t>
            </a:r>
            <a:endParaRPr lang="en-GB" dirty="0"/>
          </a:p>
        </p:txBody>
      </p:sp>
      <p:pic>
        <p:nvPicPr>
          <p:cNvPr id="8" name="Picture 7"/>
          <p:cNvPicPr>
            <a:picLocks noChangeAspect="1" noChangeArrowheads="1"/>
          </p:cNvPicPr>
          <p:nvPr/>
        </p:nvPicPr>
        <p:blipFill>
          <a:blip r:embed="rId3" cstate="print"/>
          <a:srcRect/>
          <a:stretch>
            <a:fillRect/>
          </a:stretch>
        </p:blipFill>
        <p:spPr bwMode="auto">
          <a:xfrm>
            <a:off x="5148064" y="2852936"/>
            <a:ext cx="3024001" cy="226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700808"/>
            <a:ext cx="3528392" cy="2592288"/>
          </a:xfrm>
        </p:spPr>
        <p:txBody>
          <a:bodyPr/>
          <a:lstStyle/>
          <a:p>
            <a:pPr algn="l">
              <a:lnSpc>
                <a:spcPct val="120000"/>
              </a:lnSpc>
            </a:pPr>
            <a:r>
              <a:rPr lang="en-GB" sz="2000" dirty="0" smtClean="0"/>
              <a:t>Prayer found by Hastoe staff member  at St Candida’s shrine in the church at Whitchurch Canoricorum, Dorset.</a:t>
            </a:r>
            <a:endParaRPr lang="en-GB" sz="2000" dirty="0"/>
          </a:p>
        </p:txBody>
      </p:sp>
      <p:pic>
        <p:nvPicPr>
          <p:cNvPr id="15362" name="Picture 2"/>
          <p:cNvPicPr>
            <a:picLocks noChangeAspect="1" noChangeArrowheads="1"/>
          </p:cNvPicPr>
          <p:nvPr/>
        </p:nvPicPr>
        <p:blipFill>
          <a:blip r:embed="rId2" cstate="print"/>
          <a:srcRect l="10811" t="14865" r="11712" b="13514"/>
          <a:stretch>
            <a:fillRect/>
          </a:stretch>
        </p:blipFill>
        <p:spPr bwMode="auto">
          <a:xfrm>
            <a:off x="4427984" y="908720"/>
            <a:ext cx="4001448" cy="493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Hastoe</a:t>
            </a:r>
            <a:endParaRPr lang="en-GB" dirty="0"/>
          </a:p>
        </p:txBody>
      </p:sp>
      <p:sp>
        <p:nvSpPr>
          <p:cNvPr id="3" name="Content Placeholder 2"/>
          <p:cNvSpPr>
            <a:spLocks noGrp="1"/>
          </p:cNvSpPr>
          <p:nvPr>
            <p:ph idx="1"/>
          </p:nvPr>
        </p:nvSpPr>
        <p:spPr>
          <a:xfrm>
            <a:off x="251520" y="2204864"/>
            <a:ext cx="4464496" cy="2376264"/>
          </a:xfrm>
        </p:spPr>
        <p:txBody>
          <a:bodyPr/>
          <a:lstStyle/>
          <a:p>
            <a:pPr>
              <a:spcBef>
                <a:spcPts val="600"/>
              </a:spcBef>
              <a:spcAft>
                <a:spcPts val="600"/>
              </a:spcAft>
            </a:pPr>
            <a:r>
              <a:rPr lang="en-GB" sz="2000" dirty="0" smtClean="0"/>
              <a:t>Established in 1962</a:t>
            </a:r>
          </a:p>
          <a:p>
            <a:pPr>
              <a:spcBef>
                <a:spcPts val="600"/>
              </a:spcBef>
              <a:spcAft>
                <a:spcPts val="600"/>
              </a:spcAft>
            </a:pPr>
            <a:r>
              <a:rPr lang="en-GB" sz="2000" dirty="0" smtClean="0"/>
              <a:t>Rural housing specialist</a:t>
            </a:r>
          </a:p>
          <a:p>
            <a:pPr>
              <a:spcBef>
                <a:spcPts val="600"/>
              </a:spcBef>
              <a:spcAft>
                <a:spcPts val="600"/>
              </a:spcAft>
            </a:pPr>
            <a:r>
              <a:rPr lang="en-GB" sz="2000" dirty="0" smtClean="0"/>
              <a:t>Working in more than 250 villages</a:t>
            </a:r>
          </a:p>
          <a:p>
            <a:pPr>
              <a:spcBef>
                <a:spcPts val="600"/>
              </a:spcBef>
              <a:spcAft>
                <a:spcPts val="600"/>
              </a:spcAft>
            </a:pPr>
            <a:r>
              <a:rPr lang="en-GB" sz="2000" dirty="0" smtClean="0"/>
              <a:t>Approx 7,500 homes</a:t>
            </a:r>
          </a:p>
          <a:p>
            <a:pPr>
              <a:spcBef>
                <a:spcPts val="600"/>
              </a:spcBef>
              <a:spcAft>
                <a:spcPts val="600"/>
              </a:spcAft>
            </a:pPr>
            <a:r>
              <a:rPr lang="en-GB" sz="2000" dirty="0" smtClean="0"/>
              <a:t>Hampshire Village Homes</a:t>
            </a:r>
            <a:endParaRPr lang="en-GB" sz="2000" dirty="0"/>
          </a:p>
        </p:txBody>
      </p:sp>
      <p:pic>
        <p:nvPicPr>
          <p:cNvPr id="4" name="Picture 4" descr="Asset map.jpg"/>
          <p:cNvPicPr>
            <a:picLocks noChangeAspect="1" noChangeArrowheads="1"/>
          </p:cNvPicPr>
          <p:nvPr/>
        </p:nvPicPr>
        <p:blipFill>
          <a:blip r:embed="rId2" cstate="print"/>
          <a:srcRect t="2255" b="1973"/>
          <a:stretch>
            <a:fillRect/>
          </a:stretch>
        </p:blipFill>
        <p:spPr bwMode="auto">
          <a:xfrm>
            <a:off x="4644008" y="2132856"/>
            <a:ext cx="4040066" cy="323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sz="3200" dirty="0" smtClean="0"/>
              <a:t>Nobby’s legacy to Priddy, Somerset</a:t>
            </a:r>
            <a:endParaRPr lang="en-GB" sz="3200" dirty="0"/>
          </a:p>
        </p:txBody>
      </p:sp>
      <p:pic>
        <p:nvPicPr>
          <p:cNvPr id="68611" name="Picture 3"/>
          <p:cNvPicPr>
            <a:picLocks noChangeAspect="1" noChangeArrowheads="1"/>
          </p:cNvPicPr>
          <p:nvPr/>
        </p:nvPicPr>
        <p:blipFill>
          <a:blip r:embed="rId2" cstate="print"/>
          <a:srcRect/>
          <a:stretch>
            <a:fillRect/>
          </a:stretch>
        </p:blipFill>
        <p:spPr bwMode="auto">
          <a:xfrm>
            <a:off x="6588224" y="4941168"/>
            <a:ext cx="2219669" cy="1515571"/>
          </a:xfrm>
          <a:prstGeom prst="rect">
            <a:avLst/>
          </a:prstGeom>
          <a:noFill/>
          <a:ln w="9525">
            <a:noFill/>
            <a:miter lim="800000"/>
            <a:headEnd/>
            <a:tailEnd/>
          </a:ln>
        </p:spPr>
      </p:pic>
      <p:pic>
        <p:nvPicPr>
          <p:cNvPr id="68613" name="Picture 5" descr="H:\Communications HoMC\Photos and videos\Scheme opening and events\Priddy Official Opening Pinnacle Photo Agency 16.09.10\Sheila Clark 2.jpg"/>
          <p:cNvPicPr>
            <a:picLocks noChangeAspect="1" noChangeArrowheads="1"/>
          </p:cNvPicPr>
          <p:nvPr/>
        </p:nvPicPr>
        <p:blipFill>
          <a:blip r:embed="rId3" cstate="print"/>
          <a:srcRect/>
          <a:stretch>
            <a:fillRect/>
          </a:stretch>
        </p:blipFill>
        <p:spPr bwMode="auto">
          <a:xfrm>
            <a:off x="539552" y="4149080"/>
            <a:ext cx="1629946" cy="2227957"/>
          </a:xfrm>
          <a:prstGeom prst="ellipse">
            <a:avLst/>
          </a:prstGeom>
          <a:ln>
            <a:noFill/>
          </a:ln>
          <a:effectLst>
            <a:softEdge rad="112500"/>
          </a:effectLst>
        </p:spPr>
      </p:pic>
      <p:pic>
        <p:nvPicPr>
          <p:cNvPr id="6" name="Picture 2" descr="H:\Digital Photos RLB\SCHEME PHOTOS\Priddy\Priddy  July 2010  Pete Friend.jpg"/>
          <p:cNvPicPr>
            <a:picLocks noChangeAspect="1" noChangeArrowheads="1"/>
          </p:cNvPicPr>
          <p:nvPr/>
        </p:nvPicPr>
        <p:blipFill>
          <a:blip r:embed="rId4" cstate="print">
            <a:lum bright="6000"/>
          </a:blip>
          <a:srcRect b="15173"/>
          <a:stretch>
            <a:fillRect/>
          </a:stretch>
        </p:blipFill>
        <p:spPr bwMode="auto">
          <a:xfrm>
            <a:off x="2195736" y="1700808"/>
            <a:ext cx="4536504" cy="288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GB" sz="3200" dirty="0" smtClean="0"/>
              <a:t>Russell Porter’s legacy to Tollesbury, Essex</a:t>
            </a:r>
            <a:endParaRPr lang="en-GB" sz="3200" dirty="0"/>
          </a:p>
        </p:txBody>
      </p:sp>
      <p:sp>
        <p:nvSpPr>
          <p:cNvPr id="6" name="Content Placeholder 5"/>
          <p:cNvSpPr>
            <a:spLocks noGrp="1"/>
          </p:cNvSpPr>
          <p:nvPr>
            <p:ph idx="1"/>
          </p:nvPr>
        </p:nvSpPr>
        <p:spPr>
          <a:xfrm>
            <a:off x="395537" y="1988840"/>
            <a:ext cx="4392487" cy="3930948"/>
          </a:xfrm>
        </p:spPr>
        <p:txBody>
          <a:bodyPr/>
          <a:lstStyle/>
          <a:p>
            <a:pPr marL="0" indent="0">
              <a:spcBef>
                <a:spcPts val="600"/>
              </a:spcBef>
              <a:spcAft>
                <a:spcPts val="600"/>
              </a:spcAft>
              <a:buNone/>
            </a:pPr>
            <a:r>
              <a:rPr lang="en-GB" sz="2000" dirty="0" smtClean="0"/>
              <a:t>My sons and I would like to ... thank you for the wonderful way in which my late husband has been honoured. </a:t>
            </a:r>
          </a:p>
          <a:p>
            <a:pPr marL="0" indent="0">
              <a:spcBef>
                <a:spcPts val="600"/>
              </a:spcBef>
              <a:spcAft>
                <a:spcPts val="600"/>
              </a:spcAft>
              <a:buNone/>
            </a:pPr>
            <a:r>
              <a:rPr lang="en-GB" sz="2000" dirty="0" smtClean="0"/>
              <a:t>We are so pleased with the way the Council, the developer and the local community came together to create this very nice development and celebrate my husband's memory. (July 2014).</a:t>
            </a:r>
          </a:p>
        </p:txBody>
      </p:sp>
      <p:pic>
        <p:nvPicPr>
          <p:cNvPr id="4" name="Picture 2" descr="H:\Communications HoMC\Photos and videos\SCHEME PHOTOS\Tollesbury\14-03-21 Tollesbury 015.jpg"/>
          <p:cNvPicPr>
            <a:picLocks noChangeAspect="1" noChangeArrowheads="1"/>
          </p:cNvPicPr>
          <p:nvPr/>
        </p:nvPicPr>
        <p:blipFill>
          <a:blip r:embed="rId2" cstate="print"/>
          <a:srcRect/>
          <a:stretch>
            <a:fillRect/>
          </a:stretch>
        </p:blipFill>
        <p:spPr bwMode="auto">
          <a:xfrm>
            <a:off x="4884050" y="2132856"/>
            <a:ext cx="4056273" cy="30423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4008" y="5013176"/>
            <a:ext cx="4176464" cy="1008112"/>
          </a:xfrm>
        </p:spPr>
        <p:txBody>
          <a:bodyPr/>
          <a:lstStyle/>
          <a:p>
            <a:r>
              <a:rPr lang="en-GB" sz="2000" dirty="0" smtClean="0"/>
              <a:t>Maxwell Bugler, landowner for affordable rural homes in Yetminster, Dorset</a:t>
            </a:r>
            <a:endParaRPr lang="en-GB" sz="2000" dirty="0"/>
          </a:p>
        </p:txBody>
      </p:sp>
      <p:pic>
        <p:nvPicPr>
          <p:cNvPr id="15362" name="Picture 2" descr="H:\Communications HoMC\Photos and Videos\Scheme opening and events\Yetminster\Frylake_Meadow_091015ppauk062.jpg"/>
          <p:cNvPicPr>
            <a:picLocks noChangeAspect="1" noChangeArrowheads="1"/>
          </p:cNvPicPr>
          <p:nvPr/>
        </p:nvPicPr>
        <p:blipFill>
          <a:blip r:embed="rId2" cstate="print"/>
          <a:srcRect/>
          <a:stretch>
            <a:fillRect/>
          </a:stretch>
        </p:blipFill>
        <p:spPr bwMode="auto">
          <a:xfrm>
            <a:off x="2862687" y="764704"/>
            <a:ext cx="6281313" cy="3969441"/>
          </a:xfrm>
          <a:prstGeom prst="ellipse">
            <a:avLst/>
          </a:prstGeom>
          <a:ln>
            <a:noFill/>
          </a:ln>
          <a:effectLst>
            <a:softEdge rad="112500"/>
          </a:effectLst>
        </p:spPr>
      </p:pic>
      <p:pic>
        <p:nvPicPr>
          <p:cNvPr id="15364" name="Picture 4" descr="H:\Communications HoMC\Photos and Videos\Scheme opening and events\Yetminster\Frylake_Meadow_091015ppauk113.jpg"/>
          <p:cNvPicPr>
            <a:picLocks noChangeAspect="1" noChangeArrowheads="1"/>
          </p:cNvPicPr>
          <p:nvPr/>
        </p:nvPicPr>
        <p:blipFill>
          <a:blip r:embed="rId3" cstate="print"/>
          <a:srcRect/>
          <a:stretch>
            <a:fillRect/>
          </a:stretch>
        </p:blipFill>
        <p:spPr bwMode="auto">
          <a:xfrm>
            <a:off x="396016" y="3068960"/>
            <a:ext cx="4320000" cy="288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Encouraging and supporting rural landowners</a:t>
            </a:r>
            <a:endParaRPr lang="en-GB" sz="2800" dirty="0"/>
          </a:p>
        </p:txBody>
      </p:sp>
      <p:sp>
        <p:nvSpPr>
          <p:cNvPr id="3" name="Content Placeholder 2"/>
          <p:cNvSpPr>
            <a:spLocks noGrp="1"/>
          </p:cNvSpPr>
          <p:nvPr>
            <p:ph idx="1"/>
          </p:nvPr>
        </p:nvSpPr>
        <p:spPr>
          <a:xfrm>
            <a:off x="539750" y="1556792"/>
            <a:ext cx="8208963" cy="4362996"/>
          </a:xfrm>
        </p:spPr>
        <p:txBody>
          <a:bodyPr/>
          <a:lstStyle/>
          <a:p>
            <a:pPr>
              <a:spcBef>
                <a:spcPts val="400"/>
              </a:spcBef>
              <a:spcAft>
                <a:spcPts val="400"/>
              </a:spcAft>
            </a:pPr>
            <a:r>
              <a:rPr lang="en-GB" sz="1800" dirty="0" smtClean="0"/>
              <a:t>Provide trusted advice and support</a:t>
            </a:r>
          </a:p>
          <a:p>
            <a:pPr lvl="1">
              <a:spcBef>
                <a:spcPts val="400"/>
              </a:spcBef>
              <a:spcAft>
                <a:spcPts val="400"/>
              </a:spcAft>
            </a:pPr>
            <a:r>
              <a:rPr lang="en-GB" sz="1600" dirty="0" smtClean="0"/>
              <a:t>Community engagement</a:t>
            </a:r>
          </a:p>
          <a:p>
            <a:pPr lvl="1">
              <a:spcBef>
                <a:spcPts val="400"/>
              </a:spcBef>
              <a:spcAft>
                <a:spcPts val="400"/>
              </a:spcAft>
            </a:pPr>
            <a:r>
              <a:rPr lang="en-GB" sz="1600" dirty="0" smtClean="0"/>
              <a:t>Design and planning </a:t>
            </a:r>
          </a:p>
          <a:p>
            <a:pPr>
              <a:spcBef>
                <a:spcPts val="400"/>
              </a:spcBef>
              <a:spcAft>
                <a:spcPts val="400"/>
              </a:spcAft>
            </a:pPr>
            <a:r>
              <a:rPr lang="en-GB" sz="1800" dirty="0" smtClean="0"/>
              <a:t>Allow direct access to Rural Exception Site development</a:t>
            </a:r>
          </a:p>
          <a:p>
            <a:pPr lvl="1">
              <a:spcBef>
                <a:spcPts val="400"/>
              </a:spcBef>
              <a:spcAft>
                <a:spcPts val="400"/>
              </a:spcAft>
            </a:pPr>
            <a:r>
              <a:rPr lang="en-GB" sz="1600" dirty="0" smtClean="0"/>
              <a:t>Long term income</a:t>
            </a:r>
          </a:p>
          <a:p>
            <a:pPr lvl="1">
              <a:spcBef>
                <a:spcPts val="400"/>
              </a:spcBef>
              <a:spcAft>
                <a:spcPts val="400"/>
              </a:spcAft>
            </a:pPr>
            <a:r>
              <a:rPr lang="en-GB" sz="1600" dirty="0" smtClean="0"/>
              <a:t>Local lettings’ policy</a:t>
            </a:r>
          </a:p>
          <a:p>
            <a:pPr lvl="1">
              <a:spcBef>
                <a:spcPts val="400"/>
              </a:spcBef>
              <a:spcAft>
                <a:spcPts val="400"/>
              </a:spcAft>
            </a:pPr>
            <a:r>
              <a:rPr lang="en-GB" sz="1600" dirty="0" smtClean="0"/>
              <a:t>Tax breaks</a:t>
            </a:r>
          </a:p>
          <a:p>
            <a:pPr lvl="1">
              <a:spcBef>
                <a:spcPts val="400"/>
              </a:spcBef>
              <a:spcAft>
                <a:spcPts val="400"/>
              </a:spcAft>
            </a:pPr>
            <a:r>
              <a:rPr lang="en-GB" sz="1600" dirty="0" smtClean="0"/>
              <a:t>Element of control over future use and lettings</a:t>
            </a:r>
          </a:p>
          <a:p>
            <a:pPr>
              <a:spcBef>
                <a:spcPts val="400"/>
              </a:spcBef>
              <a:spcAft>
                <a:spcPts val="400"/>
              </a:spcAft>
            </a:pPr>
            <a:r>
              <a:rPr lang="en-GB" sz="1800" dirty="0" smtClean="0"/>
              <a:t>Allow access to grant</a:t>
            </a:r>
          </a:p>
          <a:p>
            <a:pPr>
              <a:spcBef>
                <a:spcPts val="400"/>
              </a:spcBef>
              <a:spcAft>
                <a:spcPts val="400"/>
              </a:spcAft>
            </a:pPr>
            <a:r>
              <a:rPr lang="en-GB" sz="1800" dirty="0" smtClean="0"/>
              <a:t>Where will the new SME developers come from?</a:t>
            </a:r>
          </a:p>
          <a:p>
            <a:pPr lvl="1">
              <a:spcBef>
                <a:spcPts val="400"/>
              </a:spcBef>
              <a:spcAft>
                <a:spcPts val="400"/>
              </a:spcAft>
            </a:pPr>
            <a:r>
              <a:rPr lang="en-GB" sz="1600" dirty="0" smtClean="0"/>
              <a:t>A role for landowners?</a:t>
            </a:r>
          </a:p>
          <a:p>
            <a:pPr>
              <a:spcBef>
                <a:spcPts val="400"/>
              </a:spcBef>
              <a:spcAft>
                <a:spcPts val="400"/>
              </a:spcAft>
            </a:pPr>
            <a:r>
              <a:rPr lang="en-GB" sz="2000" dirty="0" smtClean="0"/>
              <a:t>Raising design and energy efficiency standards</a:t>
            </a:r>
          </a:p>
          <a:p>
            <a:pPr>
              <a:spcBef>
                <a:spcPts val="600"/>
              </a:spcBef>
              <a:spcAft>
                <a:spcPts val="600"/>
              </a:spcAft>
            </a:pPr>
            <a:endParaRPr lang="en-GB"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5576" y="2420888"/>
            <a:ext cx="7632848" cy="1584176"/>
          </a:xfrm>
          <a:solidFill>
            <a:srgbClr val="333399"/>
          </a:solidFill>
          <a:ln w="28575"/>
        </p:spPr>
        <p:txBody>
          <a:bodyPr anchor="ctr"/>
          <a:lstStyle/>
          <a:p>
            <a:pPr marL="457200" indent="-457200">
              <a:spcBef>
                <a:spcPts val="1200"/>
              </a:spcBef>
              <a:spcAft>
                <a:spcPts val="600"/>
              </a:spcAft>
            </a:pPr>
            <a:r>
              <a:rPr lang="en-GB" sz="3200" dirty="0" smtClean="0">
                <a:solidFill>
                  <a:schemeClr val="bg1"/>
                </a:solidFill>
              </a:rPr>
              <a:t>4. Some examples of community led rural housing</a:t>
            </a:r>
            <a:endParaRPr lang="en-GB" sz="2800" b="1" i="1" dirty="0" smtClean="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Colyton, Devon</a:t>
            </a:r>
            <a:endParaRPr lang="en-GB" dirty="0"/>
          </a:p>
        </p:txBody>
      </p:sp>
      <p:pic>
        <p:nvPicPr>
          <p:cNvPr id="23554" name="Picture 2" descr="H:\Communications HoMC\Photos and Videos\Scheme opening and events\Colyton Opening Pinnacle Photography 21.10.10\Seaway_Head_Colyton_ppauk059.jpg"/>
          <p:cNvPicPr>
            <a:picLocks noChangeAspect="1" noChangeArrowheads="1"/>
          </p:cNvPicPr>
          <p:nvPr/>
        </p:nvPicPr>
        <p:blipFill>
          <a:blip r:embed="rId2" cstate="print"/>
          <a:srcRect/>
          <a:stretch>
            <a:fillRect/>
          </a:stretch>
        </p:blipFill>
        <p:spPr bwMode="auto">
          <a:xfrm>
            <a:off x="1132616" y="1773296"/>
            <a:ext cx="6878769" cy="4320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Holne, Devon.  Dartmoor National Park</a:t>
            </a:r>
            <a:endParaRPr lang="en-GB" dirty="0"/>
          </a:p>
        </p:txBody>
      </p:sp>
      <p:pic>
        <p:nvPicPr>
          <p:cNvPr id="22530" name="Picture 2" descr="H:\Communications HoMC\Photos and Videos\Scheme photos &amp; videos\Holne, Little Bewden\little_Bewden_170614ppauk045.jpg"/>
          <p:cNvPicPr>
            <a:picLocks noChangeAspect="1" noChangeArrowheads="1"/>
          </p:cNvPicPr>
          <p:nvPr/>
        </p:nvPicPr>
        <p:blipFill>
          <a:blip r:embed="rId2" cstate="print"/>
          <a:srcRect/>
          <a:stretch>
            <a:fillRect/>
          </a:stretch>
        </p:blipFill>
        <p:spPr bwMode="auto">
          <a:xfrm>
            <a:off x="1331861" y="1628800"/>
            <a:ext cx="6480279" cy="4320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Yetminster, Dorset</a:t>
            </a:r>
            <a:endParaRPr lang="en-GB" dirty="0"/>
          </a:p>
        </p:txBody>
      </p:sp>
      <p:pic>
        <p:nvPicPr>
          <p:cNvPr id="21506" name="Picture 2" descr="H:\Communications HoMC\Photos and Videos\Scheme photos &amp; videos\Yetminster\009.JPG"/>
          <p:cNvPicPr>
            <a:picLocks noChangeAspect="1" noChangeArrowheads="1"/>
          </p:cNvPicPr>
          <p:nvPr/>
        </p:nvPicPr>
        <p:blipFill>
          <a:blip r:embed="rId2" cstate="print"/>
          <a:srcRect/>
          <a:stretch>
            <a:fillRect/>
          </a:stretch>
        </p:blipFill>
        <p:spPr bwMode="auto">
          <a:xfrm>
            <a:off x="1692092" y="1556792"/>
            <a:ext cx="5759816" cy="4320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Horton, Somerset</a:t>
            </a:r>
            <a:endParaRPr lang="en-GB" dirty="0"/>
          </a:p>
        </p:txBody>
      </p:sp>
      <p:pic>
        <p:nvPicPr>
          <p:cNvPr id="19458" name="Picture 2" descr="H:\Communications HoMC\Photos and Videos\Scheme photos &amp; videos\Horton\Hastoe  Pottery View - Horton 190516\Hastoe_Horton_190516ppauk004.jpg"/>
          <p:cNvPicPr>
            <a:picLocks noChangeAspect="1" noChangeArrowheads="1"/>
          </p:cNvPicPr>
          <p:nvPr/>
        </p:nvPicPr>
        <p:blipFill>
          <a:blip r:embed="rId2" cstate="print"/>
          <a:srcRect/>
          <a:stretch>
            <a:fillRect/>
          </a:stretch>
        </p:blipFill>
        <p:spPr bwMode="auto">
          <a:xfrm>
            <a:off x="1332000" y="1557272"/>
            <a:ext cx="6480000" cy="4320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srcRect/>
          <a:stretch>
            <a:fillRect/>
          </a:stretch>
        </p:blipFill>
        <p:spPr bwMode="auto">
          <a:xfrm>
            <a:off x="1331640" y="1629280"/>
            <a:ext cx="6496875" cy="43200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GB" dirty="0" smtClean="0"/>
              <a:t>Pilton, Somerset</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496944" cy="4032448"/>
          </a:xfrm>
        </p:spPr>
        <p:txBody>
          <a:bodyPr/>
          <a:lstStyle/>
          <a:p>
            <a:pPr>
              <a:spcBef>
                <a:spcPts val="600"/>
              </a:spcBef>
              <a:spcAft>
                <a:spcPts val="600"/>
              </a:spcAft>
            </a:pPr>
            <a:r>
              <a:rPr lang="en-GB" sz="2400" dirty="0" smtClean="0"/>
              <a:t>A partnership of 5 housing providers: </a:t>
            </a:r>
          </a:p>
          <a:p>
            <a:pPr lvl="1">
              <a:spcBef>
                <a:spcPts val="600"/>
              </a:spcBef>
              <a:spcAft>
                <a:spcPts val="600"/>
              </a:spcAft>
            </a:pPr>
            <a:r>
              <a:rPr lang="en-GB" sz="2000" dirty="0" smtClean="0"/>
              <a:t>Hastoe Housing Association</a:t>
            </a:r>
          </a:p>
          <a:p>
            <a:pPr lvl="1">
              <a:spcBef>
                <a:spcPts val="600"/>
              </a:spcBef>
              <a:spcAft>
                <a:spcPts val="600"/>
              </a:spcAft>
            </a:pPr>
            <a:r>
              <a:rPr lang="en-GB" sz="2000" dirty="0" smtClean="0"/>
              <a:t>English Rural Housing Association</a:t>
            </a:r>
          </a:p>
          <a:p>
            <a:pPr lvl="1">
              <a:spcBef>
                <a:spcPts val="600"/>
              </a:spcBef>
              <a:spcAft>
                <a:spcPts val="600"/>
              </a:spcAft>
            </a:pPr>
            <a:r>
              <a:rPr lang="en-GB" sz="2000" dirty="0" smtClean="0"/>
              <a:t>New Forest Villages</a:t>
            </a:r>
          </a:p>
          <a:p>
            <a:pPr lvl="1">
              <a:spcBef>
                <a:spcPts val="600"/>
              </a:spcBef>
              <a:spcAft>
                <a:spcPts val="600"/>
              </a:spcAft>
            </a:pPr>
            <a:r>
              <a:rPr lang="en-GB" sz="2000" dirty="0" smtClean="0"/>
              <a:t>PHA Homes </a:t>
            </a:r>
          </a:p>
          <a:p>
            <a:pPr lvl="1">
              <a:spcBef>
                <a:spcPts val="600"/>
              </a:spcBef>
              <a:spcAft>
                <a:spcPts val="600"/>
              </a:spcAft>
            </a:pPr>
            <a:r>
              <a:rPr lang="en-GB" sz="2000" dirty="0" smtClean="0"/>
              <a:t>Winchester Housing Trust </a:t>
            </a:r>
          </a:p>
          <a:p>
            <a:pPr>
              <a:spcBef>
                <a:spcPts val="600"/>
              </a:spcBef>
              <a:spcAft>
                <a:spcPts val="600"/>
              </a:spcAft>
            </a:pPr>
            <a:r>
              <a:rPr lang="en-GB" sz="2400" dirty="0" smtClean="0"/>
              <a:t>Partnership with Hampshire Alliance for Rural Affordable Homes (HARAH)</a:t>
            </a:r>
          </a:p>
        </p:txBody>
      </p:sp>
      <p:sp>
        <p:nvSpPr>
          <p:cNvPr id="16386" name="AutoShape 2" descr="Hampshire Village Homes"/>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6388" name="AutoShape 4" descr="Hampshire Village Homes"/>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6390" name="AutoShape 6" descr="Hampshire Village Homes"/>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6391" name="Picture 7" descr="\\HASTOE.COM\xa_desktop$\schalkley\Desktop\untitled.png"/>
          <p:cNvPicPr>
            <a:picLocks noChangeAspect="1" noChangeArrowheads="1"/>
          </p:cNvPicPr>
          <p:nvPr/>
        </p:nvPicPr>
        <p:blipFill>
          <a:blip r:embed="rId2" cstate="print"/>
          <a:srcRect/>
          <a:stretch>
            <a:fillRect/>
          </a:stretch>
        </p:blipFill>
        <p:spPr bwMode="auto">
          <a:xfrm>
            <a:off x="2944374" y="332656"/>
            <a:ext cx="3255253" cy="1192331"/>
          </a:xfrm>
          <a:prstGeom prst="rect">
            <a:avLst/>
          </a:prstGeom>
          <a:noFill/>
        </p:spPr>
      </p:pic>
      <p:sp>
        <p:nvSpPr>
          <p:cNvPr id="7" name="Rectangle 6"/>
          <p:cNvSpPr/>
          <p:nvPr/>
        </p:nvSpPr>
        <p:spPr>
          <a:xfrm>
            <a:off x="251520" y="5517232"/>
            <a:ext cx="871296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lgn="ctr">
              <a:buNone/>
            </a:pPr>
            <a:r>
              <a:rPr lang="en-GB" sz="2400" dirty="0" smtClean="0">
                <a:latin typeface="+mj-lt"/>
              </a:rPr>
              <a:t>Building new affordable homes </a:t>
            </a:r>
          </a:p>
          <a:p>
            <a:pPr indent="0" algn="ctr">
              <a:buNone/>
            </a:pPr>
            <a:r>
              <a:rPr lang="en-GB" sz="2400" dirty="0" smtClean="0">
                <a:latin typeface="+mj-lt"/>
              </a:rPr>
              <a:t>for local people in rural Hampshire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Queen Camel, Somerset</a:t>
            </a:r>
            <a:endParaRPr lang="en-GB" dirty="0"/>
          </a:p>
        </p:txBody>
      </p:sp>
      <p:pic>
        <p:nvPicPr>
          <p:cNvPr id="20482" name="Picture 2" descr="H:\Communications HoMC\Photos and Videos\Scheme photos &amp; videos\Queen Camel\Queen Camel. 30.06.2015\WP_20150630_013.jpg"/>
          <p:cNvPicPr>
            <a:picLocks noChangeAspect="1" noChangeArrowheads="1"/>
          </p:cNvPicPr>
          <p:nvPr/>
        </p:nvPicPr>
        <p:blipFill>
          <a:blip r:embed="rId2" cstate="print"/>
          <a:srcRect/>
          <a:stretch>
            <a:fillRect/>
          </a:stretch>
        </p:blipFill>
        <p:spPr bwMode="auto">
          <a:xfrm>
            <a:off x="726726" y="1484784"/>
            <a:ext cx="7690549" cy="4320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sz="3200" dirty="0" smtClean="0"/>
              <a:t>Great Kimble, Bucks</a:t>
            </a:r>
            <a:endParaRPr lang="en-GB" sz="3200" dirty="0"/>
          </a:p>
        </p:txBody>
      </p:sp>
      <p:pic>
        <p:nvPicPr>
          <p:cNvPr id="70658" name="Picture 2" descr="H:\Communications HoMC\Photos and videos\Scheme opening and events\Kimbles\Kimble\Sue_Twitter\Little_Kimble (3).jpg"/>
          <p:cNvPicPr>
            <a:picLocks noChangeAspect="1" noChangeArrowheads="1"/>
          </p:cNvPicPr>
          <p:nvPr/>
        </p:nvPicPr>
        <p:blipFill>
          <a:blip r:embed="rId2" cstate="print"/>
          <a:srcRect/>
          <a:stretch>
            <a:fillRect/>
          </a:stretch>
        </p:blipFill>
        <p:spPr bwMode="auto">
          <a:xfrm>
            <a:off x="1296574" y="1507807"/>
            <a:ext cx="6476692" cy="4320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Crawley Down, West Sussex</a:t>
            </a:r>
            <a:endParaRPr lang="en-GB" dirty="0"/>
          </a:p>
        </p:txBody>
      </p:sp>
      <p:pic>
        <p:nvPicPr>
          <p:cNvPr id="19458" name="Picture 2" descr="H:\Digital Photos LM\SCHEME PHOTOS\Crawley Down\Inside Housing\Crawley Down.jpg"/>
          <p:cNvPicPr>
            <a:picLocks noChangeAspect="1" noChangeArrowheads="1"/>
          </p:cNvPicPr>
          <p:nvPr/>
        </p:nvPicPr>
        <p:blipFill>
          <a:blip r:embed="rId2" cstate="print"/>
          <a:srcRect/>
          <a:stretch>
            <a:fillRect/>
          </a:stretch>
        </p:blipFill>
        <p:spPr bwMode="auto">
          <a:xfrm>
            <a:off x="119897" y="1700808"/>
            <a:ext cx="8904206" cy="4320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Crawley Down, West Sussex</a:t>
            </a:r>
            <a:endParaRPr lang="en-GB" dirty="0"/>
          </a:p>
        </p:txBody>
      </p:sp>
      <p:pic>
        <p:nvPicPr>
          <p:cNvPr id="17410" name="Picture 2" descr="H:\Communications HoMC\Photos and Videos\Scheme opening and events\Crawley Down 2\Hastoe_The_Pheasantry_Event\Hastoe_The_Pheasantry_Event-55.jpg"/>
          <p:cNvPicPr>
            <a:picLocks noChangeAspect="1" noChangeArrowheads="1"/>
          </p:cNvPicPr>
          <p:nvPr/>
        </p:nvPicPr>
        <p:blipFill>
          <a:blip r:embed="rId2" cstate="print"/>
          <a:srcRect/>
          <a:stretch>
            <a:fillRect/>
          </a:stretch>
        </p:blipFill>
        <p:spPr bwMode="auto">
          <a:xfrm>
            <a:off x="1043608" y="1701288"/>
            <a:ext cx="6491500" cy="4320000"/>
          </a:xfrm>
          <a:prstGeom prst="rect">
            <a:avLst/>
          </a:prstGeom>
          <a:noFill/>
        </p:spPr>
      </p:pic>
      <p:sp>
        <p:nvSpPr>
          <p:cNvPr id="5" name="TextBox 4"/>
          <p:cNvSpPr txBox="1"/>
          <p:nvPr/>
        </p:nvSpPr>
        <p:spPr>
          <a:xfrm>
            <a:off x="7668344" y="3861048"/>
            <a:ext cx="1282210" cy="369332"/>
          </a:xfrm>
          <a:prstGeom prst="rect">
            <a:avLst/>
          </a:prstGeom>
          <a:noFill/>
        </p:spPr>
        <p:txBody>
          <a:bodyPr wrap="none" rtlCol="0">
            <a:spAutoFit/>
          </a:bodyPr>
          <a:lstStyle/>
          <a:p>
            <a:r>
              <a:rPr lang="en-GB" dirty="0" smtClean="0"/>
              <a:t>Passivhaus</a:t>
            </a:r>
            <a:endParaRPr lang="en-GB"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West Dean, West Sussex</a:t>
            </a:r>
            <a:endParaRPr lang="en-GB" dirty="0"/>
          </a:p>
        </p:txBody>
      </p:sp>
      <p:pic>
        <p:nvPicPr>
          <p:cNvPr id="15362" name="Picture 2" descr="H:\Communications HoMC\Photos and Videos\Scheme photos &amp; videos\West Dean\west dean II.JPG"/>
          <p:cNvPicPr>
            <a:picLocks noChangeAspect="1" noChangeArrowheads="1"/>
          </p:cNvPicPr>
          <p:nvPr/>
        </p:nvPicPr>
        <p:blipFill>
          <a:blip r:embed="rId2" cstate="print"/>
          <a:srcRect/>
          <a:stretch>
            <a:fillRect/>
          </a:stretch>
        </p:blipFill>
        <p:spPr bwMode="auto">
          <a:xfrm>
            <a:off x="1692703" y="1628800"/>
            <a:ext cx="5758594" cy="4320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Staplecross, East Sussex</a:t>
            </a:r>
            <a:endParaRPr lang="en-GB" dirty="0"/>
          </a:p>
        </p:txBody>
      </p:sp>
      <p:pic>
        <p:nvPicPr>
          <p:cNvPr id="71682" name="Picture 2" descr="H:\Communications HoMC\Photos and videos\SCHEME PHOTOS\Staplecross\Hastoe_Staplecross_House-1 (1).jpg"/>
          <p:cNvPicPr>
            <a:picLocks noChangeAspect="1" noChangeArrowheads="1"/>
          </p:cNvPicPr>
          <p:nvPr/>
        </p:nvPicPr>
        <p:blipFill>
          <a:blip r:embed="rId2" cstate="print"/>
          <a:srcRect/>
          <a:stretch>
            <a:fillRect/>
          </a:stretch>
        </p:blipFill>
        <p:spPr bwMode="auto">
          <a:xfrm>
            <a:off x="1327229" y="1628800"/>
            <a:ext cx="6489543" cy="4320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sz="3200" dirty="0" smtClean="0"/>
              <a:t>Wivelsfield, East Sussex</a:t>
            </a:r>
            <a:endParaRPr lang="en-GB" sz="3200" dirty="0"/>
          </a:p>
        </p:txBody>
      </p:sp>
      <p:pic>
        <p:nvPicPr>
          <p:cNvPr id="17410" name="Picture 2" descr="H:\Digital Photos LM\Scheme opening and events\Wivelsfield\Wivelsfield_House-1.jpg"/>
          <p:cNvPicPr>
            <a:picLocks noChangeAspect="1" noChangeArrowheads="1"/>
          </p:cNvPicPr>
          <p:nvPr/>
        </p:nvPicPr>
        <p:blipFill>
          <a:blip r:embed="rId2" cstate="print"/>
          <a:srcRect/>
          <a:stretch>
            <a:fillRect/>
          </a:stretch>
        </p:blipFill>
        <p:spPr bwMode="auto">
          <a:xfrm>
            <a:off x="1325691" y="1557272"/>
            <a:ext cx="6492618" cy="4320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Plumpton Green, East Sussex</a:t>
            </a:r>
            <a:endParaRPr lang="en-GB" dirty="0"/>
          </a:p>
        </p:txBody>
      </p:sp>
      <p:pic>
        <p:nvPicPr>
          <p:cNvPr id="16386" name="Picture 2" descr="H:\Communications HoMC\Photos and Videos\Scheme opening and events\Plumpton\Hastoe_Plumpton_Green_House-35.jpg"/>
          <p:cNvPicPr>
            <a:picLocks noChangeAspect="1" noChangeArrowheads="1"/>
          </p:cNvPicPr>
          <p:nvPr/>
        </p:nvPicPr>
        <p:blipFill>
          <a:blip r:embed="rId2" cstate="print"/>
          <a:srcRect/>
          <a:stretch>
            <a:fillRect/>
          </a:stretch>
        </p:blipFill>
        <p:spPr bwMode="auto">
          <a:xfrm>
            <a:off x="1326639" y="1701288"/>
            <a:ext cx="6490722" cy="4320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Sedgeford, Suffolk</a:t>
            </a:r>
            <a:endParaRPr lang="en-GB" dirty="0"/>
          </a:p>
        </p:txBody>
      </p:sp>
      <p:pic>
        <p:nvPicPr>
          <p:cNvPr id="26626" name="Picture 2" descr="H:\Communications HoMC\Photos and Videos\Scheme photos &amp; videos\Sedgeford 2009\Sedgeford, Norfolk Scheme plus View 2009.jpg"/>
          <p:cNvPicPr>
            <a:picLocks noChangeAspect="1" noChangeArrowheads="1"/>
          </p:cNvPicPr>
          <p:nvPr/>
        </p:nvPicPr>
        <p:blipFill>
          <a:blip r:embed="rId2" cstate="print"/>
          <a:srcRect/>
          <a:stretch>
            <a:fillRect/>
          </a:stretch>
        </p:blipFill>
        <p:spPr bwMode="auto">
          <a:xfrm>
            <a:off x="1320705" y="1700808"/>
            <a:ext cx="6502590" cy="4320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Lavenham, Suffolk</a:t>
            </a:r>
            <a:endParaRPr lang="en-GB" dirty="0"/>
          </a:p>
        </p:txBody>
      </p:sp>
      <p:pic>
        <p:nvPicPr>
          <p:cNvPr id="24578" name="Picture 2" descr="H:\Communications HoMC\Photos and Videos\Scheme photos &amp; videos\East Region Photos\Lavenham\13082010166.jpg"/>
          <p:cNvPicPr>
            <a:picLocks noChangeAspect="1" noChangeArrowheads="1"/>
          </p:cNvPicPr>
          <p:nvPr/>
        </p:nvPicPr>
        <p:blipFill>
          <a:blip r:embed="rId2" cstate="print"/>
          <a:srcRect/>
          <a:stretch>
            <a:fillRect/>
          </a:stretch>
        </p:blipFill>
        <p:spPr bwMode="auto">
          <a:xfrm>
            <a:off x="1450975" y="1483767"/>
            <a:ext cx="6242050" cy="468153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5576" y="2420888"/>
            <a:ext cx="7632848" cy="1584176"/>
          </a:xfrm>
          <a:solidFill>
            <a:srgbClr val="333399"/>
          </a:solidFill>
          <a:ln w="28575"/>
        </p:spPr>
        <p:txBody>
          <a:bodyPr anchor="ctr"/>
          <a:lstStyle/>
          <a:p>
            <a:pPr marL="457200" indent="-457200">
              <a:spcBef>
                <a:spcPts val="1200"/>
              </a:spcBef>
              <a:spcAft>
                <a:spcPts val="600"/>
              </a:spcAft>
            </a:pPr>
            <a:r>
              <a:rPr lang="en-GB" sz="3200" dirty="0" smtClean="0">
                <a:solidFill>
                  <a:schemeClr val="bg1"/>
                </a:solidFill>
              </a:rPr>
              <a:t>1. The national rural housing context</a:t>
            </a:r>
            <a:endParaRPr lang="en-GB" sz="2800" b="1" i="1" dirty="0" smtClean="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West Lynn, Norfolk</a:t>
            </a:r>
            <a:endParaRPr lang="en-GB" dirty="0"/>
          </a:p>
        </p:txBody>
      </p:sp>
      <p:pic>
        <p:nvPicPr>
          <p:cNvPr id="25602" name="Picture 2" descr="H:\Communications HoMC\Photos and Videos\Scheme opening and events\West Lynn 30.05.12\HAST6.jpg"/>
          <p:cNvPicPr>
            <a:picLocks noChangeAspect="1" noChangeArrowheads="1"/>
          </p:cNvPicPr>
          <p:nvPr/>
        </p:nvPicPr>
        <p:blipFill>
          <a:blip r:embed="rId2" cstate="print"/>
          <a:srcRect/>
          <a:stretch>
            <a:fillRect/>
          </a:stretch>
        </p:blipFill>
        <p:spPr bwMode="auto">
          <a:xfrm>
            <a:off x="1003369" y="1629280"/>
            <a:ext cx="7137263" cy="4320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208963" cy="1080120"/>
          </a:xfrm>
        </p:spPr>
        <p:txBody>
          <a:bodyPr anchor="ctr"/>
          <a:lstStyle/>
          <a:p>
            <a:pPr lvl="0">
              <a:spcBef>
                <a:spcPts val="600"/>
              </a:spcBef>
              <a:spcAft>
                <a:spcPts val="600"/>
              </a:spcAft>
              <a:defRPr/>
            </a:pPr>
            <a:r>
              <a:rPr lang="en-GB" sz="2000" dirty="0" smtClean="0"/>
              <a:t/>
            </a:r>
            <a:br>
              <a:rPr lang="en-GB" sz="2000" dirty="0" smtClean="0"/>
            </a:br>
            <a:r>
              <a:rPr lang="en-GB" sz="2000" dirty="0" smtClean="0"/>
              <a:t/>
            </a:r>
            <a:br>
              <a:rPr lang="en-GB" sz="2000" dirty="0" smtClean="0"/>
            </a:br>
            <a:r>
              <a:rPr lang="en-GB" sz="2000" dirty="0" smtClean="0"/>
              <a:t> Housing is a long term investment. </a:t>
            </a:r>
            <a:br>
              <a:rPr lang="en-GB" sz="2000" dirty="0" smtClean="0"/>
            </a:br>
            <a:r>
              <a:rPr lang="en-GB" sz="2000" dirty="0" smtClean="0"/>
              <a:t>The homes we build today must be good enough to last and to cope with increasing impacts of climate change.</a:t>
            </a:r>
            <a:r>
              <a:rPr lang="en-GB" sz="2400" dirty="0" smtClean="0"/>
              <a:t/>
            </a:r>
            <a:br>
              <a:rPr lang="en-GB" sz="2400" dirty="0" smtClean="0"/>
            </a:br>
            <a:r>
              <a:rPr lang="en-GB" sz="2400" dirty="0" smtClean="0"/>
              <a:t/>
            </a:r>
            <a:br>
              <a:rPr lang="en-GB" sz="2400" dirty="0" smtClean="0"/>
            </a:br>
            <a:endParaRPr lang="en-GB" sz="2400" dirty="0"/>
          </a:p>
        </p:txBody>
      </p:sp>
      <p:pic>
        <p:nvPicPr>
          <p:cNvPr id="3" name="Picture 2" descr="C:\Users\schalkley\Desktop\IMG_1355.JPG"/>
          <p:cNvPicPr>
            <a:picLocks noChangeAspect="1" noChangeArrowheads="1"/>
          </p:cNvPicPr>
          <p:nvPr/>
        </p:nvPicPr>
        <p:blipFill>
          <a:blip r:embed="rId2" cstate="print">
            <a:lum bright="20000"/>
          </a:blip>
          <a:srcRect/>
          <a:stretch>
            <a:fillRect/>
          </a:stretch>
        </p:blipFill>
        <p:spPr bwMode="auto">
          <a:xfrm>
            <a:off x="2172000" y="2132856"/>
            <a:ext cx="4800000" cy="3600000"/>
          </a:xfrm>
          <a:prstGeom prst="rect">
            <a:avLst/>
          </a:prstGeom>
          <a:noFill/>
        </p:spPr>
      </p:pic>
      <p:sp>
        <p:nvSpPr>
          <p:cNvPr id="4" name="Rectangle 3"/>
          <p:cNvSpPr/>
          <p:nvPr/>
        </p:nvSpPr>
        <p:spPr>
          <a:xfrm>
            <a:off x="5364088" y="5877272"/>
            <a:ext cx="3600400" cy="523220"/>
          </a:xfrm>
          <a:prstGeom prst="rect">
            <a:avLst/>
          </a:prstGeom>
        </p:spPr>
        <p:txBody>
          <a:bodyPr wrap="square">
            <a:spAutoFit/>
          </a:bodyPr>
          <a:lstStyle/>
          <a:p>
            <a:r>
              <a:rPr lang="en-GB" sz="1400" dirty="0" smtClean="0">
                <a:latin typeface="+mj-lt"/>
              </a:rPr>
              <a:t>Passivhaus. </a:t>
            </a:r>
          </a:p>
          <a:p>
            <a:r>
              <a:rPr lang="en-GB" sz="1400" dirty="0" smtClean="0">
                <a:latin typeface="+mj-lt"/>
              </a:rPr>
              <a:t>Burnham Overy Staithe, Norfolk</a:t>
            </a:r>
            <a:endParaRPr lang="en-GB" sz="1400" dirty="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Affordable housing</a:t>
            </a:r>
            <a:endParaRPr lang="en-GB" dirty="0"/>
          </a:p>
        </p:txBody>
      </p:sp>
      <p:sp>
        <p:nvSpPr>
          <p:cNvPr id="5" name="Content Placeholder 4"/>
          <p:cNvSpPr>
            <a:spLocks noGrp="1"/>
          </p:cNvSpPr>
          <p:nvPr>
            <p:ph idx="1"/>
          </p:nvPr>
        </p:nvSpPr>
        <p:spPr/>
        <p:txBody>
          <a:bodyPr/>
          <a:lstStyle/>
          <a:p>
            <a:pPr>
              <a:spcBef>
                <a:spcPts val="600"/>
              </a:spcBef>
              <a:spcAft>
                <a:spcPts val="600"/>
              </a:spcAft>
            </a:pPr>
            <a:r>
              <a:rPr lang="en-GB" sz="2000" dirty="0" smtClean="0"/>
              <a:t>Housing affordability gap is greater </a:t>
            </a:r>
          </a:p>
          <a:p>
            <a:pPr lvl="1">
              <a:spcBef>
                <a:spcPts val="600"/>
              </a:spcBef>
              <a:spcAft>
                <a:spcPts val="600"/>
              </a:spcAft>
            </a:pPr>
            <a:r>
              <a:rPr lang="en-GB" sz="1800" dirty="0" smtClean="0"/>
              <a:t>Average prices are 26% higher than urban</a:t>
            </a:r>
          </a:p>
          <a:p>
            <a:pPr lvl="1">
              <a:spcBef>
                <a:spcPts val="600"/>
              </a:spcBef>
              <a:spcAft>
                <a:spcPts val="600"/>
              </a:spcAft>
            </a:pPr>
            <a:r>
              <a:rPr lang="en-GB" sz="1800" dirty="0" smtClean="0"/>
              <a:t>Local earnings are consistently lower by avg £7,600pa</a:t>
            </a:r>
          </a:p>
          <a:p>
            <a:pPr>
              <a:spcBef>
                <a:spcPts val="600"/>
              </a:spcBef>
              <a:spcAft>
                <a:spcPts val="600"/>
              </a:spcAft>
            </a:pPr>
            <a:r>
              <a:rPr lang="en-GB" sz="2000" dirty="0" smtClean="0"/>
              <a:t>More workers need to live locally:</a:t>
            </a:r>
          </a:p>
          <a:p>
            <a:pPr lvl="1">
              <a:spcBef>
                <a:spcPts val="600"/>
              </a:spcBef>
              <a:spcAft>
                <a:spcPts val="600"/>
              </a:spcAft>
            </a:pPr>
            <a:r>
              <a:rPr lang="en-GB" sz="1800" dirty="0" smtClean="0"/>
              <a:t>Poor public transport </a:t>
            </a:r>
          </a:p>
          <a:p>
            <a:pPr lvl="1">
              <a:spcBef>
                <a:spcPts val="600"/>
              </a:spcBef>
              <a:spcAft>
                <a:spcPts val="600"/>
              </a:spcAft>
            </a:pPr>
            <a:r>
              <a:rPr lang="en-GB" sz="1800" dirty="0" smtClean="0"/>
              <a:t>Portfolio of part time and seasonal work</a:t>
            </a:r>
          </a:p>
          <a:p>
            <a:pPr>
              <a:spcBef>
                <a:spcPts val="600"/>
              </a:spcBef>
              <a:spcAft>
                <a:spcPts val="600"/>
              </a:spcAft>
            </a:pPr>
            <a:r>
              <a:rPr lang="en-GB" sz="2000" dirty="0" smtClean="0"/>
              <a:t>Affordable housing is in lower supply:</a:t>
            </a:r>
          </a:p>
          <a:p>
            <a:pPr lvl="1">
              <a:spcBef>
                <a:spcPts val="600"/>
              </a:spcBef>
              <a:spcAft>
                <a:spcPts val="600"/>
              </a:spcAft>
            </a:pPr>
            <a:r>
              <a:rPr lang="en-GB" sz="1800" dirty="0" smtClean="0"/>
              <a:t>8% is affordable compared to 20% in urban</a:t>
            </a:r>
          </a:p>
          <a:p>
            <a:pPr lvl="1">
              <a:spcBef>
                <a:spcPts val="600"/>
              </a:spcBef>
              <a:spcAft>
                <a:spcPts val="600"/>
              </a:spcAft>
            </a:pPr>
            <a:r>
              <a:rPr lang="en-GB" sz="1800" dirty="0" smtClean="0"/>
              <a:t>Was 24% in 1980s</a:t>
            </a:r>
          </a:p>
          <a:p>
            <a:pPr>
              <a:spcBef>
                <a:spcPts val="1200"/>
              </a:spcBef>
              <a:spcAft>
                <a:spcPts val="600"/>
              </a:spcAft>
              <a:buNone/>
            </a:pPr>
            <a:endParaRPr lang="en-GB" sz="2400" dirty="0" smtClean="0"/>
          </a:p>
        </p:txBody>
      </p:sp>
      <p:pic>
        <p:nvPicPr>
          <p:cNvPr id="6" name="Picture 5" descr="H:\Communications HoMC\Photos and videos\Scheme opening and events\Kimbles\Kimble\Sue_Twitter\Little_Kimble (3).jpg"/>
          <p:cNvPicPr>
            <a:picLocks noChangeAspect="1" noChangeArrowheads="1"/>
          </p:cNvPicPr>
          <p:nvPr/>
        </p:nvPicPr>
        <p:blipFill>
          <a:blip r:embed="rId3" cstate="print"/>
          <a:srcRect/>
          <a:stretch>
            <a:fillRect/>
          </a:stretch>
        </p:blipFill>
        <p:spPr bwMode="auto">
          <a:xfrm>
            <a:off x="6228184" y="3140968"/>
            <a:ext cx="2590605" cy="1727952"/>
          </a:xfrm>
          <a:prstGeom prst="round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714314" y="5157192"/>
            <a:ext cx="1818126" cy="307777"/>
          </a:xfrm>
          <a:prstGeom prst="rect">
            <a:avLst/>
          </a:prstGeom>
          <a:noFill/>
        </p:spPr>
        <p:txBody>
          <a:bodyPr wrap="none" rtlCol="0">
            <a:spAutoFit/>
          </a:bodyPr>
          <a:lstStyle/>
          <a:p>
            <a:r>
              <a:rPr lang="en-GB" sz="1400" dirty="0" smtClean="0">
                <a:latin typeface="+mj-lt"/>
              </a:rPr>
              <a:t>Great Kimble, Bucks</a:t>
            </a:r>
            <a:endParaRPr lang="en-GB" sz="1400"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a:stretch>
            <a:fillRect/>
          </a:stretch>
        </p:blipFill>
        <p:spPr bwMode="auto">
          <a:xfrm>
            <a:off x="2700300" y="404664"/>
            <a:ext cx="6552220" cy="5638880"/>
          </a:xfrm>
          <a:prstGeom prst="rect">
            <a:avLst/>
          </a:prstGeom>
          <a:noFill/>
          <a:ln w="9525">
            <a:noFill/>
            <a:miter lim="800000"/>
            <a:headEnd/>
            <a:tailEnd/>
          </a:ln>
        </p:spPr>
      </p:pic>
      <p:sp>
        <p:nvSpPr>
          <p:cNvPr id="4" name="Title 3"/>
          <p:cNvSpPr>
            <a:spLocks noGrp="1"/>
          </p:cNvSpPr>
          <p:nvPr>
            <p:ph type="title"/>
          </p:nvPr>
        </p:nvSpPr>
        <p:spPr>
          <a:xfrm>
            <a:off x="179512" y="1628800"/>
            <a:ext cx="2160240" cy="1656184"/>
          </a:xfrm>
          <a:ln>
            <a:noFill/>
          </a:ln>
        </p:spPr>
        <p:style>
          <a:lnRef idx="2">
            <a:schemeClr val="accent3"/>
          </a:lnRef>
          <a:fillRef idx="1">
            <a:schemeClr val="lt1"/>
          </a:fillRef>
          <a:effectRef idx="0">
            <a:schemeClr val="accent3"/>
          </a:effectRef>
          <a:fontRef idx="minor">
            <a:schemeClr val="dk1"/>
          </a:fontRef>
        </p:style>
        <p:txBody>
          <a:bodyPr/>
          <a:lstStyle/>
          <a:p>
            <a:r>
              <a:rPr lang="en-GB" sz="2800" dirty="0" smtClean="0">
                <a:solidFill>
                  <a:srgbClr val="333399"/>
                </a:solidFill>
                <a:latin typeface="+mj-lt"/>
              </a:rPr>
              <a:t>Housing affordability ratios</a:t>
            </a:r>
            <a:endParaRPr lang="en-GB" sz="2800" dirty="0">
              <a:solidFill>
                <a:srgbClr val="333399"/>
              </a:solidFill>
              <a:latin typeface="+mj-lt"/>
            </a:endParaRPr>
          </a:p>
        </p:txBody>
      </p:sp>
      <p:sp>
        <p:nvSpPr>
          <p:cNvPr id="6" name="Rectangle 5"/>
          <p:cNvSpPr/>
          <p:nvPr/>
        </p:nvSpPr>
        <p:spPr>
          <a:xfrm>
            <a:off x="179512" y="4077072"/>
            <a:ext cx="3888432" cy="1508105"/>
          </a:xfrm>
          <a:prstGeom prst="rect">
            <a:avLst/>
          </a:prstGeom>
        </p:spPr>
        <p:txBody>
          <a:bodyPr wrap="square">
            <a:spAutoFit/>
          </a:bodyPr>
          <a:lstStyle/>
          <a:p>
            <a:pPr>
              <a:spcBef>
                <a:spcPts val="600"/>
              </a:spcBef>
              <a:spcAft>
                <a:spcPts val="600"/>
              </a:spcAft>
            </a:pPr>
            <a:r>
              <a:rPr lang="en-GB" dirty="0" smtClean="0">
                <a:solidFill>
                  <a:srgbClr val="333399"/>
                </a:solidFill>
              </a:rPr>
              <a:t>Inward migration</a:t>
            </a:r>
          </a:p>
          <a:p>
            <a:pPr>
              <a:spcBef>
                <a:spcPts val="600"/>
              </a:spcBef>
              <a:spcAft>
                <a:spcPts val="600"/>
              </a:spcAft>
            </a:pPr>
            <a:r>
              <a:rPr lang="en-GB" dirty="0" smtClean="0">
                <a:solidFill>
                  <a:srgbClr val="333399"/>
                </a:solidFill>
              </a:rPr>
              <a:t>Second home ownership</a:t>
            </a:r>
          </a:p>
          <a:p>
            <a:pPr>
              <a:spcBef>
                <a:spcPts val="600"/>
              </a:spcBef>
              <a:spcAft>
                <a:spcPts val="600"/>
              </a:spcAft>
            </a:pPr>
            <a:r>
              <a:rPr lang="en-GB" dirty="0" smtClean="0">
                <a:solidFill>
                  <a:srgbClr val="333399"/>
                </a:solidFill>
              </a:rPr>
              <a:t>Holiday lets squeezing out rental market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08912" cy="693738"/>
          </a:xfrm>
        </p:spPr>
        <p:txBody>
          <a:bodyPr/>
          <a:lstStyle/>
          <a:p>
            <a:r>
              <a:rPr lang="en-GB" dirty="0" smtClean="0"/>
              <a:t>A shortage of homes in the National Park</a:t>
            </a:r>
            <a:endParaRPr lang="en-GB" dirty="0"/>
          </a:p>
        </p:txBody>
      </p:sp>
      <p:grpSp>
        <p:nvGrpSpPr>
          <p:cNvPr id="2" name="Group 8"/>
          <p:cNvGrpSpPr/>
          <p:nvPr/>
        </p:nvGrpSpPr>
        <p:grpSpPr>
          <a:xfrm>
            <a:off x="431540" y="1700808"/>
            <a:ext cx="8280920" cy="4392488"/>
            <a:chOff x="431540" y="1700808"/>
            <a:chExt cx="8280920" cy="4392488"/>
          </a:xfrm>
        </p:grpSpPr>
        <p:graphicFrame>
          <p:nvGraphicFramePr>
            <p:cNvPr id="7" name="Chart 6"/>
            <p:cNvGraphicFramePr/>
            <p:nvPr/>
          </p:nvGraphicFramePr>
          <p:xfrm>
            <a:off x="431540" y="1700808"/>
            <a:ext cx="8280920"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4932040" y="5877272"/>
              <a:ext cx="57606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Inward migration of approx 50,000 pa (net)</a:t>
            </a:r>
            <a:endParaRPr lang="en-GB" dirty="0"/>
          </a:p>
        </p:txBody>
      </p:sp>
      <p:pic>
        <p:nvPicPr>
          <p:cNvPr id="5" name="Picture 3"/>
          <p:cNvPicPr>
            <a:picLocks noChangeAspect="1" noChangeArrowheads="1"/>
          </p:cNvPicPr>
          <p:nvPr/>
        </p:nvPicPr>
        <p:blipFill>
          <a:blip r:embed="rId2" cstate="print"/>
          <a:srcRect/>
          <a:stretch>
            <a:fillRect/>
          </a:stretch>
        </p:blipFill>
        <p:spPr bwMode="auto">
          <a:xfrm>
            <a:off x="201167" y="1556792"/>
            <a:ext cx="8942833" cy="4503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lends">
      <a:majorFont>
        <a:latin typeface="Aria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Blends">
      <a:majorFont>
        <a:latin typeface="Aria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ends">
  <a:themeElements>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Blends">
      <a:majorFont>
        <a:latin typeface="Aria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2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4655</TotalTime>
  <Words>1256</Words>
  <Application>Microsoft Office PowerPoint</Application>
  <PresentationFormat>On-screen Show (4:3)</PresentationFormat>
  <Paragraphs>189</Paragraphs>
  <Slides>51</Slides>
  <Notes>5</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51</vt:i4>
      </vt:variant>
    </vt:vector>
  </HeadingPairs>
  <TitlesOfParts>
    <vt:vector size="61" baseType="lpstr">
      <vt:lpstr>Arial</vt:lpstr>
      <vt:lpstr>Calibri</vt:lpstr>
      <vt:lpstr>Century Gothic</vt:lpstr>
      <vt:lpstr>Tahoma</vt:lpstr>
      <vt:lpstr>Times New Roman</vt:lpstr>
      <vt:lpstr>Wingdings</vt:lpstr>
      <vt:lpstr>Blends</vt:lpstr>
      <vt:lpstr>1_Blends</vt:lpstr>
      <vt:lpstr>2_Blends</vt:lpstr>
      <vt:lpstr>Chart</vt:lpstr>
      <vt:lpstr>Sue Chalkley Chief Executive</vt:lpstr>
      <vt:lpstr>Contents</vt:lpstr>
      <vt:lpstr>About Hastoe</vt:lpstr>
      <vt:lpstr>PowerPoint Presentation</vt:lpstr>
      <vt:lpstr>1. The national rural housing context</vt:lpstr>
      <vt:lpstr>Affordable housing</vt:lpstr>
      <vt:lpstr>Housing affordability ratios</vt:lpstr>
      <vt:lpstr>A shortage of homes in the National Park</vt:lpstr>
      <vt:lpstr>Inward migration of approx 50,000 pa (net)</vt:lpstr>
      <vt:lpstr>Young families moving away.  Population growing older.</vt:lpstr>
      <vt:lpstr>Rural is RURAL (not a small version of urban)</vt:lpstr>
      <vt:lpstr>Greg Clark’s speech at the LGA conference 2015</vt:lpstr>
      <vt:lpstr>Emergence of the Imby! Imby Close, Sutton Veny, Wiltshire</vt:lpstr>
      <vt:lpstr>Newmarket September 2015</vt:lpstr>
      <vt:lpstr>An awakening!</vt:lpstr>
      <vt:lpstr>House building completions since 1949</vt:lpstr>
      <vt:lpstr>2. The rural community led development model</vt:lpstr>
      <vt:lpstr>The rural community led development model</vt:lpstr>
      <vt:lpstr>Rural housing associations’ pledge</vt:lpstr>
      <vt:lpstr>Scheme opening, Hailsham, East Sussex</vt:lpstr>
      <vt:lpstr>Community Land Trusts</vt:lpstr>
      <vt:lpstr>Hemyock CLT (Devon)  in partnership with Hastoe</vt:lpstr>
      <vt:lpstr>3. Looking forward?</vt:lpstr>
      <vt:lpstr>A more encouraging environment?</vt:lpstr>
      <vt:lpstr>Re-define affordability?</vt:lpstr>
      <vt:lpstr>Listen to the young voices</vt:lpstr>
      <vt:lpstr>Y:Cube:  an example of housing for young people</vt:lpstr>
      <vt:lpstr>Four point plan?</vt:lpstr>
      <vt:lpstr>Prayer found by Hastoe staff member  at St Candida’s shrine in the church at Whitchurch Canoricorum, Dorset.</vt:lpstr>
      <vt:lpstr>Nobby’s legacy to Priddy, Somerset</vt:lpstr>
      <vt:lpstr>Russell Porter’s legacy to Tollesbury, Essex</vt:lpstr>
      <vt:lpstr>Maxwell Bugler, landowner for affordable rural homes in Yetminster, Dorset</vt:lpstr>
      <vt:lpstr>Encouraging and supporting rural landowners</vt:lpstr>
      <vt:lpstr>4. Some examples of community led rural housing</vt:lpstr>
      <vt:lpstr>Colyton, Devon</vt:lpstr>
      <vt:lpstr>Holne, Devon.  Dartmoor National Park</vt:lpstr>
      <vt:lpstr>Yetminster, Dorset</vt:lpstr>
      <vt:lpstr>Horton, Somerset</vt:lpstr>
      <vt:lpstr>Pilton, Somerset</vt:lpstr>
      <vt:lpstr>Queen Camel, Somerset</vt:lpstr>
      <vt:lpstr>Great Kimble, Bucks</vt:lpstr>
      <vt:lpstr>Crawley Down, West Sussex</vt:lpstr>
      <vt:lpstr>Crawley Down, West Sussex</vt:lpstr>
      <vt:lpstr>West Dean, West Sussex</vt:lpstr>
      <vt:lpstr>Staplecross, East Sussex</vt:lpstr>
      <vt:lpstr>Wivelsfield, East Sussex</vt:lpstr>
      <vt:lpstr>Plumpton Green, East Sussex</vt:lpstr>
      <vt:lpstr>Sedgeford, Suffolk</vt:lpstr>
      <vt:lpstr>Lavenham, Suffolk</vt:lpstr>
      <vt:lpstr>West Lynn, Norfolk</vt:lpstr>
      <vt:lpstr>   Housing is a long term investment.  The homes we build today must be good enough to last and to cope with increasing impacts of climate change.  </vt:lpstr>
    </vt:vector>
  </TitlesOfParts>
  <Company>Broadgate Communications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Whelpton</dc:creator>
  <cp:lastModifiedBy>proftemp</cp:lastModifiedBy>
  <cp:revision>513</cp:revision>
  <dcterms:created xsi:type="dcterms:W3CDTF">2009-02-20T13:02:56Z</dcterms:created>
  <dcterms:modified xsi:type="dcterms:W3CDTF">2017-02-02T17:52:07Z</dcterms:modified>
</cp:coreProperties>
</file>