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  <p:sldMasterId id="2147483859" r:id="rId2"/>
    <p:sldMasterId id="2147483864" r:id="rId3"/>
    <p:sldMasterId id="2147483689" r:id="rId4"/>
    <p:sldMasterId id="2147483857" r:id="rId5"/>
    <p:sldMasterId id="2147483841" r:id="rId6"/>
    <p:sldMasterId id="2147483696" r:id="rId7"/>
    <p:sldMasterId id="2147483839" r:id="rId8"/>
    <p:sldMasterId id="2147483708" r:id="rId9"/>
    <p:sldMasterId id="2147483720" r:id="rId10"/>
    <p:sldMasterId id="2147483807" r:id="rId11"/>
    <p:sldMasterId id="2147483776" r:id="rId12"/>
    <p:sldMasterId id="2147483790" r:id="rId13"/>
    <p:sldMasterId id="2147483774" r:id="rId14"/>
    <p:sldMasterId id="2147483862" r:id="rId15"/>
    <p:sldMasterId id="2147483884" r:id="rId16"/>
    <p:sldMasterId id="2147483801" r:id="rId17"/>
    <p:sldMasterId id="2147483803" r:id="rId18"/>
    <p:sldMasterId id="2147483805" r:id="rId19"/>
    <p:sldMasterId id="2147483811" r:id="rId20"/>
    <p:sldMasterId id="2147483815" r:id="rId21"/>
    <p:sldMasterId id="2147483837" r:id="rId22"/>
    <p:sldMasterId id="2147483813" r:id="rId23"/>
    <p:sldMasterId id="2147483817" r:id="rId24"/>
    <p:sldMasterId id="2147483825" r:id="rId25"/>
    <p:sldMasterId id="2147483829" r:id="rId26"/>
    <p:sldMasterId id="2147483793" r:id="rId27"/>
    <p:sldMasterId id="2147483835" r:id="rId28"/>
    <p:sldMasterId id="2147483833" r:id="rId29"/>
    <p:sldMasterId id="2147483831" r:id="rId30"/>
  </p:sldMasterIdLst>
  <p:handoutMasterIdLst>
    <p:handoutMasterId r:id="rId46"/>
  </p:handoutMasterIdLst>
  <p:sldIdLst>
    <p:sldId id="256" r:id="rId31"/>
    <p:sldId id="276" r:id="rId32"/>
    <p:sldId id="257" r:id="rId33"/>
    <p:sldId id="285" r:id="rId34"/>
    <p:sldId id="260" r:id="rId35"/>
    <p:sldId id="274" r:id="rId36"/>
    <p:sldId id="275" r:id="rId37"/>
    <p:sldId id="277" r:id="rId38"/>
    <p:sldId id="286" r:id="rId39"/>
    <p:sldId id="284" r:id="rId40"/>
    <p:sldId id="281" r:id="rId41"/>
    <p:sldId id="282" r:id="rId42"/>
    <p:sldId id="287" r:id="rId43"/>
    <p:sldId id="278" r:id="rId44"/>
    <p:sldId id="258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C5A"/>
    <a:srgbClr val="3E86A0"/>
    <a:srgbClr val="1A1A1A"/>
    <a:srgbClr val="B6C6C0"/>
    <a:srgbClr val="7F9C90"/>
    <a:srgbClr val="B7D7E3"/>
    <a:srgbClr val="3A7B92"/>
    <a:srgbClr val="326A7E"/>
    <a:srgbClr val="71B2C9"/>
    <a:srgbClr val="874B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1742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tthew.oconnell\Documents\Rural%20Exception%20Site%20by%20local%20authority%20by%20ye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number of affordable homes</c:v>
          </c:tx>
          <c:invertIfNegative val="0"/>
          <c:cat>
            <c:strRef>
              <c:f>Sheet1!$B$75:$F$75</c:f>
              <c:strCache>
                <c:ptCount val="5"/>
                <c:pt idx="0">
                  <c:v>2015/16</c:v>
                </c:pt>
                <c:pt idx="1">
                  <c:v>2014/15</c:v>
                </c:pt>
                <c:pt idx="2">
                  <c:v>2014/13</c:v>
                </c:pt>
                <c:pt idx="3">
                  <c:v>2013/12</c:v>
                </c:pt>
                <c:pt idx="4">
                  <c:v>2012/11</c:v>
                </c:pt>
              </c:strCache>
            </c:strRef>
          </c:cat>
          <c:val>
            <c:numRef>
              <c:f>Sheet1!$B$76:$F$76</c:f>
              <c:numCache>
                <c:formatCode>#,##0</c:formatCode>
                <c:ptCount val="5"/>
                <c:pt idx="0" formatCode="General">
                  <c:v>1020</c:v>
                </c:pt>
                <c:pt idx="1">
                  <c:v>1632</c:v>
                </c:pt>
                <c:pt idx="2" formatCode="General">
                  <c:v>1642</c:v>
                </c:pt>
                <c:pt idx="3">
                  <c:v>981</c:v>
                </c:pt>
                <c:pt idx="4" formatCode="General">
                  <c:v>1538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2600968"/>
        <c:axId val="362601360"/>
      </c:barChart>
      <c:catAx>
        <c:axId val="362600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62601360"/>
        <c:crosses val="autoZero"/>
        <c:auto val="1"/>
        <c:lblAlgn val="ctr"/>
        <c:lblOffset val="100"/>
        <c:noMultiLvlLbl val="0"/>
      </c:catAx>
      <c:valAx>
        <c:axId val="36260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2600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D9942E4-9F92-42D0-AB49-6AC4C6C551F8}" type="datetimeFigureOut">
              <a:rPr lang="en-US"/>
              <a:pPr>
                <a:defRPr/>
              </a:pPr>
              <a:t>2/2/2017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F3A1D70-0125-4683-9B24-7E04F325F4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6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42910" y="936669"/>
            <a:ext cx="4929187" cy="2060283"/>
          </a:xfrm>
          <a:prstGeom prst="rect">
            <a:avLst/>
          </a:prstGeom>
        </p:spPr>
        <p:txBody>
          <a:bodyPr/>
          <a:lstStyle>
            <a:lvl1pPr marL="0" indent="0">
              <a:defRPr lang="en-GB" sz="4400" b="0" dirty="0">
                <a:solidFill>
                  <a:srgbClr val="FFFFFF"/>
                </a:solidFill>
                <a:latin typeface="+mj-lt"/>
                <a:ea typeface="+mj-ea"/>
                <a:cs typeface="Arial" pitchFamily="34" charset="0"/>
                <a:sym typeface="Arial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42910" y="4881719"/>
            <a:ext cx="4929187" cy="1571617"/>
          </a:xfrm>
          <a:prstGeom prst="rect">
            <a:avLst/>
          </a:prstGeom>
        </p:spPr>
        <p:txBody>
          <a:bodyPr/>
          <a:lstStyle>
            <a:lvl1pPr marL="0" indent="0">
              <a:defRPr sz="3600" b="0"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332656"/>
            <a:ext cx="8352928" cy="1143000"/>
          </a:xfrm>
        </p:spPr>
        <p:txBody>
          <a:bodyPr/>
          <a:lstStyle>
            <a:lvl1pPr>
              <a:defRPr>
                <a:solidFill>
                  <a:srgbClr val="244C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42910" y="1484784"/>
            <a:ext cx="3857652" cy="3714764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43438" y="1484784"/>
            <a:ext cx="3857653" cy="37147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44C5A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1472" y="1484784"/>
            <a:ext cx="3857652" cy="3500462"/>
          </a:xfrm>
          <a:prstGeom prst="rect">
            <a:avLst/>
          </a:prstGeom>
          <a:noFill/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4714876" y="1484784"/>
            <a:ext cx="3857652" cy="3500462"/>
          </a:xfrm>
          <a:prstGeom prst="rect">
            <a:avLst/>
          </a:prstGeom>
          <a:noFill/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341784"/>
            <a:ext cx="8352928" cy="1143000"/>
          </a:xfrm>
        </p:spPr>
        <p:txBody>
          <a:bodyPr/>
          <a:lstStyle>
            <a:lvl1pPr>
              <a:defRPr>
                <a:solidFill>
                  <a:srgbClr val="244C5A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95536" y="1484784"/>
            <a:ext cx="2614602" cy="3429024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3264699" y="1841974"/>
            <a:ext cx="2614602" cy="3429024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133862" y="1484784"/>
            <a:ext cx="2614602" cy="3429024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341784"/>
            <a:ext cx="8352928" cy="1143000"/>
          </a:xfrm>
        </p:spPr>
        <p:txBody>
          <a:bodyPr/>
          <a:lstStyle>
            <a:lvl1pPr>
              <a:defRPr>
                <a:solidFill>
                  <a:srgbClr val="244C5A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395536" y="1484796"/>
            <a:ext cx="2428875" cy="3429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7563" y="1699098"/>
            <a:ext cx="2428875" cy="3429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319589" y="1484784"/>
            <a:ext cx="2428875" cy="34290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043608" y="1556792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2483768" y="1556792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3923928" y="1556792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5436096" y="1556792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4"/>
          </p:nvPr>
        </p:nvSpPr>
        <p:spPr>
          <a:xfrm>
            <a:off x="6876256" y="1556792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/>
          </p:nvPr>
        </p:nvSpPr>
        <p:spPr>
          <a:xfrm>
            <a:off x="1043608" y="3284984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2483768" y="3284984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3923928" y="3284984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5436096" y="3284984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9"/>
          </p:nvPr>
        </p:nvSpPr>
        <p:spPr>
          <a:xfrm>
            <a:off x="6876256" y="3284984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0"/>
          </p:nvPr>
        </p:nvSpPr>
        <p:spPr>
          <a:xfrm>
            <a:off x="1043608" y="3717032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21"/>
          </p:nvPr>
        </p:nvSpPr>
        <p:spPr>
          <a:xfrm>
            <a:off x="2483768" y="3717032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22"/>
          </p:nvPr>
        </p:nvSpPr>
        <p:spPr>
          <a:xfrm>
            <a:off x="3923928" y="3717032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23"/>
          </p:nvPr>
        </p:nvSpPr>
        <p:spPr>
          <a:xfrm>
            <a:off x="5436096" y="3717032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4"/>
          </p:nvPr>
        </p:nvSpPr>
        <p:spPr>
          <a:xfrm>
            <a:off x="6876256" y="3717032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5"/>
          </p:nvPr>
        </p:nvSpPr>
        <p:spPr>
          <a:xfrm>
            <a:off x="1043608" y="4149080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6"/>
          </p:nvPr>
        </p:nvSpPr>
        <p:spPr>
          <a:xfrm>
            <a:off x="2483768" y="4149080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7"/>
          </p:nvPr>
        </p:nvSpPr>
        <p:spPr>
          <a:xfrm>
            <a:off x="3923928" y="4149080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8"/>
          </p:nvPr>
        </p:nvSpPr>
        <p:spPr>
          <a:xfrm>
            <a:off x="5436096" y="4149080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9"/>
          </p:nvPr>
        </p:nvSpPr>
        <p:spPr>
          <a:xfrm>
            <a:off x="6876256" y="4149080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30"/>
          </p:nvPr>
        </p:nvSpPr>
        <p:spPr>
          <a:xfrm>
            <a:off x="1043608" y="4581128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31"/>
          </p:nvPr>
        </p:nvSpPr>
        <p:spPr>
          <a:xfrm>
            <a:off x="2483768" y="4581128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32"/>
          </p:nvPr>
        </p:nvSpPr>
        <p:spPr>
          <a:xfrm>
            <a:off x="3923928" y="4581128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33"/>
          </p:nvPr>
        </p:nvSpPr>
        <p:spPr>
          <a:xfrm>
            <a:off x="5436096" y="4581128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34"/>
          </p:nvPr>
        </p:nvSpPr>
        <p:spPr>
          <a:xfrm>
            <a:off x="6876256" y="4581128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35"/>
          </p:nvPr>
        </p:nvSpPr>
        <p:spPr>
          <a:xfrm>
            <a:off x="1043608" y="5013176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36"/>
          </p:nvPr>
        </p:nvSpPr>
        <p:spPr>
          <a:xfrm>
            <a:off x="2483768" y="5013176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37"/>
          </p:nvPr>
        </p:nvSpPr>
        <p:spPr>
          <a:xfrm>
            <a:off x="3923928" y="5013176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38"/>
          </p:nvPr>
        </p:nvSpPr>
        <p:spPr>
          <a:xfrm>
            <a:off x="5436096" y="5013176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39"/>
          </p:nvPr>
        </p:nvSpPr>
        <p:spPr>
          <a:xfrm>
            <a:off x="6876256" y="5013176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45"/>
          </p:nvPr>
        </p:nvSpPr>
        <p:spPr>
          <a:xfrm>
            <a:off x="1043608" y="2852936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sz="quarter" idx="46"/>
          </p:nvPr>
        </p:nvSpPr>
        <p:spPr>
          <a:xfrm>
            <a:off x="2483768" y="2852936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7"/>
          <p:cNvSpPr>
            <a:spLocks noGrp="1"/>
          </p:cNvSpPr>
          <p:nvPr>
            <p:ph sz="quarter" idx="47"/>
          </p:nvPr>
        </p:nvSpPr>
        <p:spPr>
          <a:xfrm>
            <a:off x="3923928" y="2852936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7"/>
          <p:cNvSpPr>
            <a:spLocks noGrp="1"/>
          </p:cNvSpPr>
          <p:nvPr>
            <p:ph sz="quarter" idx="48"/>
          </p:nvPr>
        </p:nvSpPr>
        <p:spPr>
          <a:xfrm>
            <a:off x="5436096" y="2852936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Content Placeholder 7"/>
          <p:cNvSpPr>
            <a:spLocks noGrp="1"/>
          </p:cNvSpPr>
          <p:nvPr>
            <p:ph sz="quarter" idx="49"/>
          </p:nvPr>
        </p:nvSpPr>
        <p:spPr>
          <a:xfrm>
            <a:off x="6876256" y="2852936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Content Placeholder 7"/>
          <p:cNvSpPr>
            <a:spLocks noGrp="1"/>
          </p:cNvSpPr>
          <p:nvPr>
            <p:ph sz="quarter" idx="50"/>
          </p:nvPr>
        </p:nvSpPr>
        <p:spPr>
          <a:xfrm>
            <a:off x="1043608" y="2420888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Content Placeholder 7"/>
          <p:cNvSpPr>
            <a:spLocks noGrp="1"/>
          </p:cNvSpPr>
          <p:nvPr>
            <p:ph sz="quarter" idx="51"/>
          </p:nvPr>
        </p:nvSpPr>
        <p:spPr>
          <a:xfrm>
            <a:off x="2483768" y="2420888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Content Placeholder 7"/>
          <p:cNvSpPr>
            <a:spLocks noGrp="1"/>
          </p:cNvSpPr>
          <p:nvPr>
            <p:ph sz="quarter" idx="52"/>
          </p:nvPr>
        </p:nvSpPr>
        <p:spPr>
          <a:xfrm>
            <a:off x="3923928" y="2420888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Content Placeholder 7"/>
          <p:cNvSpPr>
            <a:spLocks noGrp="1"/>
          </p:cNvSpPr>
          <p:nvPr>
            <p:ph sz="quarter" idx="53"/>
          </p:nvPr>
        </p:nvSpPr>
        <p:spPr>
          <a:xfrm>
            <a:off x="5436096" y="2420888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Content Placeholder 7"/>
          <p:cNvSpPr>
            <a:spLocks noGrp="1"/>
          </p:cNvSpPr>
          <p:nvPr>
            <p:ph sz="quarter" idx="54"/>
          </p:nvPr>
        </p:nvSpPr>
        <p:spPr>
          <a:xfrm>
            <a:off x="6876256" y="2420888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7"/>
          <p:cNvSpPr>
            <a:spLocks noGrp="1"/>
          </p:cNvSpPr>
          <p:nvPr>
            <p:ph sz="quarter" idx="55"/>
          </p:nvPr>
        </p:nvSpPr>
        <p:spPr>
          <a:xfrm>
            <a:off x="1043608" y="1988840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7"/>
          <p:cNvSpPr>
            <a:spLocks noGrp="1"/>
          </p:cNvSpPr>
          <p:nvPr>
            <p:ph sz="quarter" idx="56"/>
          </p:nvPr>
        </p:nvSpPr>
        <p:spPr>
          <a:xfrm>
            <a:off x="2483768" y="1988840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7"/>
          <p:cNvSpPr>
            <a:spLocks noGrp="1"/>
          </p:cNvSpPr>
          <p:nvPr>
            <p:ph sz="quarter" idx="57"/>
          </p:nvPr>
        </p:nvSpPr>
        <p:spPr>
          <a:xfrm>
            <a:off x="3923928" y="1988840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7"/>
          <p:cNvSpPr>
            <a:spLocks noGrp="1"/>
          </p:cNvSpPr>
          <p:nvPr>
            <p:ph sz="quarter" idx="58"/>
          </p:nvPr>
        </p:nvSpPr>
        <p:spPr>
          <a:xfrm>
            <a:off x="5436096" y="1988840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7"/>
          <p:cNvSpPr>
            <a:spLocks noGrp="1"/>
          </p:cNvSpPr>
          <p:nvPr>
            <p:ph sz="quarter" idx="59"/>
          </p:nvPr>
        </p:nvSpPr>
        <p:spPr>
          <a:xfrm>
            <a:off x="6876256" y="1988840"/>
            <a:ext cx="121444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611560" y="1556792"/>
            <a:ext cx="128645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7"/>
          <p:cNvSpPr>
            <a:spLocks noGrp="1"/>
          </p:cNvSpPr>
          <p:nvPr>
            <p:ph sz="quarter" idx="11"/>
          </p:nvPr>
        </p:nvSpPr>
        <p:spPr>
          <a:xfrm>
            <a:off x="1979712" y="1556792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2"/>
          </p:nvPr>
        </p:nvSpPr>
        <p:spPr>
          <a:xfrm>
            <a:off x="3275856" y="1556792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/>
          </p:nvPr>
        </p:nvSpPr>
        <p:spPr>
          <a:xfrm>
            <a:off x="4591380" y="1556792"/>
            <a:ext cx="127676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4"/>
          </p:nvPr>
        </p:nvSpPr>
        <p:spPr>
          <a:xfrm>
            <a:off x="5868144" y="1556792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/>
          </p:nvPr>
        </p:nvSpPr>
        <p:spPr>
          <a:xfrm>
            <a:off x="683568" y="3284414"/>
            <a:ext cx="1224136" cy="35776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1979712" y="3284414"/>
            <a:ext cx="1296144" cy="35776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3275856" y="3284414"/>
            <a:ext cx="1296144" cy="35776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4572000" y="3284414"/>
            <a:ext cx="1296144" cy="35776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9"/>
          </p:nvPr>
        </p:nvSpPr>
        <p:spPr>
          <a:xfrm>
            <a:off x="5868144" y="3284414"/>
            <a:ext cx="1296144" cy="35776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7"/>
          <p:cNvSpPr>
            <a:spLocks noGrp="1"/>
          </p:cNvSpPr>
          <p:nvPr>
            <p:ph sz="quarter" idx="20"/>
          </p:nvPr>
        </p:nvSpPr>
        <p:spPr>
          <a:xfrm>
            <a:off x="683568" y="3645024"/>
            <a:ext cx="1224136" cy="35719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7"/>
          <p:cNvSpPr>
            <a:spLocks noGrp="1"/>
          </p:cNvSpPr>
          <p:nvPr>
            <p:ph sz="quarter" idx="21"/>
          </p:nvPr>
        </p:nvSpPr>
        <p:spPr>
          <a:xfrm>
            <a:off x="1979712" y="3645024"/>
            <a:ext cx="1296144" cy="35719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7"/>
          <p:cNvSpPr>
            <a:spLocks noGrp="1"/>
          </p:cNvSpPr>
          <p:nvPr>
            <p:ph sz="quarter" idx="22"/>
          </p:nvPr>
        </p:nvSpPr>
        <p:spPr>
          <a:xfrm>
            <a:off x="3275856" y="3645024"/>
            <a:ext cx="1296144" cy="35719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Content Placeholder 7"/>
          <p:cNvSpPr>
            <a:spLocks noGrp="1"/>
          </p:cNvSpPr>
          <p:nvPr>
            <p:ph sz="quarter" idx="23"/>
          </p:nvPr>
        </p:nvSpPr>
        <p:spPr>
          <a:xfrm>
            <a:off x="4572000" y="3645024"/>
            <a:ext cx="1296144" cy="35719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7"/>
          <p:cNvSpPr>
            <a:spLocks noGrp="1"/>
          </p:cNvSpPr>
          <p:nvPr>
            <p:ph sz="quarter" idx="24"/>
          </p:nvPr>
        </p:nvSpPr>
        <p:spPr>
          <a:xfrm>
            <a:off x="5868144" y="3645024"/>
            <a:ext cx="1296144" cy="35719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Content Placeholder 7"/>
          <p:cNvSpPr>
            <a:spLocks noGrp="1"/>
          </p:cNvSpPr>
          <p:nvPr>
            <p:ph sz="quarter" idx="25"/>
          </p:nvPr>
        </p:nvSpPr>
        <p:spPr>
          <a:xfrm>
            <a:off x="683568" y="4077072"/>
            <a:ext cx="1224136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Content Placeholder 7"/>
          <p:cNvSpPr>
            <a:spLocks noGrp="1"/>
          </p:cNvSpPr>
          <p:nvPr>
            <p:ph sz="quarter" idx="26"/>
          </p:nvPr>
        </p:nvSpPr>
        <p:spPr>
          <a:xfrm>
            <a:off x="1979712" y="4077072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Content Placeholder 7"/>
          <p:cNvSpPr>
            <a:spLocks noGrp="1"/>
          </p:cNvSpPr>
          <p:nvPr>
            <p:ph sz="quarter" idx="27"/>
          </p:nvPr>
        </p:nvSpPr>
        <p:spPr>
          <a:xfrm>
            <a:off x="3275856" y="4077072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7"/>
          <p:cNvSpPr>
            <a:spLocks noGrp="1"/>
          </p:cNvSpPr>
          <p:nvPr>
            <p:ph sz="quarter" idx="28"/>
          </p:nvPr>
        </p:nvSpPr>
        <p:spPr>
          <a:xfrm>
            <a:off x="4572000" y="4077072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Content Placeholder 7"/>
          <p:cNvSpPr>
            <a:spLocks noGrp="1"/>
          </p:cNvSpPr>
          <p:nvPr>
            <p:ph sz="quarter" idx="29"/>
          </p:nvPr>
        </p:nvSpPr>
        <p:spPr>
          <a:xfrm>
            <a:off x="5868144" y="4077072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7"/>
          <p:cNvSpPr>
            <a:spLocks noGrp="1"/>
          </p:cNvSpPr>
          <p:nvPr>
            <p:ph sz="quarter" idx="30"/>
          </p:nvPr>
        </p:nvSpPr>
        <p:spPr>
          <a:xfrm>
            <a:off x="683568" y="4509120"/>
            <a:ext cx="1224136" cy="323751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Content Placeholder 7"/>
          <p:cNvSpPr>
            <a:spLocks noGrp="1"/>
          </p:cNvSpPr>
          <p:nvPr>
            <p:ph sz="quarter" idx="31"/>
          </p:nvPr>
        </p:nvSpPr>
        <p:spPr>
          <a:xfrm>
            <a:off x="1979712" y="4509120"/>
            <a:ext cx="1296144" cy="323751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7"/>
          <p:cNvSpPr>
            <a:spLocks noGrp="1"/>
          </p:cNvSpPr>
          <p:nvPr>
            <p:ph sz="quarter" idx="32"/>
          </p:nvPr>
        </p:nvSpPr>
        <p:spPr>
          <a:xfrm>
            <a:off x="3275856" y="4509120"/>
            <a:ext cx="1296144" cy="323751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7"/>
          <p:cNvSpPr>
            <a:spLocks noGrp="1"/>
          </p:cNvSpPr>
          <p:nvPr>
            <p:ph sz="quarter" idx="33"/>
          </p:nvPr>
        </p:nvSpPr>
        <p:spPr>
          <a:xfrm>
            <a:off x="4572000" y="4509120"/>
            <a:ext cx="1296144" cy="323751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Content Placeholder 7"/>
          <p:cNvSpPr>
            <a:spLocks noGrp="1"/>
          </p:cNvSpPr>
          <p:nvPr>
            <p:ph sz="quarter" idx="34"/>
          </p:nvPr>
        </p:nvSpPr>
        <p:spPr>
          <a:xfrm>
            <a:off x="5868144" y="4509120"/>
            <a:ext cx="1296144" cy="323751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Content Placeholder 7"/>
          <p:cNvSpPr>
            <a:spLocks noGrp="1"/>
          </p:cNvSpPr>
          <p:nvPr>
            <p:ph sz="quarter" idx="35"/>
          </p:nvPr>
        </p:nvSpPr>
        <p:spPr>
          <a:xfrm>
            <a:off x="683568" y="4942878"/>
            <a:ext cx="1224136" cy="35833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Content Placeholder 7"/>
          <p:cNvSpPr>
            <a:spLocks noGrp="1"/>
          </p:cNvSpPr>
          <p:nvPr>
            <p:ph sz="quarter" idx="36"/>
          </p:nvPr>
        </p:nvSpPr>
        <p:spPr>
          <a:xfrm>
            <a:off x="1979712" y="4942878"/>
            <a:ext cx="1296144" cy="35833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sz="quarter" idx="37"/>
          </p:nvPr>
        </p:nvSpPr>
        <p:spPr>
          <a:xfrm>
            <a:off x="3275856" y="4942878"/>
            <a:ext cx="1296144" cy="35833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Content Placeholder 7"/>
          <p:cNvSpPr>
            <a:spLocks noGrp="1"/>
          </p:cNvSpPr>
          <p:nvPr>
            <p:ph sz="quarter" idx="38"/>
          </p:nvPr>
        </p:nvSpPr>
        <p:spPr>
          <a:xfrm>
            <a:off x="4572000" y="4942878"/>
            <a:ext cx="1296144" cy="35833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quarter" idx="39"/>
          </p:nvPr>
        </p:nvSpPr>
        <p:spPr>
          <a:xfrm>
            <a:off x="5868144" y="4942878"/>
            <a:ext cx="1296144" cy="35833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7"/>
          <p:cNvSpPr>
            <a:spLocks noGrp="1"/>
          </p:cNvSpPr>
          <p:nvPr>
            <p:ph sz="quarter" idx="45"/>
          </p:nvPr>
        </p:nvSpPr>
        <p:spPr>
          <a:xfrm>
            <a:off x="683568" y="2870036"/>
            <a:ext cx="1224136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7"/>
          <p:cNvSpPr>
            <a:spLocks noGrp="1"/>
          </p:cNvSpPr>
          <p:nvPr>
            <p:ph sz="quarter" idx="46"/>
          </p:nvPr>
        </p:nvSpPr>
        <p:spPr>
          <a:xfrm>
            <a:off x="1979712" y="2855216"/>
            <a:ext cx="1296144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7"/>
          <p:cNvSpPr>
            <a:spLocks noGrp="1"/>
          </p:cNvSpPr>
          <p:nvPr>
            <p:ph sz="quarter" idx="47"/>
          </p:nvPr>
        </p:nvSpPr>
        <p:spPr>
          <a:xfrm>
            <a:off x="3275856" y="2849516"/>
            <a:ext cx="1296144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7"/>
          <p:cNvSpPr>
            <a:spLocks noGrp="1"/>
          </p:cNvSpPr>
          <p:nvPr>
            <p:ph sz="quarter" idx="48"/>
          </p:nvPr>
        </p:nvSpPr>
        <p:spPr>
          <a:xfrm>
            <a:off x="4572000" y="2852936"/>
            <a:ext cx="1296144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Content Placeholder 7"/>
          <p:cNvSpPr>
            <a:spLocks noGrp="1"/>
          </p:cNvSpPr>
          <p:nvPr>
            <p:ph sz="quarter" idx="49"/>
          </p:nvPr>
        </p:nvSpPr>
        <p:spPr>
          <a:xfrm>
            <a:off x="5868144" y="2852936"/>
            <a:ext cx="1296144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Content Placeholder 7"/>
          <p:cNvSpPr>
            <a:spLocks noGrp="1"/>
          </p:cNvSpPr>
          <p:nvPr>
            <p:ph sz="quarter" idx="50"/>
          </p:nvPr>
        </p:nvSpPr>
        <p:spPr>
          <a:xfrm>
            <a:off x="683568" y="2420888"/>
            <a:ext cx="1224136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Content Placeholder 7"/>
          <p:cNvSpPr>
            <a:spLocks noGrp="1"/>
          </p:cNvSpPr>
          <p:nvPr>
            <p:ph sz="quarter" idx="51"/>
          </p:nvPr>
        </p:nvSpPr>
        <p:spPr>
          <a:xfrm>
            <a:off x="1979712" y="2420888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Content Placeholder 7"/>
          <p:cNvSpPr>
            <a:spLocks noGrp="1"/>
          </p:cNvSpPr>
          <p:nvPr>
            <p:ph sz="quarter" idx="52"/>
          </p:nvPr>
        </p:nvSpPr>
        <p:spPr>
          <a:xfrm>
            <a:off x="3275856" y="2420888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Content Placeholder 7"/>
          <p:cNvSpPr>
            <a:spLocks noGrp="1"/>
          </p:cNvSpPr>
          <p:nvPr>
            <p:ph sz="quarter" idx="53"/>
          </p:nvPr>
        </p:nvSpPr>
        <p:spPr>
          <a:xfrm>
            <a:off x="4572000" y="2420888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4" name="Content Placeholder 7"/>
          <p:cNvSpPr>
            <a:spLocks noGrp="1"/>
          </p:cNvSpPr>
          <p:nvPr>
            <p:ph sz="quarter" idx="54"/>
          </p:nvPr>
        </p:nvSpPr>
        <p:spPr>
          <a:xfrm>
            <a:off x="5868144" y="2420888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7"/>
          <p:cNvSpPr>
            <a:spLocks noGrp="1"/>
          </p:cNvSpPr>
          <p:nvPr>
            <p:ph sz="quarter" idx="55"/>
          </p:nvPr>
        </p:nvSpPr>
        <p:spPr>
          <a:xfrm>
            <a:off x="683568" y="1988270"/>
            <a:ext cx="1224136" cy="35776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7"/>
          <p:cNvSpPr>
            <a:spLocks noGrp="1"/>
          </p:cNvSpPr>
          <p:nvPr>
            <p:ph sz="quarter" idx="56"/>
          </p:nvPr>
        </p:nvSpPr>
        <p:spPr>
          <a:xfrm>
            <a:off x="1979712" y="1988270"/>
            <a:ext cx="1296144" cy="35776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7"/>
          <p:cNvSpPr>
            <a:spLocks noGrp="1"/>
          </p:cNvSpPr>
          <p:nvPr>
            <p:ph sz="quarter" idx="57"/>
          </p:nvPr>
        </p:nvSpPr>
        <p:spPr>
          <a:xfrm>
            <a:off x="3275856" y="1988270"/>
            <a:ext cx="1296144" cy="357760"/>
          </a:xfrm>
          <a:prstGeom prst="rect">
            <a:avLst/>
          </a:prstGeom>
        </p:spPr>
        <p:txBody>
          <a:bodyPr/>
          <a:lstStyle>
            <a:lvl1pPr algn="ctr">
              <a:buNone/>
              <a:defRPr sz="1600" b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7"/>
          <p:cNvSpPr>
            <a:spLocks noGrp="1"/>
          </p:cNvSpPr>
          <p:nvPr>
            <p:ph sz="quarter" idx="58"/>
          </p:nvPr>
        </p:nvSpPr>
        <p:spPr>
          <a:xfrm>
            <a:off x="4572000" y="1988270"/>
            <a:ext cx="1296144" cy="35776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7"/>
          <p:cNvSpPr>
            <a:spLocks noGrp="1"/>
          </p:cNvSpPr>
          <p:nvPr>
            <p:ph sz="quarter" idx="59"/>
          </p:nvPr>
        </p:nvSpPr>
        <p:spPr>
          <a:xfrm>
            <a:off x="5868144" y="1988270"/>
            <a:ext cx="1296144" cy="35776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7"/>
          <p:cNvSpPr>
            <a:spLocks noGrp="1"/>
          </p:cNvSpPr>
          <p:nvPr>
            <p:ph sz="quarter" idx="60"/>
          </p:nvPr>
        </p:nvSpPr>
        <p:spPr>
          <a:xfrm>
            <a:off x="7236296" y="1556792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sz="2000" b="1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7"/>
          <p:cNvSpPr>
            <a:spLocks noGrp="1"/>
          </p:cNvSpPr>
          <p:nvPr>
            <p:ph sz="quarter" idx="61"/>
          </p:nvPr>
        </p:nvSpPr>
        <p:spPr>
          <a:xfrm>
            <a:off x="7236296" y="3284414"/>
            <a:ext cx="1296144" cy="35776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7"/>
          <p:cNvSpPr>
            <a:spLocks noGrp="1"/>
          </p:cNvSpPr>
          <p:nvPr>
            <p:ph sz="quarter" idx="62"/>
          </p:nvPr>
        </p:nvSpPr>
        <p:spPr>
          <a:xfrm>
            <a:off x="7236296" y="3645024"/>
            <a:ext cx="1296144" cy="35719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7"/>
          <p:cNvSpPr>
            <a:spLocks noGrp="1"/>
          </p:cNvSpPr>
          <p:nvPr>
            <p:ph sz="quarter" idx="63"/>
          </p:nvPr>
        </p:nvSpPr>
        <p:spPr>
          <a:xfrm>
            <a:off x="7236296" y="4077072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4" name="Content Placeholder 7"/>
          <p:cNvSpPr>
            <a:spLocks noGrp="1"/>
          </p:cNvSpPr>
          <p:nvPr>
            <p:ph sz="quarter" idx="64"/>
          </p:nvPr>
        </p:nvSpPr>
        <p:spPr>
          <a:xfrm>
            <a:off x="7236296" y="4509120"/>
            <a:ext cx="1296144" cy="323751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Content Placeholder 7"/>
          <p:cNvSpPr>
            <a:spLocks noGrp="1"/>
          </p:cNvSpPr>
          <p:nvPr>
            <p:ph sz="quarter" idx="65"/>
          </p:nvPr>
        </p:nvSpPr>
        <p:spPr>
          <a:xfrm>
            <a:off x="7236296" y="4942878"/>
            <a:ext cx="1296144" cy="35833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Content Placeholder 7"/>
          <p:cNvSpPr>
            <a:spLocks noGrp="1"/>
          </p:cNvSpPr>
          <p:nvPr>
            <p:ph sz="quarter" idx="66"/>
          </p:nvPr>
        </p:nvSpPr>
        <p:spPr>
          <a:xfrm>
            <a:off x="7236296" y="2852936"/>
            <a:ext cx="1296144" cy="285752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7" name="Content Placeholder 7"/>
          <p:cNvSpPr>
            <a:spLocks noGrp="1"/>
          </p:cNvSpPr>
          <p:nvPr>
            <p:ph sz="quarter" idx="67"/>
          </p:nvPr>
        </p:nvSpPr>
        <p:spPr>
          <a:xfrm>
            <a:off x="7236296" y="2420888"/>
            <a:ext cx="1296144" cy="36004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Content Placeholder 7"/>
          <p:cNvSpPr>
            <a:spLocks noGrp="1"/>
          </p:cNvSpPr>
          <p:nvPr>
            <p:ph sz="quarter" idx="68"/>
          </p:nvPr>
        </p:nvSpPr>
        <p:spPr>
          <a:xfrm>
            <a:off x="7236296" y="1988270"/>
            <a:ext cx="1296144" cy="357760"/>
          </a:xfrm>
          <a:prstGeom prst="rect">
            <a:avLst/>
          </a:prstGeom>
        </p:spPr>
        <p:txBody>
          <a:bodyPr/>
          <a:lstStyle>
            <a:lvl1pPr algn="ctr">
              <a:buNone/>
              <a:defRPr lang="en-GB" sz="1600" b="0" dirty="0">
                <a:solidFill>
                  <a:srgbClr val="1A1A1A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28596" y="1928810"/>
            <a:ext cx="8229600" cy="1857380"/>
          </a:xfrm>
          <a:prstGeom prst="rect">
            <a:avLst/>
          </a:prstGeom>
        </p:spPr>
        <p:txBody>
          <a:bodyPr/>
          <a:lstStyle>
            <a:lvl1pPr algn="l">
              <a:defRPr sz="5400" b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341313"/>
            <a:ext cx="8352928" cy="1143000"/>
          </a:xfrm>
        </p:spPr>
        <p:txBody>
          <a:bodyPr>
            <a:normAutofit/>
          </a:bodyPr>
          <a:lstStyle>
            <a:lvl1pPr algn="l">
              <a:defRPr sz="2800" b="0" baseline="0">
                <a:solidFill>
                  <a:srgbClr val="244C5A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3714776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44C5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rgbClr val="333333"/>
                </a:solidFill>
                <a:latin typeface="+mn-lt"/>
                <a:cs typeface="Arial" pitchFamily="34" charset="0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5536" y="341784"/>
            <a:ext cx="8352928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244C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95537" y="1484784"/>
            <a:ext cx="3328981" cy="3714776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29058" y="1484784"/>
            <a:ext cx="4819406" cy="37147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244C5A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rgbClr val="333333"/>
                </a:solidFill>
                <a:latin typeface="+mn-lt"/>
                <a:cs typeface="Arial" pitchFamily="34" charset="0"/>
              </a:defRPr>
            </a:lvl1pPr>
            <a:lvl2pPr>
              <a:buClr>
                <a:srgbClr val="244C5A"/>
              </a:buClr>
              <a:defRPr sz="2200"/>
            </a:lvl2pPr>
            <a:lvl3pPr>
              <a:buClr>
                <a:srgbClr val="244C5A"/>
              </a:buClr>
              <a:defRPr sz="2200"/>
            </a:lvl3pPr>
            <a:lvl4pPr>
              <a:buClr>
                <a:srgbClr val="244C5A"/>
              </a:buClr>
              <a:defRPr sz="2200"/>
            </a:lvl4pPr>
            <a:lvl5pPr>
              <a:buClr>
                <a:srgbClr val="244C5A"/>
              </a:buCl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244C5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1" y="1484784"/>
            <a:ext cx="3328981" cy="3714776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29058" y="1484784"/>
            <a:ext cx="4757742" cy="3714776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487A7B"/>
              </a:buClr>
              <a:buSzTx/>
              <a:buFont typeface="Wingdings" pitchFamily="2" charset="2"/>
              <a:buChar char="§"/>
              <a:tabLst/>
              <a:defRPr sz="2200" baseline="0">
                <a:solidFill>
                  <a:srgbClr val="333333"/>
                </a:solidFill>
                <a:latin typeface="+mn-lt"/>
                <a:cs typeface="Arial" pitchFamily="34" charset="0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244C5A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928662" y="1484784"/>
            <a:ext cx="7215187" cy="371477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endParaRPr lang="en-GB" noProof="0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244C5A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57224" y="1484784"/>
            <a:ext cx="7500990" cy="3500463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lvl="0"/>
            <a:endParaRPr lang="en-GB" noProof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95536" y="341784"/>
            <a:ext cx="8352928" cy="11430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244C5A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0"/>
          </p:nvPr>
        </p:nvSpPr>
        <p:spPr>
          <a:xfrm>
            <a:off x="964407" y="1484784"/>
            <a:ext cx="7215187" cy="3714762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6143625" cy="6858000"/>
          </a:xfrm>
          <a:prstGeom prst="rect">
            <a:avLst/>
          </a:prstGeom>
          <a:solidFill>
            <a:srgbClr val="244C5A"/>
          </a:solidFill>
          <a:ln w="508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FIELD.tif"/>
          <p:cNvPicPr>
            <a:picLocks noChangeAspect="1"/>
          </p:cNvPicPr>
          <p:nvPr/>
        </p:nvPicPr>
        <p:blipFill>
          <a:blip r:embed="rId3" cstate="print"/>
          <a:srcRect r="4492"/>
          <a:stretch>
            <a:fillRect/>
          </a:stretch>
        </p:blipFill>
        <p:spPr bwMode="auto">
          <a:xfrm>
            <a:off x="6228184" y="0"/>
            <a:ext cx="291581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661248"/>
            <a:ext cx="1080120" cy="5801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41313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IN CAPITALS</a:t>
            </a:r>
            <a:endParaRPr lang="en-GB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4000" y="1143000"/>
            <a:ext cx="8316000" cy="0"/>
          </a:xfrm>
          <a:prstGeom prst="line">
            <a:avLst/>
          </a:prstGeom>
          <a:ln w="25400">
            <a:solidFill>
              <a:srgbClr val="A84D0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020" y="6021288"/>
            <a:ext cx="811980" cy="4361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44C5A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41313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IN CAPITALS</a:t>
            </a:r>
            <a:endParaRPr lang="en-GB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4000" y="1143000"/>
            <a:ext cx="8316000" cy="0"/>
          </a:xfrm>
          <a:prstGeom prst="line">
            <a:avLst/>
          </a:prstGeom>
          <a:ln w="25400">
            <a:solidFill>
              <a:srgbClr val="A84D0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020" y="6021288"/>
            <a:ext cx="811980" cy="4361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44C5A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41313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IN CAPITALS</a:t>
            </a:r>
            <a:endParaRPr lang="en-GB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4000" y="1143000"/>
            <a:ext cx="8316000" cy="0"/>
          </a:xfrm>
          <a:prstGeom prst="line">
            <a:avLst/>
          </a:prstGeom>
          <a:ln w="25400">
            <a:solidFill>
              <a:srgbClr val="A84D0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020" y="6021288"/>
            <a:ext cx="811980" cy="4361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44C5A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41313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IN CAPITALS</a:t>
            </a:r>
            <a:endParaRPr lang="en-GB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4000" y="1143000"/>
            <a:ext cx="8316000" cy="0"/>
          </a:xfrm>
          <a:prstGeom prst="line">
            <a:avLst/>
          </a:prstGeom>
          <a:ln w="25400">
            <a:solidFill>
              <a:srgbClr val="A84D0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020" y="6021288"/>
            <a:ext cx="811980" cy="4361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44C5A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41313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IN CAPITALS</a:t>
            </a:r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54088" y="1484313"/>
          <a:ext cx="7236000" cy="388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7200"/>
                <a:gridCol w="1447200"/>
                <a:gridCol w="1447200"/>
                <a:gridCol w="1447200"/>
                <a:gridCol w="1447200"/>
              </a:tblGrid>
              <a:tr h="43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C5A"/>
                    </a:solidFill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14000" y="1143000"/>
            <a:ext cx="8316000" cy="0"/>
          </a:xfrm>
          <a:prstGeom prst="line">
            <a:avLst/>
          </a:prstGeom>
          <a:ln w="25400">
            <a:solidFill>
              <a:srgbClr val="A84D0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020" y="6021288"/>
            <a:ext cx="811980" cy="4361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44C5A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41313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IN CAPITALS</a:t>
            </a:r>
            <a:endParaRPr lang="en-GB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30238" y="1484784"/>
          <a:ext cx="7884000" cy="39040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4000"/>
                <a:gridCol w="1314000"/>
                <a:gridCol w="1314000"/>
                <a:gridCol w="1314000"/>
                <a:gridCol w="1314000"/>
                <a:gridCol w="1314000"/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C5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44C5A"/>
                    </a:solidFill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9C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14000" y="1143000"/>
            <a:ext cx="8316000" cy="0"/>
          </a:xfrm>
          <a:prstGeom prst="line">
            <a:avLst/>
          </a:prstGeom>
          <a:ln w="25400">
            <a:solidFill>
              <a:srgbClr val="A84D0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020" y="6021288"/>
            <a:ext cx="811980" cy="4361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44C5A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/>
          </p:cNvSpPr>
          <p:nvPr/>
        </p:nvSpPr>
        <p:spPr bwMode="auto">
          <a:xfrm>
            <a:off x="0" y="0"/>
            <a:ext cx="6143625" cy="6858000"/>
          </a:xfrm>
          <a:prstGeom prst="rect">
            <a:avLst/>
          </a:prstGeom>
          <a:solidFill>
            <a:srgbClr val="244C5A"/>
          </a:solidFill>
          <a:ln w="508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3" y="4630738"/>
            <a:ext cx="2000250" cy="187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200" kern="0" dirty="0">
                <a:solidFill>
                  <a:srgbClr val="FFFFFF"/>
                </a:solidFill>
                <a:latin typeface="+mn-lt"/>
                <a:cs typeface="+mn-cs"/>
                <a:sym typeface="Arial" charset="0"/>
              </a:rPr>
              <a:t>16 Belgrave Square </a:t>
            </a:r>
          </a:p>
          <a:p>
            <a:pPr>
              <a:lnSpc>
                <a:spcPct val="120000"/>
              </a:lnSpc>
              <a:spcBef>
                <a:spcPts val="700"/>
              </a:spcBef>
              <a:defRPr/>
            </a:pPr>
            <a:r>
              <a:rPr lang="en-US" sz="1200" kern="0" dirty="0">
                <a:solidFill>
                  <a:srgbClr val="FFFFFF"/>
                </a:solidFill>
                <a:latin typeface="+mn-lt"/>
                <a:cs typeface="+mn-cs"/>
                <a:sym typeface="Arial" charset="0"/>
              </a:rPr>
              <a:t>London SW1X 8PQ</a:t>
            </a:r>
          </a:p>
          <a:p>
            <a:pPr>
              <a:lnSpc>
                <a:spcPct val="120000"/>
              </a:lnSpc>
              <a:spcBef>
                <a:spcPts val="700"/>
              </a:spcBef>
              <a:defRPr/>
            </a:pPr>
            <a:r>
              <a:rPr lang="en-US" sz="1200" kern="0" dirty="0" smtClean="0">
                <a:solidFill>
                  <a:srgbClr val="FFFFFF"/>
                </a:solidFill>
                <a:latin typeface="+mn-lt"/>
                <a:cs typeface="+mn-cs"/>
                <a:sym typeface="Arial" charset="0"/>
              </a:rPr>
              <a:t>Tel: </a:t>
            </a:r>
            <a:r>
              <a:rPr lang="en-US" sz="1200" kern="0" dirty="0">
                <a:solidFill>
                  <a:srgbClr val="FFFFFF"/>
                </a:solidFill>
                <a:latin typeface="+mn-lt"/>
                <a:cs typeface="+mn-cs"/>
                <a:sym typeface="Arial" charset="0"/>
              </a:rPr>
              <a:t>020 7235 0511</a:t>
            </a:r>
          </a:p>
          <a:p>
            <a:pPr>
              <a:lnSpc>
                <a:spcPct val="120000"/>
              </a:lnSpc>
              <a:spcBef>
                <a:spcPts val="700"/>
              </a:spcBef>
              <a:defRPr/>
            </a:pPr>
            <a:r>
              <a:rPr lang="en-US" sz="1200" kern="0" dirty="0" smtClean="0">
                <a:solidFill>
                  <a:srgbClr val="FFFFFF"/>
                </a:solidFill>
                <a:latin typeface="+mn-lt"/>
                <a:cs typeface="+mn-cs"/>
                <a:sym typeface="Arial" charset="0"/>
              </a:rPr>
              <a:t>Fax: </a:t>
            </a:r>
            <a:r>
              <a:rPr lang="en-US" sz="1200" kern="0" dirty="0">
                <a:solidFill>
                  <a:srgbClr val="FFFFFF"/>
                </a:solidFill>
                <a:latin typeface="+mn-lt"/>
                <a:cs typeface="+mn-cs"/>
                <a:sym typeface="Arial" charset="0"/>
              </a:rPr>
              <a:t>020 7235 4696</a:t>
            </a:r>
          </a:p>
          <a:p>
            <a:pPr>
              <a:lnSpc>
                <a:spcPct val="120000"/>
              </a:lnSpc>
              <a:spcBef>
                <a:spcPts val="700"/>
              </a:spcBef>
              <a:defRPr/>
            </a:pPr>
            <a:r>
              <a:rPr lang="en-US" sz="1200" kern="0" dirty="0" smtClean="0">
                <a:solidFill>
                  <a:srgbClr val="FFFFFF"/>
                </a:solidFill>
                <a:latin typeface="+mn-lt"/>
                <a:cs typeface="+mn-cs"/>
                <a:sym typeface="Arial" charset="0"/>
              </a:rPr>
              <a:t>Email: </a:t>
            </a:r>
            <a:r>
              <a:rPr lang="en-US" sz="1200" u="sng" kern="0" dirty="0">
                <a:solidFill>
                  <a:schemeClr val="bg1"/>
                </a:solidFill>
                <a:latin typeface="+mn-lt"/>
                <a:cs typeface="+mn-cs"/>
                <a:sym typeface="Arial" charset="0"/>
              </a:rPr>
              <a:t>mail@cla.org.uk</a:t>
            </a:r>
            <a:endParaRPr lang="en-US" sz="1200" kern="0" dirty="0">
              <a:solidFill>
                <a:schemeClr val="bg1"/>
              </a:solidFill>
              <a:latin typeface="+mn-lt"/>
              <a:cs typeface="+mn-cs"/>
              <a:sym typeface="Arial" charset="0"/>
            </a:endParaRPr>
          </a:p>
          <a:p>
            <a:pPr>
              <a:lnSpc>
                <a:spcPct val="120000"/>
              </a:lnSpc>
              <a:spcBef>
                <a:spcPts val="700"/>
              </a:spcBef>
              <a:defRPr/>
            </a:pPr>
            <a:r>
              <a:rPr lang="en-US" sz="1200" kern="0" dirty="0" smtClean="0">
                <a:solidFill>
                  <a:srgbClr val="FFFFFF"/>
                </a:solidFill>
                <a:latin typeface="+mn-lt"/>
                <a:cs typeface="+mn-cs"/>
                <a:sym typeface="Arial" charset="0"/>
              </a:rPr>
              <a:t>www.cla.org.uk</a:t>
            </a:r>
            <a:endParaRPr lang="en-GB" sz="1200" dirty="0"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3" y="1944688"/>
            <a:ext cx="47863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0" dirty="0">
                <a:solidFill>
                  <a:schemeClr val="bg1"/>
                </a:solidFill>
                <a:latin typeface="+mj-lt"/>
                <a:cs typeface="Arial" pitchFamily="34" charset="0"/>
              </a:rPr>
              <a:t>THANK YOU</a:t>
            </a:r>
          </a:p>
        </p:txBody>
      </p:sp>
      <p:pic>
        <p:nvPicPr>
          <p:cNvPr id="8" name="Picture 7" descr="FIELD.tif"/>
          <p:cNvPicPr>
            <a:picLocks noChangeAspect="1"/>
          </p:cNvPicPr>
          <p:nvPr/>
        </p:nvPicPr>
        <p:blipFill>
          <a:blip r:embed="rId3" cstate="print"/>
          <a:srcRect r="4492"/>
          <a:stretch>
            <a:fillRect/>
          </a:stretch>
        </p:blipFill>
        <p:spPr bwMode="auto">
          <a:xfrm>
            <a:off x="6228184" y="0"/>
            <a:ext cx="291581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5661248"/>
            <a:ext cx="1080120" cy="58012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defRPr sz="3600" b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62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638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B3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F9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C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6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F9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F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874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4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093296"/>
            <a:ext cx="811980" cy="4361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1B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41313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IN CAPITALS</a:t>
            </a:r>
            <a:endParaRPr lang="en-GB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536" y="1484784"/>
            <a:ext cx="835292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Use sentence case.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4000" y="1143000"/>
            <a:ext cx="8316000" cy="0"/>
          </a:xfrm>
          <a:prstGeom prst="line">
            <a:avLst/>
          </a:prstGeom>
          <a:ln w="25400">
            <a:solidFill>
              <a:srgbClr val="A84D0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020" y="6021288"/>
            <a:ext cx="811980" cy="4361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44C5A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500"/>
        </a:spcAft>
        <a:buClr>
          <a:srgbClr val="244C5A"/>
        </a:buClr>
        <a:buFont typeface="Wingdings" pitchFamily="2" charset="2"/>
        <a:buChar char="§"/>
        <a:defRPr sz="2000" kern="1200">
          <a:solidFill>
            <a:srgbClr val="333333"/>
          </a:solidFill>
          <a:latin typeface="+mn-lt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41313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IN CAPITALS</a:t>
            </a:r>
            <a:endParaRPr lang="en-GB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4000" y="1143000"/>
            <a:ext cx="8316000" cy="0"/>
          </a:xfrm>
          <a:prstGeom prst="line">
            <a:avLst/>
          </a:prstGeom>
          <a:ln w="25400">
            <a:solidFill>
              <a:srgbClr val="A84D0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020" y="6021288"/>
            <a:ext cx="811980" cy="4361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44C5A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41313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IN CAPITALS</a:t>
            </a:r>
            <a:endParaRPr lang="en-GB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14000" y="1143000"/>
            <a:ext cx="8316000" cy="0"/>
          </a:xfrm>
          <a:prstGeom prst="line">
            <a:avLst/>
          </a:prstGeom>
          <a:ln w="25400">
            <a:solidFill>
              <a:srgbClr val="A84D0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020" y="6021288"/>
            <a:ext cx="811980" cy="4361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44C5A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IN CAPITALS</a:t>
            </a:r>
            <a:endParaRPr lang="en-GB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0063" y="1143000"/>
            <a:ext cx="8143875" cy="0"/>
          </a:xfrm>
          <a:prstGeom prst="line">
            <a:avLst/>
          </a:prstGeom>
          <a:ln w="25400">
            <a:solidFill>
              <a:srgbClr val="A84D0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:\Users\Monica.Melwani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514" y="5805264"/>
            <a:ext cx="1061424" cy="57080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44C5A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41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IN CAPITALS</a:t>
            </a:r>
            <a:endParaRPr lang="en-GB" dirty="0" smtClean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0063" y="1143000"/>
            <a:ext cx="8143875" cy="0"/>
          </a:xfrm>
          <a:prstGeom prst="line">
            <a:avLst/>
          </a:prstGeom>
          <a:ln w="25400">
            <a:solidFill>
              <a:srgbClr val="A84D0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C:\Users\Monica.Melwani\Desktop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514" y="5805264"/>
            <a:ext cx="1061424" cy="57080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44C5A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41313"/>
            <a:ext cx="83529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 IN CAPITALS</a:t>
            </a:r>
            <a:endParaRPr lang="en-GB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14000" y="1143000"/>
            <a:ext cx="8316000" cy="0"/>
          </a:xfrm>
          <a:prstGeom prst="line">
            <a:avLst/>
          </a:prstGeom>
          <a:ln w="25400">
            <a:solidFill>
              <a:srgbClr val="A84D0F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N:\PR\2003\Marketing\LOGOS NEW Oct 2015\CLA_logo_2015\ONLINE\CLA_Logo_RG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020" y="6021288"/>
            <a:ext cx="811980" cy="4361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44C5A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87A7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Working in partnership to deliver affordable housing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1560" y="4581128"/>
            <a:ext cx="4929187" cy="1571617"/>
          </a:xfrm>
        </p:spPr>
        <p:txBody>
          <a:bodyPr/>
          <a:lstStyle/>
          <a:p>
            <a:r>
              <a:rPr lang="en-GB" sz="2400" dirty="0" smtClean="0"/>
              <a:t>Robin Edwards </a:t>
            </a:r>
            <a:r>
              <a:rPr lang="en-GB" sz="2400" cap="all" dirty="0" smtClean="0"/>
              <a:t>MRICS FAAV</a:t>
            </a:r>
            <a:r>
              <a:rPr lang="en-GB" sz="2400" dirty="0" smtClean="0"/>
              <a:t> - CLA Director South East </a:t>
            </a:r>
          </a:p>
          <a:p>
            <a:r>
              <a:rPr lang="en-GB" sz="2400" dirty="0" smtClean="0"/>
              <a:t>On behalf of Matthew O’Connell -CLA National Housing Adviser</a:t>
            </a:r>
          </a:p>
          <a:p>
            <a:endParaRPr lang="en-GB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41313"/>
            <a:ext cx="8712968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MODEL TWO: INVOLVING A RURAL HOUSING PROVIDER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14825" t="27320" r="31625" b="18921"/>
          <a:stretch>
            <a:fillRect/>
          </a:stretch>
        </p:blipFill>
        <p:spPr bwMode="auto">
          <a:xfrm>
            <a:off x="971600" y="1340768"/>
            <a:ext cx="73448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7667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PATRICK FAIRCLIFFE AND HASTOE, BURWELL, CAMBRIDGESHIRE 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8066" name="Picture 2" descr="http://www.burwell.co.uk/images/panoram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8568952" cy="39604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500" dirty="0" smtClean="0"/>
              <a:t>BURWELL, CAMBRIDGESHIRE </a:t>
            </a:r>
            <a:endParaRPr lang="en-GB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Originally an eleven home scheme on a Rural Exception Site</a:t>
            </a:r>
          </a:p>
          <a:p>
            <a:endParaRPr lang="en-GB" dirty="0" smtClean="0"/>
          </a:p>
          <a:p>
            <a:r>
              <a:rPr lang="en-GB" dirty="0" smtClean="0"/>
              <a:t>Landowner not directly involved in the management or selection of tenants</a:t>
            </a:r>
          </a:p>
          <a:p>
            <a:endParaRPr lang="en-GB" dirty="0" smtClean="0"/>
          </a:p>
          <a:p>
            <a:r>
              <a:rPr lang="en-GB" dirty="0" smtClean="0"/>
              <a:t>Further housing need and support for new housing from the Parish has led to additional development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500" dirty="0" smtClean="0"/>
              <a:t>ADDITIONAL POINTS TO CONSIDER </a:t>
            </a:r>
            <a:endParaRPr lang="en-GB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Community Support </a:t>
            </a:r>
          </a:p>
          <a:p>
            <a:endParaRPr lang="en-GB" dirty="0" smtClean="0"/>
          </a:p>
          <a:p>
            <a:r>
              <a:rPr lang="en-GB" dirty="0" smtClean="0"/>
              <a:t> The Right to Buy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500" dirty="0" smtClean="0"/>
              <a:t>CONCLUSION</a:t>
            </a:r>
            <a:endParaRPr lang="en-GB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3714776"/>
          </a:xfrm>
        </p:spPr>
        <p:txBody>
          <a:bodyPr/>
          <a:lstStyle/>
          <a:p>
            <a:endParaRPr lang="en-GB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Challenge Conventional Thinking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Cross subsidy 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Landowners acting as RSL equivalents</a:t>
            </a:r>
          </a:p>
          <a:p>
            <a:r>
              <a:rPr lang="en-GB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Share Knowledge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LANDOWNERS CAN PLAY DIFFERENT ROLES IN THE DELIVERY OF AFFORDABLE HOUSING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Landowners can just provide the land </a:t>
            </a:r>
          </a:p>
          <a:p>
            <a:endParaRPr lang="en-GB" dirty="0" smtClean="0"/>
          </a:p>
          <a:p>
            <a:r>
              <a:rPr lang="en-GB" dirty="0" smtClean="0"/>
              <a:t>Landowners can develop and manage the properties themselves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Flexibility is the key </a:t>
            </a:r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/>
        </p:nvGraphicFramePr>
        <p:xfrm>
          <a:off x="539552" y="1988840"/>
          <a:ext cx="8352927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9592" y="548680"/>
            <a:ext cx="71287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 smtClean="0">
                <a:solidFill>
                  <a:srgbClr val="244C5A"/>
                </a:solidFill>
                <a:latin typeface="Arial"/>
                <a:ea typeface="+mj-ea"/>
                <a:cs typeface="Arial" pitchFamily="34" charset="0"/>
              </a:rPr>
              <a:t>AFFORDABLE HOUSES ARE BEING BUILT</a:t>
            </a:r>
            <a:endParaRPr lang="en-GB" sz="2500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162880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 of affordable properties built on rural exception sites by year 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14300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MODEL ONE: RURAL LANDOWNER PROVISION OF AFFORDABLE HOUSING</a:t>
            </a:r>
            <a:endParaRPr lang="en-GB" sz="2000" dirty="0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" t="19397" r="5174" b="24388"/>
          <a:stretch>
            <a:fillRect/>
          </a:stretch>
        </p:blipFill>
        <p:spPr bwMode="auto">
          <a:xfrm>
            <a:off x="0" y="1700808"/>
            <a:ext cx="9144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08720"/>
            <a:ext cx="6984776" cy="4647766"/>
          </a:xfrm>
        </p:spPr>
      </p:pic>
      <p:sp>
        <p:nvSpPr>
          <p:cNvPr id="5" name="TextBox 4"/>
          <p:cNvSpPr txBox="1"/>
          <p:nvPr/>
        </p:nvSpPr>
        <p:spPr>
          <a:xfrm>
            <a:off x="1403648" y="332656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BOLESWORTH ESTATE, TATTENHALL, CHESHIRE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4338" name="Picture 2" descr="http://www.bolesworth.co.uk/img/main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6021288"/>
            <a:ext cx="2381250" cy="723900"/>
          </a:xfrm>
          <a:prstGeom prst="rect">
            <a:avLst/>
          </a:prstGeom>
          <a:noFill/>
        </p:spPr>
      </p:pic>
      <p:pic>
        <p:nvPicPr>
          <p:cNvPr id="7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237649" cy="48160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1143000"/>
          </a:xfrm>
        </p:spPr>
        <p:txBody>
          <a:bodyPr>
            <a:normAutofit/>
          </a:bodyPr>
          <a:lstStyle/>
          <a:p>
            <a:pPr algn="ctr"/>
            <a:r>
              <a:rPr lang="en-GB" sz="2500" dirty="0" smtClean="0"/>
              <a:t>BURWADSLEY COURT, BOLESWORTH ESTATE </a:t>
            </a:r>
            <a:br>
              <a:rPr lang="en-GB" sz="2500" dirty="0" smtClean="0"/>
            </a:br>
            <a:endParaRPr lang="en-GB" sz="2500" dirty="0"/>
          </a:p>
        </p:txBody>
      </p:sp>
      <p:pic>
        <p:nvPicPr>
          <p:cNvPr id="4" name="Picture 2" descr="C:\Users\matthew.oconnell\AppData\Local\Microsoft\Windows\Temporary Internet Files\Content.Outlook\SB5KGYWO\Bolesworth Burwardsley Cour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5817096" cy="4362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500" dirty="0" smtClean="0"/>
              <a:t>BURWADSLEY COURT, BOLESWORTH ESTATE</a:t>
            </a:r>
            <a:endParaRPr lang="en-GB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392488"/>
          </a:xfrm>
        </p:spPr>
        <p:txBody>
          <a:bodyPr/>
          <a:lstStyle/>
          <a:p>
            <a:r>
              <a:rPr lang="en-GB" dirty="0" smtClean="0"/>
              <a:t>Seven home scheme on a Rural Exception Site </a:t>
            </a:r>
          </a:p>
          <a:p>
            <a:endParaRPr lang="en-GB" dirty="0" smtClean="0"/>
          </a:p>
          <a:p>
            <a:r>
              <a:rPr lang="en-GB" dirty="0" smtClean="0"/>
              <a:t>Four open market homes for rent and three let at an affordable rent</a:t>
            </a:r>
          </a:p>
          <a:p>
            <a:endParaRPr lang="en-GB" dirty="0" smtClean="0"/>
          </a:p>
          <a:p>
            <a:r>
              <a:rPr lang="en-GB" dirty="0" smtClean="0"/>
              <a:t>The Estate was the first private landlord to be considered as a Registered Social Landlord (RSL) equivalent </a:t>
            </a:r>
          </a:p>
          <a:p>
            <a:endParaRPr lang="en-GB" dirty="0" smtClean="0"/>
          </a:p>
          <a:p>
            <a:r>
              <a:rPr lang="en-GB" dirty="0" smtClean="0"/>
              <a:t>Innovative Section 106 drafting to ensure the properties serve local need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>
            <a:normAutofit/>
          </a:bodyPr>
          <a:lstStyle/>
          <a:p>
            <a:pPr algn="ctr"/>
            <a:r>
              <a:rPr lang="en-GB" sz="2500" dirty="0" smtClean="0"/>
              <a:t>ALLOCATION OF AFFORDABLE HOMES </a:t>
            </a:r>
            <a:endParaRPr lang="en-GB" sz="25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28418" t="32358" r="24038" b="12056"/>
          <a:stretch>
            <a:fillRect/>
          </a:stretch>
        </p:blipFill>
        <p:spPr bwMode="auto">
          <a:xfrm>
            <a:off x="683568" y="1196752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NINA BARBOUR, OWNER AND MANAGING DIRCECTOR AT BOLESWORTH: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064896" cy="3714776"/>
          </a:xfrm>
        </p:spPr>
        <p:txBody>
          <a:bodyPr/>
          <a:lstStyle/>
          <a:p>
            <a:pPr>
              <a:buNone/>
            </a:pPr>
            <a:r>
              <a:rPr lang="en-GB" sz="2400" dirty="0" smtClean="0"/>
              <a:t>	</a:t>
            </a:r>
          </a:p>
          <a:p>
            <a:pPr algn="ctr">
              <a:buNone/>
            </a:pPr>
            <a:r>
              <a:rPr lang="en-GB" sz="2400" i="1" dirty="0" smtClean="0"/>
              <a:t>	‘I think estates in general have a huge role to play in delivering rural affordable housing. Through their long-term stewardship and by being part of the community they are able to deliver where mass market developers cannot.  I think that landowners in particular understand a 'sense of place' and how important it is to ensure that local people have the opportunity to remain in their area.’</a:t>
            </a:r>
            <a:endParaRPr lang="en-GB" sz="2400" dirty="0" smtClean="0"/>
          </a:p>
          <a:p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v4">
  <a:themeElements>
    <a:clrScheme name="CLA secondary palette 2">
      <a:dk1>
        <a:srgbClr val="333333"/>
      </a:dk1>
      <a:lt1>
        <a:sysClr val="window" lastClr="FFFFFF"/>
      </a:lt1>
      <a:dk2>
        <a:srgbClr val="333333"/>
      </a:dk2>
      <a:lt2>
        <a:srgbClr val="EEECE1"/>
      </a:lt2>
      <a:accent1>
        <a:srgbClr val="A69F88"/>
      </a:accent1>
      <a:accent2>
        <a:srgbClr val="7F9C90"/>
      </a:accent2>
      <a:accent3>
        <a:srgbClr val="8F993E"/>
      </a:accent3>
      <a:accent4>
        <a:srgbClr val="FFB81C"/>
      </a:accent4>
      <a:accent5>
        <a:srgbClr val="874B52"/>
      </a:accent5>
      <a:accent6>
        <a:srgbClr val="244C5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 Image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 Images with white backgrou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 Image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 images with white backgrou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able with 5 columns 9 r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Table with 6 columns 9 row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Thank you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Red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Rust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Blue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Purple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Dust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live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Beige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Sage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Green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range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Summer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Karma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Teal 2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slide with CLA 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Sky section divi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ullet point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ullet points and 1 image ">
  <a:themeElements>
    <a:clrScheme name="Corporate Plan">
      <a:dk1>
        <a:srgbClr val="3E3D40"/>
      </a:dk1>
      <a:lt1>
        <a:srgbClr val="FFFFFF"/>
      </a:lt1>
      <a:dk2>
        <a:srgbClr val="3E3D40"/>
      </a:dk2>
      <a:lt2>
        <a:srgbClr val="EEECE1"/>
      </a:lt2>
      <a:accent1>
        <a:srgbClr val="244C5A"/>
      </a:accent1>
      <a:accent2>
        <a:srgbClr val="FFB81C"/>
      </a:accent2>
      <a:accent3>
        <a:srgbClr val="A69F88"/>
      </a:accent3>
      <a:accent4>
        <a:srgbClr val="7F9C90"/>
      </a:accent4>
      <a:accent5>
        <a:srgbClr val="FFD476"/>
      </a:accent5>
      <a:accent6>
        <a:srgbClr val="C9C5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ullet point + 1 image with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Imag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mage with white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har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v4</Template>
  <TotalTime>3323</TotalTime>
  <Words>241</Words>
  <Application>Microsoft Office PowerPoint</Application>
  <PresentationFormat>On-screen Show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30</vt:i4>
      </vt:variant>
      <vt:variant>
        <vt:lpstr>Slide Titles</vt:lpstr>
      </vt:variant>
      <vt:variant>
        <vt:i4>15</vt:i4>
      </vt:variant>
    </vt:vector>
  </HeadingPairs>
  <TitlesOfParts>
    <vt:vector size="48" baseType="lpstr">
      <vt:lpstr>Arial</vt:lpstr>
      <vt:lpstr>Calibri</vt:lpstr>
      <vt:lpstr>Wingdings</vt:lpstr>
      <vt:lpstr>PowerPoint Template v4</vt:lpstr>
      <vt:lpstr>Blank page</vt:lpstr>
      <vt:lpstr>Blank slide with CLA logo</vt:lpstr>
      <vt:lpstr>Bullet points slide</vt:lpstr>
      <vt:lpstr>Bullet points and 1 image </vt:lpstr>
      <vt:lpstr>Bullet point + 1 image with white background</vt:lpstr>
      <vt:lpstr>Image slide</vt:lpstr>
      <vt:lpstr>Image with white background</vt:lpstr>
      <vt:lpstr>Chart slide</vt:lpstr>
      <vt:lpstr>2 Images slide</vt:lpstr>
      <vt:lpstr>2 Images with white background slide</vt:lpstr>
      <vt:lpstr>3 Images slide</vt:lpstr>
      <vt:lpstr>3 images with white background slide</vt:lpstr>
      <vt:lpstr>Table with 5 columns 9 rows</vt:lpstr>
      <vt:lpstr>Table with 6 columns 9 rows</vt:lpstr>
      <vt:lpstr>Thank you slide</vt:lpstr>
      <vt:lpstr>Red section divider</vt:lpstr>
      <vt:lpstr>Rust section divider</vt:lpstr>
      <vt:lpstr>Blue section divider</vt:lpstr>
      <vt:lpstr>Purple section divider</vt:lpstr>
      <vt:lpstr>Dust section divider</vt:lpstr>
      <vt:lpstr>Olive section divider</vt:lpstr>
      <vt:lpstr>Beige section divider</vt:lpstr>
      <vt:lpstr>Sage section divider</vt:lpstr>
      <vt:lpstr>Green section divider</vt:lpstr>
      <vt:lpstr>Orange section divider</vt:lpstr>
      <vt:lpstr>Summer section divider</vt:lpstr>
      <vt:lpstr>Karma section divider</vt:lpstr>
      <vt:lpstr>Teal 2 section divider</vt:lpstr>
      <vt:lpstr>Sky section divider</vt:lpstr>
      <vt:lpstr>PowerPoint Presentation</vt:lpstr>
      <vt:lpstr>LANDOWNERS CAN PLAY DIFFERENT ROLES IN THE DELIVERY OF AFFORDABLE HOUSING</vt:lpstr>
      <vt:lpstr>PowerPoint Presentation</vt:lpstr>
      <vt:lpstr>MODEL ONE: RURAL LANDOWNER PROVISION OF AFFORDABLE HOUSING</vt:lpstr>
      <vt:lpstr>PowerPoint Presentation</vt:lpstr>
      <vt:lpstr>BURWADSLEY COURT, BOLESWORTH ESTATE  </vt:lpstr>
      <vt:lpstr>BURWADSLEY COURT, BOLESWORTH ESTATE</vt:lpstr>
      <vt:lpstr>ALLOCATION OF AFFORDABLE HOMES </vt:lpstr>
      <vt:lpstr>NINA BARBOUR, OWNER AND MANAGING DIRCECTOR AT BOLESWORTH: </vt:lpstr>
      <vt:lpstr>MODEL TWO: INVOLVING A RURAL HOUSING PROVIDER</vt:lpstr>
      <vt:lpstr>PowerPoint Presentation</vt:lpstr>
      <vt:lpstr>BURWELL, CAMBRIDGESHIRE </vt:lpstr>
      <vt:lpstr>ADDITIONAL POINTS TO CONSIDER </vt:lpstr>
      <vt:lpstr>CONCLUSION</vt:lpstr>
      <vt:lpstr>PowerPoint Presentation</vt:lpstr>
    </vt:vector>
  </TitlesOfParts>
  <Company>CLA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matthew.oconnell</dc:creator>
  <cp:lastModifiedBy>proftemp</cp:lastModifiedBy>
  <cp:revision>103</cp:revision>
  <dcterms:created xsi:type="dcterms:W3CDTF">2017-01-30T13:01:08Z</dcterms:created>
  <dcterms:modified xsi:type="dcterms:W3CDTF">2017-02-02T17:53:32Z</dcterms:modified>
</cp:coreProperties>
</file>