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3"/>
  </p:notesMasterIdLst>
  <p:sldIdLst>
    <p:sldId id="256" r:id="rId2"/>
    <p:sldId id="299" r:id="rId3"/>
    <p:sldId id="300" r:id="rId4"/>
    <p:sldId id="301" r:id="rId5"/>
    <p:sldId id="302" r:id="rId6"/>
    <p:sldId id="303" r:id="rId7"/>
    <p:sldId id="307" r:id="rId8"/>
    <p:sldId id="305" r:id="rId9"/>
    <p:sldId id="306" r:id="rId10"/>
    <p:sldId id="295" r:id="rId11"/>
    <p:sldId id="264" r:id="rId12"/>
  </p:sldIdLst>
  <p:sldSz cx="9906000" cy="6858000" type="A4"/>
  <p:notesSz cx="6858000" cy="9144000"/>
  <p:embeddedFontLst>
    <p:embeddedFont>
      <p:font typeface="KPMG Extralight" panose="020B0604020202020204" charset="0"/>
      <p:regular r:id="rId14"/>
      <p:italic r:id="rId15"/>
    </p:embeddedFont>
    <p:embeddedFont>
      <p:font typeface="Calibri" panose="020F0502020204030204" pitchFamily="34" charset="0"/>
      <p:regular r:id="rId16"/>
      <p:bold r:id="rId17"/>
      <p:italic r:id="rId18"/>
      <p:boldItalic r:id="rId19"/>
    </p:embeddedFont>
  </p:embeddedFontLst>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116" d="100"/>
          <a:sy n="116" d="100"/>
        </p:scale>
        <p:origin x="1224" y="10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9A34E-3529-4290-BF5B-952B961D523C}" type="datetimeFigureOut">
              <a:rPr lang="en-GB" smtClean="0"/>
              <a:t>02/02/2017</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E14D3-F2D5-4748-9327-96AB482A5126}" type="slidenum">
              <a:rPr lang="en-GB" smtClean="0"/>
              <a:t>‹#›</a:t>
            </a:fld>
            <a:endParaRPr lang="en-GB"/>
          </a:p>
        </p:txBody>
      </p:sp>
    </p:spTree>
    <p:extLst>
      <p:ext uri="{BB962C8B-B14F-4D97-AF65-F5344CB8AC3E}">
        <p14:creationId xmlns:p14="http://schemas.microsoft.com/office/powerpoint/2010/main" val="24093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hyperlink" Target="https://www.youtube.com/user/KPMGUK"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www.linkedin.com/company/kpmg-advisory" TargetMode="External"/><Relationship Id="rId1" Type="http://schemas.openxmlformats.org/officeDocument/2006/relationships/slideMaster" Target="../slideMasters/slideMaster1.xml"/><Relationship Id="rId6" Type="http://schemas.openxmlformats.org/officeDocument/2006/relationships/hyperlink" Target="https://twitter.com/kpmguk" TargetMode="External"/><Relationship Id="rId5" Type="http://schemas.openxmlformats.org/officeDocument/2006/relationships/image" Target="../media/image6.jpeg"/><Relationship Id="rId4" Type="http://schemas.openxmlformats.org/officeDocument/2006/relationships/hyperlink" Target="https://plus.google.com/111087034030305010189" TargetMode="External"/><Relationship Id="rId9" Type="http://schemas.openxmlformats.org/officeDocument/2006/relationships/image" Target="../media/image8.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9902952" cy="6858000"/>
          </a:xfrm>
          <a:prstGeom prst="rect">
            <a:avLst/>
          </a:prstGeom>
        </p:spPr>
      </p:pic>
      <p:sp>
        <p:nvSpPr>
          <p:cNvPr id="8" name="Title 1"/>
          <p:cNvSpPr>
            <a:spLocks noGrp="1"/>
          </p:cNvSpPr>
          <p:nvPr>
            <p:ph type="ctrTitle" hasCustomPrompt="1"/>
          </p:nvPr>
        </p:nvSpPr>
        <p:spPr>
          <a:xfrm>
            <a:off x="790700" y="1339200"/>
            <a:ext cx="5362674" cy="3510000"/>
          </a:xfrm>
        </p:spPr>
        <p:txBody>
          <a:bodyPr anchor="t" anchorCtr="0"/>
          <a:lstStyle>
            <a:lvl1pPr algn="l">
              <a:defRPr sz="11000">
                <a:solidFill>
                  <a:schemeClr val="bg1"/>
                </a:solidFill>
              </a:defRPr>
            </a:lvl1pPr>
          </a:lstStyle>
          <a:p>
            <a:r>
              <a:rPr lang="en-GB" dirty="0" smtClean="0"/>
              <a:t>Title Slide 1 – </a:t>
            </a:r>
            <a:br>
              <a:rPr lang="en-GB" dirty="0" smtClean="0"/>
            </a:br>
            <a:r>
              <a:rPr lang="en-GB" dirty="0" smtClean="0"/>
              <a:t>Left light vertical image</a:t>
            </a:r>
            <a:endParaRPr lang="en-US" dirty="0"/>
          </a:p>
        </p:txBody>
      </p:sp>
      <p:sp>
        <p:nvSpPr>
          <p:cNvPr id="11" name="Freeform 19"/>
          <p:cNvSpPr>
            <a:spLocks noEditPoints="1"/>
          </p:cNvSpPr>
          <p:nvPr userDrawn="1"/>
        </p:nvSpPr>
        <p:spPr bwMode="auto">
          <a:xfrm>
            <a:off x="8195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 name="Text Placeholder 3"/>
          <p:cNvSpPr>
            <a:spLocks noGrp="1"/>
          </p:cNvSpPr>
          <p:nvPr>
            <p:ph type="body" sz="quarter" idx="11"/>
          </p:nvPr>
        </p:nvSpPr>
        <p:spPr>
          <a:xfrm>
            <a:off x="819501" y="5036400"/>
            <a:ext cx="5333873"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860921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177925"/>
            <a:ext cx="4370388" cy="4843462"/>
          </a:xfrm>
        </p:spPr>
        <p:txBody>
          <a:bodyPr/>
          <a:lstStyle>
            <a:lvl1pPr>
              <a:defRPr sz="800" baseline="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8"/>
          <p:cNvSpPr>
            <a:spLocks noGrp="1"/>
          </p:cNvSpPr>
          <p:nvPr>
            <p:ph type="body" sz="quarter" idx="11"/>
          </p:nvPr>
        </p:nvSpPr>
        <p:spPr>
          <a:xfrm>
            <a:off x="5046662" y="1177925"/>
            <a:ext cx="4370387" cy="4843462"/>
          </a:xfrm>
          <a:ln w="6350">
            <a:noFill/>
          </a:ln>
        </p:spPr>
        <p:txBody>
          <a:bodyPr lIns="0" tIns="0"/>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3" name="TextBox 12"/>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LLP, a UK limited liability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partnership, is a member of KPMG International, a Swiss cooperative</a:t>
            </a:r>
          </a:p>
        </p:txBody>
      </p:sp>
      <p:sp>
        <p:nvSpPr>
          <p:cNvPr id="14" name="TextBox 13"/>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5" name="TextBox 14"/>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in England No 3110745</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Registered office: 15 Canada Square,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London E14 5GL </a:t>
            </a:r>
          </a:p>
        </p:txBody>
      </p:sp>
      <p:sp>
        <p:nvSpPr>
          <p:cNvPr id="16" name="TextBox 15"/>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office: 15 Canada Square,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London E14 5GL </a:t>
            </a:r>
          </a:p>
        </p:txBody>
      </p:sp>
      <p:sp>
        <p:nvSpPr>
          <p:cNvPr id="17"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1"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73587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MESSAGE">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426720" y="1422400"/>
            <a:ext cx="8990330" cy="4604400"/>
          </a:xfrm>
          <a:ln>
            <a:solidFill>
              <a:schemeClr val="accent1"/>
            </a:solidFill>
          </a:ln>
        </p:spPr>
        <p:txBody>
          <a:bodyPr lIns="54000" tIns="54000" rIns="54000" bIns="54000" anchor="t" anchorCtr="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dirty="0"/>
          </a:p>
        </p:txBody>
      </p:sp>
      <p:sp>
        <p:nvSpPr>
          <p:cNvPr id="6"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39882970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5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EY MESSAGE 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1"/>
          </p:nvPr>
        </p:nvSpPr>
        <p:spPr>
          <a:xfrm>
            <a:off x="2446338" y="1422400"/>
            <a:ext cx="3402000" cy="4604400"/>
          </a:xfrm>
          <a:ln>
            <a:solidFill>
              <a:schemeClr val="accent1"/>
            </a:solidFill>
          </a:ln>
        </p:spPr>
        <p:txBody>
          <a:bodyPr lIns="54000" tIns="54000" rIns="54000" bIns="54000"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2"/>
          </p:nvPr>
        </p:nvSpPr>
        <p:spPr>
          <a:xfrm>
            <a:off x="6015990" y="1422400"/>
            <a:ext cx="3402000" cy="4604400"/>
          </a:xfrm>
          <a:ln>
            <a:solidFill>
              <a:schemeClr val="accent1"/>
            </a:solidFill>
          </a:ln>
        </p:spPr>
        <p:txBody>
          <a:bodyPr lIns="54000" tIns="54000" rIns="54000" bIns="54000"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4529516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EY MESSAGE Graph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2"/>
          </p:nvPr>
        </p:nvSpPr>
        <p:spPr>
          <a:xfrm>
            <a:off x="6015990" y="1422400"/>
            <a:ext cx="3402000" cy="4604400"/>
          </a:xfrm>
          <a:ln>
            <a:solidFill>
              <a:schemeClr val="accent1"/>
            </a:solidFill>
          </a:ln>
        </p:spPr>
        <p:txBody>
          <a:bodyPr lIns="54000" tIns="54000" rIns="54000" bIns="54000"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41506662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10867071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892810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
        <p:nvSpPr>
          <p:cNvPr id="6" name="Title 5"/>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0761739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5043900" y="1422400"/>
            <a:ext cx="403650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88950" y="451575"/>
            <a:ext cx="8591450" cy="723600"/>
          </a:xfrm>
        </p:spPr>
        <p:txBody>
          <a:bodyPr/>
          <a:lstStyle/>
          <a:p>
            <a:r>
              <a:rPr lang="en-US" smtClean="0"/>
              <a:t>Click to edit Master title style</a:t>
            </a:r>
            <a:endParaRPr lang="en-GB" dirty="0"/>
          </a:p>
        </p:txBody>
      </p:sp>
      <p:sp>
        <p:nvSpPr>
          <p:cNvPr id="5"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7609967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hart Placeholder 5"/>
          <p:cNvSpPr>
            <a:spLocks noGrp="1"/>
          </p:cNvSpPr>
          <p:nvPr>
            <p:ph type="chart" sz="quarter" idx="13"/>
          </p:nvPr>
        </p:nvSpPr>
        <p:spPr>
          <a:xfrm>
            <a:off x="5043900" y="1422400"/>
            <a:ext cx="4373150" cy="4604400"/>
          </a:xfrm>
        </p:spPr>
        <p:txBody>
          <a:bodyPr anchor="ctr"/>
          <a:lstStyle>
            <a:lvl1pPr algn="ctr">
              <a:defRPr/>
            </a:lvl1pPr>
          </a:lstStyle>
          <a:p>
            <a:r>
              <a:rPr lang="en-US" smtClean="0"/>
              <a:t>Click icon to add chart</a:t>
            </a:r>
            <a:endParaRPr lang="en-GB" dirty="0"/>
          </a:p>
        </p:txBody>
      </p:sp>
      <p:sp>
        <p:nvSpPr>
          <p:cNvPr id="2" name="Title 1"/>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5" name="Text Placeholder 4"/>
          <p:cNvSpPr>
            <a:spLocks noGrp="1"/>
          </p:cNvSpPr>
          <p:nvPr>
            <p:ph type="body" sz="quarter" idx="11" hasCustomPrompt="1"/>
          </p:nvPr>
        </p:nvSpPr>
        <p:spPr>
          <a:xfrm>
            <a:off x="48895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14688539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3830800"/>
            <a:ext cx="89281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1"/>
          </p:nvPr>
        </p:nvSpPr>
        <p:spPr>
          <a:xfrm>
            <a:off x="488950" y="1422400"/>
            <a:ext cx="8928100" cy="2196000"/>
          </a:xfrm>
        </p:spPr>
        <p:txBody>
          <a:bodyPr anchor="ctr"/>
          <a:lstStyle>
            <a:lvl1pPr algn="ctr">
              <a:defRPr/>
            </a:lvl1pPr>
          </a:lstStyle>
          <a:p>
            <a:r>
              <a:rPr lang="en-US" smtClean="0"/>
              <a:t>Click icon to add chart</a:t>
            </a:r>
            <a:endParaRPr lang="en-GB" dirty="0" smtClean="0"/>
          </a:p>
        </p:txBody>
      </p:sp>
      <p:sp>
        <p:nvSpPr>
          <p:cNvPr id="3" name="Title 2"/>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6"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7786615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531000" y="1422400"/>
            <a:ext cx="2844000" cy="21960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488950" y="1422400"/>
            <a:ext cx="2844000" cy="2196000"/>
          </a:xfrm>
        </p:spPr>
        <p:txBody>
          <a:bodyPr anchor="ctr"/>
          <a:lstStyle>
            <a:lvl1pPr algn="ctr">
              <a:defRPr/>
            </a:lvl1pPr>
          </a:lstStyle>
          <a:p>
            <a:r>
              <a:rPr lang="en-US" smtClean="0"/>
              <a:t>Click icon to add chart</a:t>
            </a:r>
            <a:endParaRPr lang="en-GB" dirty="0" smtClean="0"/>
          </a:p>
        </p:txBody>
      </p:sp>
      <p:sp>
        <p:nvSpPr>
          <p:cNvPr id="7" name="Text Placeholder 8"/>
          <p:cNvSpPr>
            <a:spLocks noGrp="1"/>
          </p:cNvSpPr>
          <p:nvPr>
            <p:ph type="body" sz="quarter" idx="10"/>
          </p:nvPr>
        </p:nvSpPr>
        <p:spPr>
          <a:xfrm>
            <a:off x="488949" y="3830800"/>
            <a:ext cx="28440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4"/>
          <p:cNvSpPr>
            <a:spLocks noGrp="1"/>
          </p:cNvSpPr>
          <p:nvPr>
            <p:ph type="chart" sz="quarter" idx="13"/>
          </p:nvPr>
        </p:nvSpPr>
        <p:spPr>
          <a:xfrm>
            <a:off x="6573050" y="1422400"/>
            <a:ext cx="2844000" cy="2196000"/>
          </a:xfrm>
        </p:spPr>
        <p:txBody>
          <a:bodyPr anchor="ctr"/>
          <a:lstStyle>
            <a:lvl1pPr algn="ctr">
              <a:defRPr/>
            </a:lvl1pPr>
          </a:lstStyle>
          <a:p>
            <a:r>
              <a:rPr lang="en-US" smtClean="0"/>
              <a:t>Click icon to add chart</a:t>
            </a:r>
            <a:endParaRPr lang="en-GB" dirty="0" smtClean="0"/>
          </a:p>
        </p:txBody>
      </p:sp>
      <p:sp>
        <p:nvSpPr>
          <p:cNvPr id="9" name="Text Placeholder 8"/>
          <p:cNvSpPr>
            <a:spLocks noGrp="1"/>
          </p:cNvSpPr>
          <p:nvPr>
            <p:ph type="body" sz="quarter" idx="14"/>
          </p:nvPr>
        </p:nvSpPr>
        <p:spPr>
          <a:xfrm>
            <a:off x="3530999" y="3830800"/>
            <a:ext cx="28440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15"/>
          </p:nvPr>
        </p:nvSpPr>
        <p:spPr>
          <a:xfrm>
            <a:off x="6573050" y="3830800"/>
            <a:ext cx="28440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11" name="Text Placeholder 4"/>
          <p:cNvSpPr>
            <a:spLocks noGrp="1"/>
          </p:cNvSpPr>
          <p:nvPr>
            <p:ph type="body" sz="quarter" idx="16"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3441336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522" y="0"/>
            <a:ext cx="9902952" cy="6858000"/>
          </a:xfrm>
          <a:prstGeom prst="rect">
            <a:avLst/>
          </a:prstGeom>
        </p:spPr>
      </p:pic>
      <p:sp>
        <p:nvSpPr>
          <p:cNvPr id="8" name="Title 1"/>
          <p:cNvSpPr>
            <a:spLocks noGrp="1"/>
          </p:cNvSpPr>
          <p:nvPr>
            <p:ph type="ctrTitle" hasCustomPrompt="1"/>
          </p:nvPr>
        </p:nvSpPr>
        <p:spPr>
          <a:xfrm>
            <a:off x="790700" y="1339200"/>
            <a:ext cx="6192000" cy="3510000"/>
          </a:xfrm>
        </p:spPr>
        <p:txBody>
          <a:bodyPr anchor="t" anchorCtr="0"/>
          <a:lstStyle>
            <a:lvl1pPr algn="l">
              <a:defRPr sz="11000">
                <a:solidFill>
                  <a:schemeClr val="bg1"/>
                </a:solidFill>
              </a:defRPr>
            </a:lvl1pPr>
          </a:lstStyle>
          <a:p>
            <a:r>
              <a:rPr lang="en-GB" dirty="0" smtClean="0"/>
              <a:t>Title Slide 2 – </a:t>
            </a:r>
            <a:br>
              <a:rPr lang="en-GB" dirty="0" smtClean="0"/>
            </a:br>
            <a:r>
              <a:rPr lang="en-GB" dirty="0" smtClean="0"/>
              <a:t>Right dark vertical image</a:t>
            </a:r>
            <a:endParaRPr lang="en-US" dirty="0"/>
          </a:p>
        </p:txBody>
      </p:sp>
      <p:sp>
        <p:nvSpPr>
          <p:cNvPr id="11" name="Freeform 19"/>
          <p:cNvSpPr>
            <a:spLocks noEditPoints="1"/>
          </p:cNvSpPr>
          <p:nvPr userDrawn="1"/>
        </p:nvSpPr>
        <p:spPr bwMode="auto">
          <a:xfrm>
            <a:off x="8195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Text Placeholder 3"/>
          <p:cNvSpPr>
            <a:spLocks noGrp="1"/>
          </p:cNvSpPr>
          <p:nvPr>
            <p:ph type="body" sz="quarter" idx="11"/>
          </p:nvPr>
        </p:nvSpPr>
        <p:spPr>
          <a:xfrm>
            <a:off x="819501"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480783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88950" y="1422400"/>
            <a:ext cx="8928100" cy="4604400"/>
          </a:xfrm>
        </p:spPr>
        <p:txBody>
          <a:bodyPr anchor="ctr"/>
          <a:lstStyle>
            <a:lvl1pPr algn="ctr">
              <a:defRPr/>
            </a:lvl1pPr>
          </a:lstStyle>
          <a:p>
            <a:r>
              <a:rPr lang="en-US" smtClean="0"/>
              <a:t>Click icon to add picture</a:t>
            </a:r>
            <a:endParaRPr lang="en-GB"/>
          </a:p>
        </p:txBody>
      </p:sp>
      <p:sp>
        <p:nvSpPr>
          <p:cNvPr id="3" name="Title 2"/>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5"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15466858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906000" cy="6026800"/>
          </a:xfrm>
        </p:spPr>
        <p:txBody>
          <a:bodyPr anchor="ctr"/>
          <a:lstStyle>
            <a:lvl1pPr algn="ctr">
              <a:defRPr/>
            </a:lvl1pPr>
          </a:lstStyle>
          <a:p>
            <a:r>
              <a:rPr lang="en-US" smtClean="0"/>
              <a:t>Click icon to add picture</a:t>
            </a:r>
            <a:endParaRPr lang="en-GB"/>
          </a:p>
        </p:txBody>
      </p:sp>
    </p:spTree>
    <p:extLst>
      <p:ext uri="{BB962C8B-B14F-4D97-AF65-F5344CB8AC3E}">
        <p14:creationId xmlns:p14="http://schemas.microsoft.com/office/powerpoint/2010/main" val="29006133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336184"/>
            <a:ext cx="1620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315975" y="2336184"/>
            <a:ext cx="1620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4143000" y="2336184"/>
            <a:ext cx="1620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970025" y="2336184"/>
            <a:ext cx="1620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488950" y="1426659"/>
            <a:ext cx="1620000"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315975"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4143000"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5970025"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12"/>
          <p:cNvSpPr>
            <a:spLocks noGrp="1"/>
          </p:cNvSpPr>
          <p:nvPr>
            <p:ph type="body" sz="quarter" idx="18" hasCustomPrompt="1"/>
          </p:nvPr>
        </p:nvSpPr>
        <p:spPr>
          <a:xfrm>
            <a:off x="7797050"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2" name="Text Placeholder 8"/>
          <p:cNvSpPr>
            <a:spLocks noGrp="1"/>
          </p:cNvSpPr>
          <p:nvPr>
            <p:ph type="body" sz="quarter" idx="19"/>
          </p:nvPr>
        </p:nvSpPr>
        <p:spPr>
          <a:xfrm>
            <a:off x="7797050" y="2336184"/>
            <a:ext cx="1620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14" name="Text Placeholder 4"/>
          <p:cNvSpPr>
            <a:spLocks noGrp="1"/>
          </p:cNvSpPr>
          <p:nvPr>
            <p:ph type="body" sz="quarter" idx="20"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28775981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336184"/>
            <a:ext cx="2088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768983" y="2336184"/>
            <a:ext cx="2088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5049016" y="2336184"/>
            <a:ext cx="2088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7329050" y="2336184"/>
            <a:ext cx="2088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488950" y="1426659"/>
            <a:ext cx="2088000"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768983"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5049016"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7329050"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3" name="Title 2"/>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11" name="Text Placeholder 4"/>
          <p:cNvSpPr>
            <a:spLocks noGrp="1"/>
          </p:cNvSpPr>
          <p:nvPr>
            <p:ph type="body" sz="quarter" idx="18"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26838659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963100" y="4532800"/>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963100" y="1775459"/>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4357201" y="3191932"/>
            <a:ext cx="1191600" cy="1191600"/>
          </a:xfrm>
          <a:prstGeom prst="ellipse">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8"/>
          <p:cNvSpPr>
            <a:spLocks noGrp="1"/>
          </p:cNvSpPr>
          <p:nvPr>
            <p:ph type="body" sz="quarter" idx="15"/>
          </p:nvPr>
        </p:nvSpPr>
        <p:spPr>
          <a:xfrm>
            <a:off x="5963100" y="1428430"/>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2" name="Text Placeholder 8"/>
          <p:cNvSpPr>
            <a:spLocks noGrp="1"/>
          </p:cNvSpPr>
          <p:nvPr>
            <p:ph type="body" sz="quarter" idx="16"/>
          </p:nvPr>
        </p:nvSpPr>
        <p:spPr>
          <a:xfrm>
            <a:off x="5963100" y="4182242"/>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4" name="Text Placeholder 8"/>
          <p:cNvSpPr>
            <a:spLocks noGrp="1"/>
          </p:cNvSpPr>
          <p:nvPr>
            <p:ph type="body" sz="quarter" idx="17"/>
          </p:nvPr>
        </p:nvSpPr>
        <p:spPr>
          <a:xfrm>
            <a:off x="488950" y="4532800"/>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18"/>
          </p:nvPr>
        </p:nvSpPr>
        <p:spPr>
          <a:xfrm>
            <a:off x="488950" y="4182242"/>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9" name="Text Placeholder 8"/>
          <p:cNvSpPr>
            <a:spLocks noGrp="1"/>
          </p:cNvSpPr>
          <p:nvPr>
            <p:ph type="body" sz="quarter" idx="19"/>
          </p:nvPr>
        </p:nvSpPr>
        <p:spPr>
          <a:xfrm>
            <a:off x="488950" y="1775459"/>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88950" y="1428430"/>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3" name="Right Arrow 2"/>
          <p:cNvSpPr/>
          <p:nvPr userDrawn="1"/>
        </p:nvSpPr>
        <p:spPr>
          <a:xfrm rot="2655894">
            <a:off x="4100849"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1" name="Right Arrow 20"/>
          <p:cNvSpPr/>
          <p:nvPr userDrawn="1"/>
        </p:nvSpPr>
        <p:spPr>
          <a:xfrm rot="18944106" flipH="1">
            <a:off x="5391752"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2" name="Right Arrow 21"/>
          <p:cNvSpPr/>
          <p:nvPr userDrawn="1"/>
        </p:nvSpPr>
        <p:spPr>
          <a:xfrm rot="18944106" flipV="1">
            <a:off x="4100849"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3" name="Right Arrow 22"/>
          <p:cNvSpPr/>
          <p:nvPr userDrawn="1"/>
        </p:nvSpPr>
        <p:spPr>
          <a:xfrm rot="2655894" flipH="1" flipV="1">
            <a:off x="5391752"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4" name="Title 3"/>
          <p:cNvSpPr>
            <a:spLocks noGrp="1"/>
          </p:cNvSpPr>
          <p:nvPr>
            <p:ph type="title"/>
          </p:nvPr>
        </p:nvSpPr>
        <p:spPr/>
        <p:txBody>
          <a:bodyPr/>
          <a:lstStyle/>
          <a:p>
            <a:r>
              <a:rPr lang="en-US" smtClean="0"/>
              <a:t>Click to edit Master title style</a:t>
            </a:r>
            <a:endParaRPr lang="en-GB" dirty="0"/>
          </a:p>
        </p:txBody>
      </p:sp>
      <p:sp>
        <p:nvSpPr>
          <p:cNvPr id="16" name="Text Placeholder 4"/>
          <p:cNvSpPr>
            <a:spLocks noGrp="1"/>
          </p:cNvSpPr>
          <p:nvPr>
            <p:ph type="body" sz="quarter" idx="11" hasCustomPrompt="1"/>
          </p:nvPr>
        </p:nvSpPr>
        <p:spPr>
          <a:xfrm>
            <a:off x="48895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1695715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488950" y="1781375"/>
            <a:ext cx="4373150"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88950" y="1426659"/>
            <a:ext cx="43731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5043900" y="1781375"/>
            <a:ext cx="4373150"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5043900" y="1426659"/>
            <a:ext cx="43731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3" name="Title 2"/>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7"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3855353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4" y="4241200"/>
            <a:ext cx="4362725"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054324" y="1775459"/>
            <a:ext cx="4362725"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5"/>
          </p:nvPr>
        </p:nvSpPr>
        <p:spPr>
          <a:xfrm>
            <a:off x="5054324" y="1428430"/>
            <a:ext cx="436272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2" name="Text Placeholder 8"/>
          <p:cNvSpPr>
            <a:spLocks noGrp="1"/>
          </p:cNvSpPr>
          <p:nvPr>
            <p:ph type="body" sz="quarter" idx="16"/>
          </p:nvPr>
        </p:nvSpPr>
        <p:spPr>
          <a:xfrm>
            <a:off x="5054324" y="3890142"/>
            <a:ext cx="436272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4" name="Text Placeholder 8"/>
          <p:cNvSpPr>
            <a:spLocks noGrp="1"/>
          </p:cNvSpPr>
          <p:nvPr>
            <p:ph type="body" sz="quarter" idx="17"/>
          </p:nvPr>
        </p:nvSpPr>
        <p:spPr>
          <a:xfrm>
            <a:off x="488950" y="4241200"/>
            <a:ext cx="436175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18"/>
          </p:nvPr>
        </p:nvSpPr>
        <p:spPr>
          <a:xfrm>
            <a:off x="488950" y="3890142"/>
            <a:ext cx="43617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9" name="Text Placeholder 8"/>
          <p:cNvSpPr>
            <a:spLocks noGrp="1"/>
          </p:cNvSpPr>
          <p:nvPr>
            <p:ph type="body" sz="quarter" idx="19"/>
          </p:nvPr>
        </p:nvSpPr>
        <p:spPr>
          <a:xfrm>
            <a:off x="488950" y="1775459"/>
            <a:ext cx="436175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88950" y="1428430"/>
            <a:ext cx="43617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4" name="Title 3"/>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1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8996279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D - NO HEADIN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64824" y="3829182"/>
            <a:ext cx="4352225"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054324" y="1422400"/>
            <a:ext cx="4352225"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8"/>
          <p:cNvSpPr>
            <a:spLocks noGrp="1"/>
          </p:cNvSpPr>
          <p:nvPr>
            <p:ph type="body" sz="quarter" idx="17"/>
          </p:nvPr>
        </p:nvSpPr>
        <p:spPr>
          <a:xfrm>
            <a:off x="499450" y="3829182"/>
            <a:ext cx="4361750"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8"/>
          <p:cNvSpPr>
            <a:spLocks noGrp="1"/>
          </p:cNvSpPr>
          <p:nvPr>
            <p:ph type="body" sz="quarter" idx="19"/>
          </p:nvPr>
        </p:nvSpPr>
        <p:spPr>
          <a:xfrm>
            <a:off x="488950" y="1422400"/>
            <a:ext cx="4361750"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1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p14="http://schemas.microsoft.com/office/powerpoint/2010/main" val="1062860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Section divider one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3869611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Section divider two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627710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524" y="0"/>
            <a:ext cx="9902952" cy="6858000"/>
          </a:xfrm>
          <a:prstGeom prst="rect">
            <a:avLst/>
          </a:prstGeom>
        </p:spPr>
      </p:pic>
      <p:sp>
        <p:nvSpPr>
          <p:cNvPr id="8" name="Title 1"/>
          <p:cNvSpPr>
            <a:spLocks noGrp="1"/>
          </p:cNvSpPr>
          <p:nvPr>
            <p:ph type="ctrTitle" hasCustomPrompt="1"/>
          </p:nvPr>
        </p:nvSpPr>
        <p:spPr>
          <a:xfrm>
            <a:off x="4036911" y="1339200"/>
            <a:ext cx="5440464" cy="3510000"/>
          </a:xfrm>
        </p:spPr>
        <p:txBody>
          <a:bodyPr anchor="t" anchorCtr="0"/>
          <a:lstStyle>
            <a:lvl1pPr algn="l">
              <a:defRPr sz="11000">
                <a:solidFill>
                  <a:schemeClr val="bg1"/>
                </a:solidFill>
              </a:defRPr>
            </a:lvl1pPr>
          </a:lstStyle>
          <a:p>
            <a:r>
              <a:rPr lang="en-GB" dirty="0" smtClean="0"/>
              <a:t>Title slide 3</a:t>
            </a:r>
            <a:br>
              <a:rPr lang="en-GB" dirty="0" smtClean="0"/>
            </a:br>
            <a:r>
              <a:rPr lang="en-GB" dirty="0" smtClean="0"/>
              <a:t>light right vertical image</a:t>
            </a:r>
            <a:endParaRPr lang="en-US" dirty="0"/>
          </a:p>
        </p:txBody>
      </p:sp>
      <p:sp>
        <p:nvSpPr>
          <p:cNvPr id="11" name="Freeform 19"/>
          <p:cNvSpPr>
            <a:spLocks noEditPoints="1"/>
          </p:cNvSpPr>
          <p:nvPr userDrawn="1"/>
        </p:nvSpPr>
        <p:spPr bwMode="auto">
          <a:xfrm>
            <a:off x="4065711"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Text Placeholder 3"/>
          <p:cNvSpPr>
            <a:spLocks noGrp="1"/>
          </p:cNvSpPr>
          <p:nvPr>
            <p:ph type="body" sz="quarter" idx="11"/>
          </p:nvPr>
        </p:nvSpPr>
        <p:spPr>
          <a:xfrm>
            <a:off x="4065711" y="5036400"/>
            <a:ext cx="5411664"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578923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Section divider three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89814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Section divider four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811532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PORT 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16" name="Rectangle 6"/>
          <p:cNvSpPr>
            <a:spLocks noChangeArrowheads="1"/>
          </p:cNvSpPr>
          <p:nvPr userDrawn="1"/>
        </p:nvSpPr>
        <p:spPr bwMode="gray">
          <a:xfrm>
            <a:off x="1704314" y="6233914"/>
            <a:ext cx="1458955"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smtClean="0">
                <a:solidFill>
                  <a:schemeClr val="bg1">
                    <a:lumMod val="65000"/>
                  </a:schemeClr>
                </a:solidFill>
                <a:latin typeface="+mn-lt"/>
                <a:cs typeface="Arial" panose="020B0604020202020204" pitchFamily="34" charset="0"/>
              </a:rPr>
              <a:t>KPMG LLP, a UK limited liability partnership, is a member of KPMG International, </a:t>
            </a:r>
            <a:br>
              <a:rPr lang="en-US" sz="550" b="0" dirty="0" smtClean="0">
                <a:solidFill>
                  <a:schemeClr val="bg1">
                    <a:lumMod val="65000"/>
                  </a:schemeClr>
                </a:solidFill>
                <a:latin typeface="+mn-lt"/>
                <a:cs typeface="Arial" panose="020B0604020202020204" pitchFamily="34" charset="0"/>
              </a:rPr>
            </a:br>
            <a:r>
              <a:rPr lang="en-US" sz="550" b="0" dirty="0" smtClean="0">
                <a:solidFill>
                  <a:schemeClr val="bg1">
                    <a:lumMod val="65000"/>
                  </a:schemeClr>
                </a:solidFill>
                <a:latin typeface="+mn-lt"/>
                <a:cs typeface="Arial" panose="020B0604020202020204" pitchFamily="34" charset="0"/>
              </a:rPr>
              <a:t>a Swiss cooperative</a:t>
            </a:r>
            <a:endParaRPr lang="en-US" sz="550" b="0" dirty="0">
              <a:solidFill>
                <a:schemeClr val="bg1">
                  <a:lumMod val="65000"/>
                </a:schemeClr>
              </a:solidFill>
              <a:latin typeface="+mn-lt"/>
              <a:cs typeface="Arial" panose="020B0604020202020204" pitchFamily="34" charset="0"/>
            </a:endParaRPr>
          </a:p>
        </p:txBody>
      </p:sp>
      <p:sp>
        <p:nvSpPr>
          <p:cNvPr id="17" name="Rectangle 7"/>
          <p:cNvSpPr>
            <a:spLocks noChangeArrowheads="1"/>
          </p:cNvSpPr>
          <p:nvPr userDrawn="1"/>
        </p:nvSpPr>
        <p:spPr bwMode="gray">
          <a:xfrm>
            <a:off x="6869995" y="6233914"/>
            <a:ext cx="1228504" cy="218653"/>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smtClean="0">
                <a:solidFill>
                  <a:schemeClr val="bg1">
                    <a:lumMod val="65000"/>
                  </a:schemeClr>
                </a:solidFill>
                <a:latin typeface="+mn-lt"/>
                <a:cs typeface="Arial" panose="020B0604020202020204" pitchFamily="34" charset="0"/>
              </a:rPr>
              <a:t>Registered in England No OC301540</a:t>
            </a:r>
          </a:p>
          <a:p>
            <a:pPr defTabSz="825475" eaLnBrk="0" hangingPunct="0">
              <a:tabLst>
                <a:tab pos="2856487" algn="ctr"/>
                <a:tab pos="5712972" algn="r"/>
              </a:tabLst>
            </a:pPr>
            <a:r>
              <a:rPr lang="en-US" sz="550" b="0" dirty="0" smtClean="0">
                <a:solidFill>
                  <a:schemeClr val="bg1">
                    <a:lumMod val="65000"/>
                  </a:schemeClr>
                </a:solidFill>
                <a:latin typeface="+mn-lt"/>
                <a:cs typeface="Arial" panose="020B0604020202020204" pitchFamily="34" charset="0"/>
              </a:rPr>
              <a:t>Registered office: 15 Canada Square, </a:t>
            </a:r>
            <a:br>
              <a:rPr lang="en-US" sz="550" b="0" dirty="0" smtClean="0">
                <a:solidFill>
                  <a:schemeClr val="bg1">
                    <a:lumMod val="65000"/>
                  </a:schemeClr>
                </a:solidFill>
                <a:latin typeface="+mn-lt"/>
                <a:cs typeface="Arial" panose="020B0604020202020204" pitchFamily="34" charset="0"/>
              </a:rPr>
            </a:br>
            <a:r>
              <a:rPr lang="en-US" sz="550" b="0" dirty="0" smtClean="0">
                <a:solidFill>
                  <a:schemeClr val="bg1">
                    <a:lumMod val="65000"/>
                  </a:schemeClr>
                </a:solidFill>
                <a:latin typeface="+mn-lt"/>
                <a:cs typeface="Arial" panose="020B0604020202020204" pitchFamily="34" charset="0"/>
              </a:rPr>
              <a:t>London E14 5GL </a:t>
            </a:r>
            <a:endParaRPr lang="en-US" sz="550" b="0" dirty="0">
              <a:solidFill>
                <a:schemeClr val="bg1">
                  <a:lumMod val="65000"/>
                </a:schemeClr>
              </a:solidFill>
              <a:latin typeface="+mn-lt"/>
              <a:cs typeface="Arial" panose="020B0604020202020204" pitchFamily="34" charset="0"/>
            </a:endParaRPr>
          </a:p>
        </p:txBody>
      </p:sp>
      <p:sp>
        <p:nvSpPr>
          <p:cNvPr id="18" name="Rectangle 6"/>
          <p:cNvSpPr>
            <a:spLocks noChangeArrowheads="1"/>
          </p:cNvSpPr>
          <p:nvPr userDrawn="1"/>
        </p:nvSpPr>
        <p:spPr bwMode="gray">
          <a:xfrm>
            <a:off x="3351380" y="6233914"/>
            <a:ext cx="1889785" cy="310198"/>
          </a:xfrm>
          <a:prstGeom prst="rect">
            <a:avLst/>
          </a:prstGeom>
          <a:noFill/>
          <a:ln w="6350">
            <a:noFill/>
            <a:miter lim="800000"/>
            <a:headEnd/>
            <a:tailEnd/>
          </a:ln>
          <a:effectLst/>
        </p:spPr>
        <p:txBody>
          <a:bodyPr lIns="0" tIns="0" rIns="0" bIns="0" anchor="t" anchorCtr="0"/>
          <a:lstStyle/>
          <a:p>
            <a:r>
              <a:rPr lang="en-US" sz="550" dirty="0" smtClean="0">
                <a:solidFill>
                  <a:schemeClr val="bg1">
                    <a:lumMod val="65000"/>
                  </a:schemeClr>
                </a:solidFill>
                <a:latin typeface="+mn-lt"/>
                <a:cs typeface="Arial" panose="020B0604020202020204" pitchFamily="34" charset="0"/>
              </a:rPr>
              <a:t>KPMG Audit </a:t>
            </a:r>
            <a:r>
              <a:rPr lang="en-US" sz="550" dirty="0" err="1" smtClean="0">
                <a:solidFill>
                  <a:schemeClr val="bg1">
                    <a:lumMod val="65000"/>
                  </a:schemeClr>
                </a:solidFill>
                <a:latin typeface="+mn-lt"/>
                <a:cs typeface="Arial" panose="020B0604020202020204" pitchFamily="34" charset="0"/>
              </a:rPr>
              <a:t>Plc</a:t>
            </a:r>
            <a:r>
              <a:rPr lang="en-US" sz="550" dirty="0" smtClean="0">
                <a:solidFill>
                  <a:schemeClr val="bg1">
                    <a:lumMod val="65000"/>
                  </a:schemeClr>
                </a:solidFill>
                <a:latin typeface="+mn-lt"/>
                <a:cs typeface="Arial" panose="020B0604020202020204" pitchFamily="34" charset="0"/>
              </a:rPr>
              <a:t>, a company incorporated under the </a:t>
            </a:r>
            <a:br>
              <a:rPr lang="en-US" sz="550" dirty="0" smtClean="0">
                <a:solidFill>
                  <a:schemeClr val="bg1">
                    <a:lumMod val="65000"/>
                  </a:schemeClr>
                </a:solidFill>
                <a:latin typeface="+mn-lt"/>
                <a:cs typeface="Arial" panose="020B0604020202020204" pitchFamily="34" charset="0"/>
              </a:rPr>
            </a:br>
            <a:r>
              <a:rPr lang="en-US" sz="550" dirty="0" smtClean="0">
                <a:solidFill>
                  <a:schemeClr val="bg1">
                    <a:lumMod val="65000"/>
                  </a:schemeClr>
                </a:solidFill>
                <a:latin typeface="+mn-lt"/>
                <a:cs typeface="Arial" panose="020B0604020202020204" pitchFamily="34" charset="0"/>
              </a:rPr>
              <a:t>UK Companies Acts, is a member of KPMG International, </a:t>
            </a:r>
            <a:br>
              <a:rPr lang="en-US" sz="550" dirty="0" smtClean="0">
                <a:solidFill>
                  <a:schemeClr val="bg1">
                    <a:lumMod val="65000"/>
                  </a:schemeClr>
                </a:solidFill>
                <a:latin typeface="+mn-lt"/>
                <a:cs typeface="Arial" panose="020B0604020202020204" pitchFamily="34" charset="0"/>
              </a:rPr>
            </a:br>
            <a:r>
              <a:rPr lang="en-US" sz="550" dirty="0" smtClean="0">
                <a:solidFill>
                  <a:schemeClr val="bg1">
                    <a:lumMod val="65000"/>
                  </a:schemeClr>
                </a:solidFill>
                <a:latin typeface="+mn-lt"/>
                <a:cs typeface="Arial" panose="020B0604020202020204" pitchFamily="34" charset="0"/>
              </a:rPr>
              <a:t>a Swiss cooperative</a:t>
            </a:r>
            <a:endParaRPr lang="en-US" sz="550" dirty="0">
              <a:solidFill>
                <a:schemeClr val="bg1">
                  <a:lumMod val="65000"/>
                </a:schemeClr>
              </a:solidFill>
              <a:latin typeface="+mn-lt"/>
              <a:cs typeface="Arial" panose="020B0604020202020204" pitchFamily="34" charset="0"/>
            </a:endParaRPr>
          </a:p>
        </p:txBody>
      </p:sp>
      <p:sp>
        <p:nvSpPr>
          <p:cNvPr id="19" name="Rectangle 7"/>
          <p:cNvSpPr>
            <a:spLocks noChangeArrowheads="1"/>
          </p:cNvSpPr>
          <p:nvPr userDrawn="1"/>
        </p:nvSpPr>
        <p:spPr bwMode="gray">
          <a:xfrm>
            <a:off x="5429275" y="6233914"/>
            <a:ext cx="1252610" cy="218653"/>
          </a:xfrm>
          <a:prstGeom prst="rect">
            <a:avLst/>
          </a:prstGeom>
          <a:noFill/>
          <a:ln w="6350">
            <a:noFill/>
            <a:miter lim="800000"/>
            <a:headEnd/>
            <a:tailEnd/>
          </a:ln>
          <a:effectLst/>
        </p:spPr>
        <p:txBody>
          <a:bodyPr lIns="0" tIns="0" rIns="0" bIns="0" anchor="t" anchorCtr="0"/>
          <a:lstStyle/>
          <a:p>
            <a:r>
              <a:rPr lang="en-US" sz="550" dirty="0" smtClean="0">
                <a:solidFill>
                  <a:schemeClr val="bg1">
                    <a:lumMod val="65000"/>
                  </a:schemeClr>
                </a:solidFill>
                <a:latin typeface="+mn-lt"/>
                <a:cs typeface="Arial" panose="020B0604020202020204" pitchFamily="34" charset="0"/>
              </a:rPr>
              <a:t>Registered in England No 3110745</a:t>
            </a:r>
            <a:br>
              <a:rPr lang="en-US" sz="550" dirty="0" smtClean="0">
                <a:solidFill>
                  <a:schemeClr val="bg1">
                    <a:lumMod val="65000"/>
                  </a:schemeClr>
                </a:solidFill>
                <a:latin typeface="+mn-lt"/>
                <a:cs typeface="Arial" panose="020B0604020202020204" pitchFamily="34" charset="0"/>
              </a:rPr>
            </a:br>
            <a:r>
              <a:rPr lang="en-US" sz="550" dirty="0" smtClean="0">
                <a:solidFill>
                  <a:schemeClr val="bg1">
                    <a:lumMod val="65000"/>
                  </a:schemeClr>
                </a:solidFill>
                <a:latin typeface="+mn-lt"/>
                <a:cs typeface="Arial" panose="020B0604020202020204" pitchFamily="34" charset="0"/>
              </a:rPr>
              <a:t>Registered office: 15 Canada Square, </a:t>
            </a:r>
            <a:br>
              <a:rPr lang="en-US" sz="550" dirty="0" smtClean="0">
                <a:solidFill>
                  <a:schemeClr val="bg1">
                    <a:lumMod val="65000"/>
                  </a:schemeClr>
                </a:solidFill>
                <a:latin typeface="+mn-lt"/>
                <a:cs typeface="Arial" panose="020B0604020202020204" pitchFamily="34" charset="0"/>
              </a:rPr>
            </a:br>
            <a:r>
              <a:rPr lang="en-US" sz="550" dirty="0" smtClean="0">
                <a:solidFill>
                  <a:schemeClr val="bg1">
                    <a:lumMod val="65000"/>
                  </a:schemeClr>
                </a:solidFill>
                <a:latin typeface="+mn-lt"/>
                <a:cs typeface="Arial" panose="020B0604020202020204" pitchFamily="34" charset="0"/>
              </a:rPr>
              <a:t>London E14 5GL </a:t>
            </a:r>
            <a:endParaRPr lang="en-US" sz="550" dirty="0">
              <a:solidFill>
                <a:schemeClr val="bg1">
                  <a:lumMod val="65000"/>
                </a:schemeClr>
              </a:solidFill>
              <a:latin typeface="+mn-lt"/>
              <a:cs typeface="Arial" panose="020B0604020202020204" pitchFamily="34" charset="0"/>
            </a:endParaRPr>
          </a:p>
        </p:txBody>
      </p:sp>
      <p:sp>
        <p:nvSpPr>
          <p:cNvPr id="20" name="Freeform 19"/>
          <p:cNvSpPr>
            <a:spLocks noEditPoints="1"/>
          </p:cNvSpPr>
          <p:nvPr userDrawn="1"/>
        </p:nvSpPr>
        <p:spPr bwMode="auto">
          <a:xfrm>
            <a:off x="488950" y="6233914"/>
            <a:ext cx="545578"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Tree>
    <p:extLst>
      <p:ext uri="{BB962C8B-B14F-4D97-AF65-F5344CB8AC3E}">
        <p14:creationId xmlns:p14="http://schemas.microsoft.com/office/powerpoint/2010/main" val="127210351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EPORT TITLE CONTENT">
    <p:spTree>
      <p:nvGrpSpPr>
        <p:cNvPr id="1" name=""/>
        <p:cNvGrpSpPr/>
        <p:nvPr/>
      </p:nvGrpSpPr>
      <p:grpSpPr>
        <a:xfrm>
          <a:off x="0" y="0"/>
          <a:ext cx="0" cy="0"/>
          <a:chOff x="0" y="0"/>
          <a:chExt cx="0" cy="0"/>
        </a:xfrm>
      </p:grpSpPr>
      <p:sp>
        <p:nvSpPr>
          <p:cNvPr id="10" name="Rectangle 6"/>
          <p:cNvSpPr>
            <a:spLocks noChangeArrowheads="1"/>
          </p:cNvSpPr>
          <p:nvPr userDrawn="1"/>
        </p:nvSpPr>
        <p:spPr bwMode="gray">
          <a:xfrm>
            <a:off x="1704314" y="6233914"/>
            <a:ext cx="1458955"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smtClean="0">
                <a:solidFill>
                  <a:schemeClr val="bg1">
                    <a:lumMod val="65000"/>
                  </a:schemeClr>
                </a:solidFill>
                <a:latin typeface="+mn-lt"/>
                <a:cs typeface="Arial" panose="020B0604020202020204" pitchFamily="34" charset="0"/>
              </a:rPr>
              <a:t>KPMG LLP, a UK limited liability partnership, is a member of KPMG International, </a:t>
            </a:r>
            <a:br>
              <a:rPr lang="en-US" sz="550" b="0" dirty="0" smtClean="0">
                <a:solidFill>
                  <a:schemeClr val="bg1">
                    <a:lumMod val="65000"/>
                  </a:schemeClr>
                </a:solidFill>
                <a:latin typeface="+mn-lt"/>
                <a:cs typeface="Arial" panose="020B0604020202020204" pitchFamily="34" charset="0"/>
              </a:rPr>
            </a:br>
            <a:r>
              <a:rPr lang="en-US" sz="550" b="0" dirty="0" smtClean="0">
                <a:solidFill>
                  <a:schemeClr val="bg1">
                    <a:lumMod val="65000"/>
                  </a:schemeClr>
                </a:solidFill>
                <a:latin typeface="+mn-lt"/>
                <a:cs typeface="Arial" panose="020B0604020202020204" pitchFamily="34" charset="0"/>
              </a:rPr>
              <a:t>a Swiss cooperative</a:t>
            </a:r>
            <a:endParaRPr lang="en-US" sz="550" b="0" dirty="0">
              <a:solidFill>
                <a:schemeClr val="bg1">
                  <a:lumMod val="65000"/>
                </a:schemeClr>
              </a:solidFill>
              <a:latin typeface="+mn-lt"/>
              <a:cs typeface="Arial" panose="020B0604020202020204" pitchFamily="34" charset="0"/>
            </a:endParaRPr>
          </a:p>
        </p:txBody>
      </p:sp>
      <p:sp>
        <p:nvSpPr>
          <p:cNvPr id="12" name="Rectangle 7"/>
          <p:cNvSpPr>
            <a:spLocks noChangeArrowheads="1"/>
          </p:cNvSpPr>
          <p:nvPr userDrawn="1"/>
        </p:nvSpPr>
        <p:spPr bwMode="gray">
          <a:xfrm>
            <a:off x="6869995" y="6233914"/>
            <a:ext cx="1228504" cy="218653"/>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smtClean="0">
                <a:solidFill>
                  <a:schemeClr val="bg1">
                    <a:lumMod val="65000"/>
                  </a:schemeClr>
                </a:solidFill>
                <a:latin typeface="+mn-lt"/>
                <a:cs typeface="Arial" panose="020B0604020202020204" pitchFamily="34" charset="0"/>
              </a:rPr>
              <a:t>Registered in England No OC301540</a:t>
            </a:r>
          </a:p>
          <a:p>
            <a:pPr defTabSz="825475" eaLnBrk="0" hangingPunct="0">
              <a:tabLst>
                <a:tab pos="2856487" algn="ctr"/>
                <a:tab pos="5712972" algn="r"/>
              </a:tabLst>
            </a:pPr>
            <a:r>
              <a:rPr lang="en-US" sz="550" b="0" dirty="0" smtClean="0">
                <a:solidFill>
                  <a:schemeClr val="bg1">
                    <a:lumMod val="65000"/>
                  </a:schemeClr>
                </a:solidFill>
                <a:latin typeface="+mn-lt"/>
                <a:cs typeface="Arial" panose="020B0604020202020204" pitchFamily="34" charset="0"/>
              </a:rPr>
              <a:t>Registered office: 15 Canada Square, </a:t>
            </a:r>
            <a:br>
              <a:rPr lang="en-US" sz="550" b="0" dirty="0" smtClean="0">
                <a:solidFill>
                  <a:schemeClr val="bg1">
                    <a:lumMod val="65000"/>
                  </a:schemeClr>
                </a:solidFill>
                <a:latin typeface="+mn-lt"/>
                <a:cs typeface="Arial" panose="020B0604020202020204" pitchFamily="34" charset="0"/>
              </a:rPr>
            </a:br>
            <a:r>
              <a:rPr lang="en-US" sz="550" b="0" dirty="0" smtClean="0">
                <a:solidFill>
                  <a:schemeClr val="bg1">
                    <a:lumMod val="65000"/>
                  </a:schemeClr>
                </a:solidFill>
                <a:latin typeface="+mn-lt"/>
                <a:cs typeface="Arial" panose="020B0604020202020204" pitchFamily="34" charset="0"/>
              </a:rPr>
              <a:t>London E14 5GL </a:t>
            </a:r>
            <a:endParaRPr lang="en-US" sz="550" b="0" dirty="0">
              <a:solidFill>
                <a:schemeClr val="bg1">
                  <a:lumMod val="65000"/>
                </a:schemeClr>
              </a:solidFill>
              <a:latin typeface="+mn-lt"/>
              <a:cs typeface="Arial" panose="020B0604020202020204" pitchFamily="34" charset="0"/>
            </a:endParaRPr>
          </a:p>
        </p:txBody>
      </p:sp>
      <p:sp>
        <p:nvSpPr>
          <p:cNvPr id="13" name="Rectangle 6"/>
          <p:cNvSpPr>
            <a:spLocks noChangeArrowheads="1"/>
          </p:cNvSpPr>
          <p:nvPr userDrawn="1"/>
        </p:nvSpPr>
        <p:spPr bwMode="gray">
          <a:xfrm>
            <a:off x="3351380" y="6233914"/>
            <a:ext cx="1889785" cy="310198"/>
          </a:xfrm>
          <a:prstGeom prst="rect">
            <a:avLst/>
          </a:prstGeom>
          <a:noFill/>
          <a:ln w="6350">
            <a:noFill/>
            <a:miter lim="800000"/>
            <a:headEnd/>
            <a:tailEnd/>
          </a:ln>
          <a:effectLst/>
        </p:spPr>
        <p:txBody>
          <a:bodyPr lIns="0" tIns="0" rIns="0" bIns="0" anchor="t" anchorCtr="0"/>
          <a:lstStyle/>
          <a:p>
            <a:r>
              <a:rPr lang="en-US" sz="550" dirty="0" smtClean="0">
                <a:solidFill>
                  <a:schemeClr val="bg1">
                    <a:lumMod val="65000"/>
                  </a:schemeClr>
                </a:solidFill>
                <a:latin typeface="+mn-lt"/>
                <a:cs typeface="Arial" panose="020B0604020202020204" pitchFamily="34" charset="0"/>
              </a:rPr>
              <a:t>KPMG Audit </a:t>
            </a:r>
            <a:r>
              <a:rPr lang="en-US" sz="550" dirty="0" err="1" smtClean="0">
                <a:solidFill>
                  <a:schemeClr val="bg1">
                    <a:lumMod val="65000"/>
                  </a:schemeClr>
                </a:solidFill>
                <a:latin typeface="+mn-lt"/>
                <a:cs typeface="Arial" panose="020B0604020202020204" pitchFamily="34" charset="0"/>
              </a:rPr>
              <a:t>Plc</a:t>
            </a:r>
            <a:r>
              <a:rPr lang="en-US" sz="550" dirty="0" smtClean="0">
                <a:solidFill>
                  <a:schemeClr val="bg1">
                    <a:lumMod val="65000"/>
                  </a:schemeClr>
                </a:solidFill>
                <a:latin typeface="+mn-lt"/>
                <a:cs typeface="Arial" panose="020B0604020202020204" pitchFamily="34" charset="0"/>
              </a:rPr>
              <a:t>, a company incorporated under the </a:t>
            </a:r>
            <a:br>
              <a:rPr lang="en-US" sz="550" dirty="0" smtClean="0">
                <a:solidFill>
                  <a:schemeClr val="bg1">
                    <a:lumMod val="65000"/>
                  </a:schemeClr>
                </a:solidFill>
                <a:latin typeface="+mn-lt"/>
                <a:cs typeface="Arial" panose="020B0604020202020204" pitchFamily="34" charset="0"/>
              </a:rPr>
            </a:br>
            <a:r>
              <a:rPr lang="en-US" sz="550" dirty="0" smtClean="0">
                <a:solidFill>
                  <a:schemeClr val="bg1">
                    <a:lumMod val="65000"/>
                  </a:schemeClr>
                </a:solidFill>
                <a:latin typeface="+mn-lt"/>
                <a:cs typeface="Arial" panose="020B0604020202020204" pitchFamily="34" charset="0"/>
              </a:rPr>
              <a:t>UK Companies Acts, is a member of KPMG International, </a:t>
            </a:r>
            <a:br>
              <a:rPr lang="en-US" sz="550" dirty="0" smtClean="0">
                <a:solidFill>
                  <a:schemeClr val="bg1">
                    <a:lumMod val="65000"/>
                  </a:schemeClr>
                </a:solidFill>
                <a:latin typeface="+mn-lt"/>
                <a:cs typeface="Arial" panose="020B0604020202020204" pitchFamily="34" charset="0"/>
              </a:rPr>
            </a:br>
            <a:r>
              <a:rPr lang="en-US" sz="550" dirty="0" smtClean="0">
                <a:solidFill>
                  <a:schemeClr val="bg1">
                    <a:lumMod val="65000"/>
                  </a:schemeClr>
                </a:solidFill>
                <a:latin typeface="+mn-lt"/>
                <a:cs typeface="Arial" panose="020B0604020202020204" pitchFamily="34" charset="0"/>
              </a:rPr>
              <a:t>a Swiss cooperative</a:t>
            </a:r>
            <a:endParaRPr lang="en-US" sz="550" dirty="0">
              <a:solidFill>
                <a:schemeClr val="bg1">
                  <a:lumMod val="65000"/>
                </a:schemeClr>
              </a:solidFill>
              <a:latin typeface="+mn-lt"/>
              <a:cs typeface="Arial" panose="020B0604020202020204" pitchFamily="34" charset="0"/>
            </a:endParaRPr>
          </a:p>
        </p:txBody>
      </p:sp>
      <p:sp>
        <p:nvSpPr>
          <p:cNvPr id="15" name="Rectangle 7"/>
          <p:cNvSpPr>
            <a:spLocks noChangeArrowheads="1"/>
          </p:cNvSpPr>
          <p:nvPr userDrawn="1"/>
        </p:nvSpPr>
        <p:spPr bwMode="gray">
          <a:xfrm>
            <a:off x="5429275" y="6233914"/>
            <a:ext cx="1252610" cy="218653"/>
          </a:xfrm>
          <a:prstGeom prst="rect">
            <a:avLst/>
          </a:prstGeom>
          <a:noFill/>
          <a:ln w="6350">
            <a:noFill/>
            <a:miter lim="800000"/>
            <a:headEnd/>
            <a:tailEnd/>
          </a:ln>
          <a:effectLst/>
        </p:spPr>
        <p:txBody>
          <a:bodyPr lIns="0" tIns="0" rIns="0" bIns="0" anchor="t" anchorCtr="0"/>
          <a:lstStyle/>
          <a:p>
            <a:r>
              <a:rPr lang="en-US" sz="550" dirty="0" smtClean="0">
                <a:solidFill>
                  <a:schemeClr val="bg1">
                    <a:lumMod val="65000"/>
                  </a:schemeClr>
                </a:solidFill>
                <a:latin typeface="+mn-lt"/>
                <a:cs typeface="Arial" panose="020B0604020202020204" pitchFamily="34" charset="0"/>
              </a:rPr>
              <a:t>Registered in England No 3110745</a:t>
            </a:r>
            <a:br>
              <a:rPr lang="en-US" sz="550" dirty="0" smtClean="0">
                <a:solidFill>
                  <a:schemeClr val="bg1">
                    <a:lumMod val="65000"/>
                  </a:schemeClr>
                </a:solidFill>
                <a:latin typeface="+mn-lt"/>
                <a:cs typeface="Arial" panose="020B0604020202020204" pitchFamily="34" charset="0"/>
              </a:rPr>
            </a:br>
            <a:r>
              <a:rPr lang="en-US" sz="550" dirty="0" smtClean="0">
                <a:solidFill>
                  <a:schemeClr val="bg1">
                    <a:lumMod val="65000"/>
                  </a:schemeClr>
                </a:solidFill>
                <a:latin typeface="+mn-lt"/>
                <a:cs typeface="Arial" panose="020B0604020202020204" pitchFamily="34" charset="0"/>
              </a:rPr>
              <a:t>Registered office: 15 Canada Square, </a:t>
            </a:r>
            <a:br>
              <a:rPr lang="en-US" sz="550" dirty="0" smtClean="0">
                <a:solidFill>
                  <a:schemeClr val="bg1">
                    <a:lumMod val="65000"/>
                  </a:schemeClr>
                </a:solidFill>
                <a:latin typeface="+mn-lt"/>
                <a:cs typeface="Arial" panose="020B0604020202020204" pitchFamily="34" charset="0"/>
              </a:rPr>
            </a:br>
            <a:r>
              <a:rPr lang="en-US" sz="550" dirty="0" smtClean="0">
                <a:solidFill>
                  <a:schemeClr val="bg1">
                    <a:lumMod val="65000"/>
                  </a:schemeClr>
                </a:solidFill>
                <a:latin typeface="+mn-lt"/>
                <a:cs typeface="Arial" panose="020B0604020202020204" pitchFamily="34" charset="0"/>
              </a:rPr>
              <a:t>London E14 5GL </a:t>
            </a:r>
            <a:endParaRPr lang="en-US" sz="550" dirty="0">
              <a:solidFill>
                <a:schemeClr val="bg1">
                  <a:lumMod val="65000"/>
                </a:schemeClr>
              </a:solidFill>
              <a:latin typeface="+mn-lt"/>
              <a:cs typeface="Arial" panose="020B0604020202020204" pitchFamily="34" charset="0"/>
            </a:endParaRPr>
          </a:p>
        </p:txBody>
      </p:sp>
      <p:sp>
        <p:nvSpPr>
          <p:cNvPr id="16" name="Freeform 15"/>
          <p:cNvSpPr>
            <a:spLocks noEditPoints="1"/>
          </p:cNvSpPr>
          <p:nvPr userDrawn="1"/>
        </p:nvSpPr>
        <p:spPr bwMode="auto">
          <a:xfrm>
            <a:off x="488950" y="6233914"/>
            <a:ext cx="545578"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3" name="Title 2"/>
          <p:cNvSpPr>
            <a:spLocks noGrp="1"/>
          </p:cNvSpPr>
          <p:nvPr>
            <p:ph type="title"/>
          </p:nvPr>
        </p:nvSpPr>
        <p:spPr>
          <a:xfrm>
            <a:off x="488950" y="451575"/>
            <a:ext cx="8591450" cy="723600"/>
          </a:xfrm>
        </p:spPr>
        <p:txBody>
          <a:bodyPr/>
          <a:lstStyle/>
          <a:p>
            <a:r>
              <a:rPr lang="en-US" smtClean="0"/>
              <a:t>Click to edit Master title style</a:t>
            </a:r>
            <a:endParaRPr lang="en-GB" dirty="0"/>
          </a:p>
        </p:txBody>
      </p:sp>
      <p:sp>
        <p:nvSpPr>
          <p:cNvPr id="17" name="Text Placeholder 5"/>
          <p:cNvSpPr>
            <a:spLocks noGrp="1"/>
          </p:cNvSpPr>
          <p:nvPr>
            <p:ph type="body" sz="quarter" idx="10"/>
          </p:nvPr>
        </p:nvSpPr>
        <p:spPr>
          <a:xfrm>
            <a:off x="488950" y="1422400"/>
            <a:ext cx="8591450" cy="460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9019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EPORT 2 COLUMN AND COVER LETTER RUNOV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177925"/>
            <a:ext cx="4370388" cy="4843462"/>
          </a:xfrm>
        </p:spPr>
        <p:txBody>
          <a:bodyPr/>
          <a:lstStyle>
            <a:lvl1pPr>
              <a:defRPr sz="800" baseline="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8"/>
          <p:cNvSpPr>
            <a:spLocks noGrp="1"/>
          </p:cNvSpPr>
          <p:nvPr>
            <p:ph type="body" sz="quarter" idx="11"/>
          </p:nvPr>
        </p:nvSpPr>
        <p:spPr>
          <a:xfrm>
            <a:off x="5047876" y="1177925"/>
            <a:ext cx="4369173" cy="4843462"/>
          </a:xfrm>
          <a:ln w="6350">
            <a:noFill/>
          </a:ln>
        </p:spPr>
        <p:txBody>
          <a:bodyPr lIns="0" tIns="0"/>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24"/>
          <p:cNvSpPr>
            <a:spLocks noGrp="1"/>
          </p:cNvSpPr>
          <p:nvPr>
            <p:ph type="body" sz="quarter" idx="15"/>
          </p:nvPr>
        </p:nvSpPr>
        <p:spPr>
          <a:xfrm>
            <a:off x="488950" y="451705"/>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12" name="Freeform 19"/>
          <p:cNvSpPr>
            <a:spLocks noEditPoints="1"/>
          </p:cNvSpPr>
          <p:nvPr userDrawn="1"/>
        </p:nvSpPr>
        <p:spPr bwMode="auto">
          <a:xfrm>
            <a:off x="488950"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3" name="TextBox 12"/>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LLP, a UK limited liability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partnership, is a member of KPMG International, a Swiss cooperative</a:t>
            </a:r>
          </a:p>
        </p:txBody>
      </p:sp>
      <p:sp>
        <p:nvSpPr>
          <p:cNvPr id="14" name="TextBox 13"/>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5" name="TextBox 14"/>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in England No 3110745</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Registered office: 15 Canada Square,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London E14 5GL </a:t>
            </a:r>
          </a:p>
        </p:txBody>
      </p:sp>
      <p:sp>
        <p:nvSpPr>
          <p:cNvPr id="16" name="TextBox 15"/>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office: 15 Canada Square,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London E14 5GL </a:t>
            </a:r>
          </a:p>
        </p:txBody>
      </p:sp>
      <p:sp>
        <p:nvSpPr>
          <p:cNvPr id="17" name="Shape 8"/>
          <p:cNvSpPr txBox="1">
            <a:spLocks/>
          </p:cNvSpPr>
          <p:nvPr userDrawn="1"/>
        </p:nvSpPr>
        <p:spPr>
          <a:xfrm>
            <a:off x="8916271"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29122729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pic>
        <p:nvPicPr>
          <p:cNvPr id="8" name="Picture 7" descr="LAPTOP GUY compressed.jpg"/>
          <p:cNvPicPr>
            <a:picLocks noChangeAspect="1"/>
          </p:cNvPicPr>
          <p:nvPr userDrawn="1"/>
        </p:nvPicPr>
        <p:blipFill>
          <a:blip r:embed="rId2" cstate="print"/>
          <a:stretch>
            <a:fillRect/>
          </a:stretch>
        </p:blipFill>
        <p:spPr>
          <a:xfrm>
            <a:off x="0" y="0"/>
            <a:ext cx="9906000" cy="6858000"/>
          </a:xfrm>
          <a:prstGeom prst="rect">
            <a:avLst/>
          </a:prstGeom>
        </p:spPr>
      </p:pic>
      <p:sp>
        <p:nvSpPr>
          <p:cNvPr id="7" name="Text Placeholder 6"/>
          <p:cNvSpPr>
            <a:spLocks noGrp="1"/>
          </p:cNvSpPr>
          <p:nvPr>
            <p:ph type="body" sz="quarter" idx="10"/>
          </p:nvPr>
        </p:nvSpPr>
        <p:spPr>
          <a:xfrm>
            <a:off x="4659580" y="820739"/>
            <a:ext cx="3739884" cy="754061"/>
          </a:xfrm>
        </p:spPr>
        <p:txBody>
          <a:bodyPr/>
          <a:lstStyle>
            <a:lvl1pPr>
              <a:lnSpc>
                <a:spcPct val="70000"/>
              </a:lnSpc>
              <a:defRPr sz="4400" b="0">
                <a:solidFill>
                  <a:schemeClr val="bg1"/>
                </a:solidFill>
                <a:latin typeface="+mj-lt"/>
              </a:defRPr>
            </a:lvl1pPr>
          </a:lstStyle>
          <a:p>
            <a:pPr lvl="0"/>
            <a:r>
              <a:rPr lang="en-US" smtClean="0"/>
              <a:t>Click to edit Master text styles</a:t>
            </a:r>
          </a:p>
        </p:txBody>
      </p:sp>
      <p:sp>
        <p:nvSpPr>
          <p:cNvPr id="9" name="Text Placeholder 10"/>
          <p:cNvSpPr>
            <a:spLocks noGrp="1"/>
          </p:cNvSpPr>
          <p:nvPr>
            <p:ph type="body" sz="quarter" idx="11"/>
          </p:nvPr>
        </p:nvSpPr>
        <p:spPr>
          <a:xfrm>
            <a:off x="4659580" y="1435735"/>
            <a:ext cx="3740400" cy="3267075"/>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Freeform 19"/>
          <p:cNvSpPr>
            <a:spLocks noEditPoints="1"/>
          </p:cNvSpPr>
          <p:nvPr userDrawn="1"/>
        </p:nvSpPr>
        <p:spPr bwMode="auto">
          <a:xfrm>
            <a:off x="4659580"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86785921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3" y="0"/>
            <a:ext cx="82867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7" name="Freeform 19"/>
          <p:cNvSpPr>
            <a:spLocks noEditPoints="1"/>
          </p:cNvSpPr>
          <p:nvPr userDrawn="1"/>
        </p:nvSpPr>
        <p:spPr bwMode="auto">
          <a:xfrm>
            <a:off x="1715999"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
          <p:cNvSpPr>
            <a:spLocks noGrp="1"/>
          </p:cNvSpPr>
          <p:nvPr>
            <p:ph type="body" sz="quarter" idx="11"/>
          </p:nvPr>
        </p:nvSpPr>
        <p:spPr>
          <a:xfrm>
            <a:off x="1715999" y="51133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8" name="Text Placeholder 2"/>
          <p:cNvSpPr>
            <a:spLocks noGrp="1"/>
          </p:cNvSpPr>
          <p:nvPr>
            <p:ph type="body" sz="quarter" idx="12"/>
          </p:nvPr>
        </p:nvSpPr>
        <p:spPr>
          <a:xfrm>
            <a:off x="1715999" y="5902325"/>
            <a:ext cx="7375525" cy="119064"/>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19" name="Text Placeholder 2"/>
          <p:cNvSpPr>
            <a:spLocks noGrp="1"/>
          </p:cNvSpPr>
          <p:nvPr>
            <p:ph type="body" sz="quarter" idx="13"/>
          </p:nvPr>
        </p:nvSpPr>
        <p:spPr>
          <a:xfrm>
            <a:off x="1715999" y="43132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1" name="TextBox 10"/>
          <p:cNvSpPr txBox="1"/>
          <p:nvPr userDrawn="1"/>
        </p:nvSpPr>
        <p:spPr>
          <a:xfrm>
            <a:off x="1828800" y="6687742"/>
            <a:ext cx="5934075" cy="12263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smtClean="0">
                <a:solidFill>
                  <a:schemeClr val="tx1"/>
                </a:solidFill>
                <a:latin typeface="+mn-lt"/>
                <a:ea typeface="+mn-ea"/>
                <a:cs typeface="+mn-cs"/>
              </a:rPr>
              <a:t>Document Classification: KPMG Confidential</a:t>
            </a:r>
          </a:p>
        </p:txBody>
      </p:sp>
      <p:pic>
        <p:nvPicPr>
          <p:cNvPr id="12" name="Picture 11" title="LinkedIn">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4888" y="3391318"/>
            <a:ext cx="519815" cy="519815"/>
          </a:xfrm>
          <a:prstGeom prst="rect">
            <a:avLst/>
          </a:prstGeom>
        </p:spPr>
      </p:pic>
      <p:pic>
        <p:nvPicPr>
          <p:cNvPr id="13" name="Picture 12" title="GooglePlus">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27562" y="3451411"/>
            <a:ext cx="380094" cy="380094"/>
          </a:xfrm>
          <a:prstGeom prst="rect">
            <a:avLst/>
          </a:prstGeom>
        </p:spPr>
      </p:pic>
      <p:pic>
        <p:nvPicPr>
          <p:cNvPr id="14" name="Picture 13" title="Twitter">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15999" y="3460136"/>
            <a:ext cx="374058" cy="374058"/>
          </a:xfrm>
          <a:prstGeom prst="rect">
            <a:avLst/>
          </a:prstGeom>
        </p:spPr>
      </p:pic>
      <p:pic>
        <p:nvPicPr>
          <p:cNvPr id="15" name="Picture 14" title="YouTube">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54494" y="3460136"/>
            <a:ext cx="390667" cy="368681"/>
          </a:xfrm>
          <a:prstGeom prst="rect">
            <a:avLst/>
          </a:prstGeom>
        </p:spPr>
      </p:pic>
    </p:spTree>
    <p:extLst>
      <p:ext uri="{BB962C8B-B14F-4D97-AF65-F5344CB8AC3E}">
        <p14:creationId xmlns:p14="http://schemas.microsoft.com/office/powerpoint/2010/main" val="326727365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Section divider one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7"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66882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 y="0"/>
            <a:ext cx="9902952" cy="6858000"/>
          </a:xfrm>
          <a:prstGeom prst="rect">
            <a:avLst/>
          </a:prstGeom>
        </p:spPr>
      </p:pic>
      <p:sp>
        <p:nvSpPr>
          <p:cNvPr id="7" name="Title 1"/>
          <p:cNvSpPr>
            <a:spLocks noGrp="1"/>
          </p:cNvSpPr>
          <p:nvPr>
            <p:ph type="ctrTitle" hasCustomPrompt="1"/>
          </p:nvPr>
        </p:nvSpPr>
        <p:spPr>
          <a:xfrm>
            <a:off x="4036911" y="1339200"/>
            <a:ext cx="5440464" cy="3510000"/>
          </a:xfrm>
        </p:spPr>
        <p:txBody>
          <a:bodyPr anchor="t" anchorCtr="0"/>
          <a:lstStyle>
            <a:lvl1pPr algn="l">
              <a:defRPr sz="11000">
                <a:solidFill>
                  <a:schemeClr val="bg1"/>
                </a:solidFill>
              </a:defRPr>
            </a:lvl1pPr>
          </a:lstStyle>
          <a:p>
            <a:r>
              <a:rPr lang="en-GB" dirty="0" smtClean="0"/>
              <a:t>Title slide 4</a:t>
            </a:r>
            <a:br>
              <a:rPr lang="en-GB" dirty="0" smtClean="0"/>
            </a:br>
            <a:r>
              <a:rPr lang="en-GB" dirty="0" smtClean="0"/>
              <a:t>dark left vertical image</a:t>
            </a:r>
            <a:endParaRPr lang="en-US" dirty="0"/>
          </a:p>
        </p:txBody>
      </p:sp>
      <p:sp>
        <p:nvSpPr>
          <p:cNvPr id="9" name="Freeform 19"/>
          <p:cNvSpPr>
            <a:spLocks noEditPoints="1"/>
          </p:cNvSpPr>
          <p:nvPr userDrawn="1"/>
        </p:nvSpPr>
        <p:spPr bwMode="auto">
          <a:xfrm>
            <a:off x="4065711"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 Placeholder 3"/>
          <p:cNvSpPr>
            <a:spLocks noGrp="1"/>
          </p:cNvSpPr>
          <p:nvPr>
            <p:ph type="body" sz="quarter" idx="11"/>
          </p:nvPr>
        </p:nvSpPr>
        <p:spPr>
          <a:xfrm>
            <a:off x="4065711" y="5036400"/>
            <a:ext cx="5411664"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8387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9902952" cy="6858000"/>
          </a:xfrm>
          <a:prstGeom prst="rect">
            <a:avLst/>
          </a:prstGeom>
        </p:spPr>
      </p:pic>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US" dirty="0" smtClean="0"/>
              <a:t>Title slide 5</a:t>
            </a:r>
            <a:br>
              <a:rPr lang="en-US" dirty="0" smtClean="0"/>
            </a:br>
            <a:r>
              <a:rPr lang="en-US" dirty="0" smtClean="0"/>
              <a:t>singular </a:t>
            </a:r>
            <a:br>
              <a:rPr lang="en-US" dirty="0" smtClean="0"/>
            </a:br>
            <a:r>
              <a:rPr lang="en-US" dirty="0" smtClean="0"/>
              <a:t>image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9"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4949900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Title slide 6</a:t>
            </a:r>
            <a:br>
              <a:rPr lang="en-GB" dirty="0" smtClean="0"/>
            </a:br>
            <a:r>
              <a:rPr lang="en-GB" dirty="0" smtClean="0"/>
              <a:t>no image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9"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7"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4872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7 - Singular image layout">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7249" b="17143"/>
          <a:stretch/>
        </p:blipFill>
        <p:spPr>
          <a:xfrm>
            <a:off x="12032" y="0"/>
            <a:ext cx="9893968" cy="6860512"/>
          </a:xfrm>
          <a:prstGeom prst="rect">
            <a:avLst/>
          </a:prstGeom>
        </p:spPr>
      </p:pic>
      <p:sp>
        <p:nvSpPr>
          <p:cNvPr id="4" name="object 3"/>
          <p:cNvSpPr/>
          <p:nvPr userDrawn="1"/>
        </p:nvSpPr>
        <p:spPr>
          <a:xfrm>
            <a:off x="1" y="0"/>
            <a:ext cx="3960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Title 1"/>
          <p:cNvSpPr>
            <a:spLocks noGrp="1"/>
          </p:cNvSpPr>
          <p:nvPr>
            <p:ph type="ctrTitle" hasCustomPrompt="1"/>
          </p:nvPr>
        </p:nvSpPr>
        <p:spPr>
          <a:xfrm>
            <a:off x="820800" y="1346400"/>
            <a:ext cx="2773005" cy="3510000"/>
          </a:xfrm>
        </p:spPr>
        <p:txBody>
          <a:bodyPr anchor="t" anchorCtr="0"/>
          <a:lstStyle>
            <a:lvl1pPr algn="l">
              <a:defRPr sz="7200">
                <a:solidFill>
                  <a:schemeClr val="bg1"/>
                </a:solidFill>
              </a:defRPr>
            </a:lvl1pPr>
          </a:lstStyle>
          <a:p>
            <a:r>
              <a:rPr lang="en-GB" dirty="0" smtClean="0"/>
              <a:t>Title slide 7</a:t>
            </a:r>
            <a:br>
              <a:rPr lang="en-GB" dirty="0" smtClean="0"/>
            </a:br>
            <a:r>
              <a:rPr lang="en-GB" dirty="0" smtClean="0"/>
              <a:t>singular image</a:t>
            </a:r>
            <a:endParaRPr lang="en-US" dirty="0"/>
          </a:p>
        </p:txBody>
      </p:sp>
      <p:sp>
        <p:nvSpPr>
          <p:cNvPr id="8" name="Freeform 19"/>
          <p:cNvSpPr>
            <a:spLocks noEditPoints="1"/>
          </p:cNvSpPr>
          <p:nvPr userDrawn="1"/>
        </p:nvSpPr>
        <p:spPr bwMode="auto">
          <a:xfrm>
            <a:off x="820800"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0" name="Text Placeholder 3"/>
          <p:cNvSpPr>
            <a:spLocks noGrp="1"/>
          </p:cNvSpPr>
          <p:nvPr>
            <p:ph type="body" sz="quarter" idx="11"/>
          </p:nvPr>
        </p:nvSpPr>
        <p:spPr>
          <a:xfrm>
            <a:off x="820800" y="5036400"/>
            <a:ext cx="2773005"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18225857"/>
      </p:ext>
    </p:extLst>
  </p:cSld>
  <p:clrMapOvr>
    <a:masterClrMapping/>
  </p:clrMapOvr>
  <p:extLst mod="1">
    <p:ext uri="{DCECCB84-F9BA-43D5-87BE-67443E8EF086}">
      <p15:sldGuideLst xmlns:p15="http://schemas.microsoft.com/office/powerpoint/2012/main">
        <p15:guide id="1" pos="5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19" name="Text Placeholder 8"/>
          <p:cNvSpPr>
            <a:spLocks noGrp="1"/>
          </p:cNvSpPr>
          <p:nvPr>
            <p:ph type="body" sz="quarter" idx="10"/>
          </p:nvPr>
        </p:nvSpPr>
        <p:spPr>
          <a:xfrm>
            <a:off x="488950" y="1177924"/>
            <a:ext cx="4370388" cy="4843463"/>
          </a:xfrm>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Text Placeholder 8"/>
          <p:cNvSpPr>
            <a:spLocks noGrp="1"/>
          </p:cNvSpPr>
          <p:nvPr>
            <p:ph type="body" sz="quarter" idx="11"/>
          </p:nvPr>
        </p:nvSpPr>
        <p:spPr>
          <a:xfrm>
            <a:off x="5061064" y="1177924"/>
            <a:ext cx="4355985"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Rectangle 20"/>
          <p:cNvSpPr/>
          <p:nvPr userDrawn="1"/>
        </p:nvSpPr>
        <p:spPr>
          <a:xfrm>
            <a:off x="5047877" y="1177924"/>
            <a:ext cx="91081"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6" name="TextBox 15"/>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LLP, a UK limited liability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partnership, is a member of KPMG International, a Swiss cooperative</a:t>
            </a:r>
          </a:p>
        </p:txBody>
      </p:sp>
      <p:sp>
        <p:nvSpPr>
          <p:cNvPr id="17" name="TextBox 16"/>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8" name="TextBox 17"/>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in England No 3110745</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Registered office: 15 Canada Square,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London E14 5GL </a:t>
            </a:r>
          </a:p>
        </p:txBody>
      </p:sp>
      <p:sp>
        <p:nvSpPr>
          <p:cNvPr id="22" name="TextBox 21"/>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office: 15 Canada Square,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London E14 5GL </a:t>
            </a:r>
          </a:p>
        </p:txBody>
      </p:sp>
      <p:sp>
        <p:nvSpPr>
          <p:cNvPr id="23"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7486639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19" name="Text Placeholder 8"/>
          <p:cNvSpPr>
            <a:spLocks noGrp="1"/>
          </p:cNvSpPr>
          <p:nvPr>
            <p:ph type="body" sz="quarter" idx="10"/>
          </p:nvPr>
        </p:nvSpPr>
        <p:spPr>
          <a:xfrm>
            <a:off x="488950" y="1177924"/>
            <a:ext cx="4370388" cy="4843463"/>
          </a:xfrm>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Text Placeholder 8"/>
          <p:cNvSpPr>
            <a:spLocks noGrp="1"/>
          </p:cNvSpPr>
          <p:nvPr>
            <p:ph type="body" sz="quarter" idx="11"/>
          </p:nvPr>
        </p:nvSpPr>
        <p:spPr>
          <a:xfrm>
            <a:off x="5061064" y="1177924"/>
            <a:ext cx="4355985"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Rectangle 20"/>
          <p:cNvSpPr/>
          <p:nvPr userDrawn="1"/>
        </p:nvSpPr>
        <p:spPr>
          <a:xfrm>
            <a:off x="5046663" y="1177924"/>
            <a:ext cx="91081"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6" name="TextBox 15"/>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LLP, a UK limited liability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partnership, is a member of KPMG International, a Swiss cooperative</a:t>
            </a:r>
          </a:p>
        </p:txBody>
      </p:sp>
      <p:sp>
        <p:nvSpPr>
          <p:cNvPr id="17" name="TextBox 16"/>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8" name="TextBox 17"/>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in England No 3110745</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Registered office: 15 Canada Square,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London E14 5GL </a:t>
            </a:r>
          </a:p>
        </p:txBody>
      </p:sp>
      <p:sp>
        <p:nvSpPr>
          <p:cNvPr id="22" name="TextBox 21"/>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Registered office: 15 Canada Square, </a:t>
            </a:r>
            <a:br>
              <a:rPr lang="en-GB" sz="600" kern="1200" noProof="0" dirty="0" smtClean="0">
                <a:solidFill>
                  <a:schemeClr val="bg1">
                    <a:lumMod val="65000"/>
                  </a:schemeClr>
                </a:solidFill>
                <a:latin typeface="+mn-lt"/>
                <a:ea typeface="+mn-ea"/>
                <a:cs typeface="+mn-cs"/>
              </a:rPr>
            </a:br>
            <a:r>
              <a:rPr lang="en-GB" sz="600" kern="1200" noProof="0" dirty="0" smtClean="0">
                <a:solidFill>
                  <a:schemeClr val="bg1">
                    <a:lumMod val="65000"/>
                  </a:schemeClr>
                </a:solidFill>
                <a:latin typeface="+mn-lt"/>
                <a:ea typeface="+mn-ea"/>
                <a:cs typeface="+mn-cs"/>
              </a:rPr>
              <a:t>London E14 5GL </a:t>
            </a:r>
          </a:p>
        </p:txBody>
      </p:sp>
      <p:sp>
        <p:nvSpPr>
          <p:cNvPr id="23"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3571027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950" y="451575"/>
            <a:ext cx="8918244" cy="7236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8951" y="1422400"/>
            <a:ext cx="8918242" cy="46044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Shape 8"/>
          <p:cNvSpPr txBox="1">
            <a:spLocks/>
          </p:cNvSpPr>
          <p:nvPr userDrawn="1"/>
        </p:nvSpPr>
        <p:spPr>
          <a:xfrm>
            <a:off x="9027000" y="6320118"/>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00" smtClean="0">
                <a:solidFill>
                  <a:schemeClr val="tx2"/>
                </a:solidFill>
                <a:latin typeface="+mn-lt"/>
                <a:ea typeface="Arial"/>
                <a:cs typeface="Arial" panose="020B0604020202020204" pitchFamily="34" charset="0"/>
              </a:rPr>
              <a:pPr algn="r"/>
              <a:t>‹#›</a:t>
            </a:fld>
            <a:endParaRPr lang="en-US" sz="900" dirty="0">
              <a:solidFill>
                <a:schemeClr val="tx2"/>
              </a:solidFill>
              <a:latin typeface="+mn-lt"/>
              <a:ea typeface="Arial"/>
              <a:cs typeface="Arial" panose="020B0604020202020204" pitchFamily="34" charset="0"/>
            </a:endParaRPr>
          </a:p>
        </p:txBody>
      </p:sp>
      <p:sp>
        <p:nvSpPr>
          <p:cNvPr id="25" name="TextBox 24"/>
          <p:cNvSpPr txBox="1"/>
          <p:nvPr userDrawn="1"/>
        </p:nvSpPr>
        <p:spPr>
          <a:xfrm>
            <a:off x="1828800" y="6687742"/>
            <a:ext cx="5934075" cy="12263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smtClean="0">
                <a:solidFill>
                  <a:schemeClr val="tx1"/>
                </a:solidFill>
                <a:latin typeface="+mn-lt"/>
                <a:ea typeface="+mn-ea"/>
                <a:cs typeface="+mn-cs"/>
              </a:rPr>
              <a:t>Document Classification: KPMG Confidential</a:t>
            </a:r>
          </a:p>
        </p:txBody>
      </p:sp>
      <p:sp>
        <p:nvSpPr>
          <p:cNvPr id="27" name="Freeform 19"/>
          <p:cNvSpPr>
            <a:spLocks noEditPoints="1"/>
          </p:cNvSpPr>
          <p:nvPr userDrawn="1"/>
        </p:nvSpPr>
        <p:spPr bwMode="auto">
          <a:xfrm>
            <a:off x="488950"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0" name="TextBox 29"/>
          <p:cNvSpPr txBox="1"/>
          <p:nvPr userDrawn="1">
            <p:custDataLst>
              <p:tags r:id="rId39"/>
            </p:custDataLst>
          </p:nvPr>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 2017 KPMG LLP, a UK limited liability partnership and a member firm of the KPMG network of independent member firms affiliated with KPMG International Cooperative (“KPMG International”), a Swiss entity.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661" r:id="rId1"/>
    <p:sldLayoutId id="2147483710" r:id="rId2"/>
    <p:sldLayoutId id="2147483709" r:id="rId3"/>
    <p:sldLayoutId id="2147483703" r:id="rId4"/>
    <p:sldLayoutId id="2147483675" r:id="rId5"/>
    <p:sldLayoutId id="2147483680" r:id="rId6"/>
    <p:sldLayoutId id="2147483734" r:id="rId7"/>
    <p:sldLayoutId id="2147483707" r:id="rId8"/>
    <p:sldLayoutId id="2147483729" r:id="rId9"/>
    <p:sldLayoutId id="2147483708" r:id="rId10"/>
    <p:sldLayoutId id="2147483723" r:id="rId11"/>
    <p:sldLayoutId id="2147483726" r:id="rId12"/>
    <p:sldLayoutId id="2147483730" r:id="rId13"/>
    <p:sldLayoutId id="2147483666" r:id="rId14"/>
    <p:sldLayoutId id="2147483705" r:id="rId15"/>
    <p:sldLayoutId id="2147483689" r:id="rId16"/>
    <p:sldLayoutId id="2147483690" r:id="rId17"/>
    <p:sldLayoutId id="2147483692" r:id="rId18"/>
    <p:sldLayoutId id="2147483693" r:id="rId19"/>
    <p:sldLayoutId id="2147483694" r:id="rId20"/>
    <p:sldLayoutId id="2147483695" r:id="rId21"/>
    <p:sldLayoutId id="2147483701" r:id="rId22"/>
    <p:sldLayoutId id="2147483697" r:id="rId23"/>
    <p:sldLayoutId id="2147483698" r:id="rId24"/>
    <p:sldLayoutId id="2147483699" r:id="rId25"/>
    <p:sldLayoutId id="2147483711" r:id="rId26"/>
    <p:sldLayoutId id="2147483712" r:id="rId27"/>
    <p:sldLayoutId id="2147483682" r:id="rId28"/>
    <p:sldLayoutId id="2147483683" r:id="rId29"/>
    <p:sldLayoutId id="2147483684" r:id="rId30"/>
    <p:sldLayoutId id="2147483685" r:id="rId31"/>
    <p:sldLayoutId id="2147483720" r:id="rId32"/>
    <p:sldLayoutId id="2147483721" r:id="rId33"/>
    <p:sldLayoutId id="2147483719" r:id="rId34"/>
    <p:sldLayoutId id="2147483728" r:id="rId35"/>
    <p:sldLayoutId id="2147483667" r:id="rId36"/>
    <p:sldLayoutId id="2147483735" r:id="rId37"/>
  </p:sldLayoutIdLst>
  <p:timing>
    <p:tnLst>
      <p:par>
        <p:cTn id="1" dur="indefinite" restart="never" nodeType="tmRoot"/>
      </p:par>
    </p:tnLst>
  </p:timing>
  <p:txStyles>
    <p:titleStyle>
      <a:lvl1pPr algn="l" defTabSz="914400" rtl="0" eaLnBrk="1" latinLnBrk="0" hangingPunct="1">
        <a:lnSpc>
          <a:spcPct val="70000"/>
        </a:lnSpc>
        <a:spcBef>
          <a:spcPct val="0"/>
        </a:spcBef>
        <a:buNone/>
        <a:defRPr sz="38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93" userDrawn="1">
          <p15:clr>
            <a:srgbClr val="F26B43"/>
          </p15:clr>
        </p15:guide>
        <p15:guide id="2" pos="308" userDrawn="1">
          <p15:clr>
            <a:srgbClr val="F26B43"/>
          </p15:clr>
        </p15:guide>
        <p15:guide id="3" pos="5932" userDrawn="1">
          <p15:clr>
            <a:srgbClr val="F26B43"/>
          </p15:clr>
        </p15:guide>
        <p15:guide id="4" orient="horz" pos="742" userDrawn="1">
          <p15:clr>
            <a:srgbClr val="F26B43"/>
          </p15:clr>
        </p15:guide>
        <p15:guide id="6" orient="horz" pos="279" userDrawn="1">
          <p15:clr>
            <a:srgbClr val="F26B43"/>
          </p15:clr>
        </p15:guide>
        <p15:guide id="7" orient="horz" pos="896" userDrawn="1">
          <p15:clr>
            <a:srgbClr val="F26B43"/>
          </p15:clr>
        </p15:guide>
        <p15:guide id="8" pos="3061" userDrawn="1">
          <p15:clr>
            <a:srgbClr val="F26B43"/>
          </p15:clr>
        </p15:guide>
        <p15:guide id="9" pos="31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9600" dirty="0" smtClean="0"/>
              <a:t>Demystifying tax on using your land for rural housing</a:t>
            </a:r>
            <a:r>
              <a:rPr lang="en-GB" dirty="0" smtClean="0"/>
              <a:t/>
            </a:r>
            <a:br>
              <a:rPr lang="en-GB" dirty="0" smtClean="0"/>
            </a:br>
            <a:endParaRPr lang="en-GB" dirty="0"/>
          </a:p>
        </p:txBody>
      </p:sp>
      <p:sp>
        <p:nvSpPr>
          <p:cNvPr id="5" name="Subtitle 4"/>
          <p:cNvSpPr>
            <a:spLocks noGrp="1"/>
          </p:cNvSpPr>
          <p:nvPr>
            <p:ph type="subTitle" idx="11"/>
          </p:nvPr>
        </p:nvSpPr>
        <p:spPr/>
        <p:txBody>
          <a:bodyPr/>
          <a:lstStyle/>
          <a:p>
            <a:pPr lvl="1"/>
            <a:endParaRPr lang="en-GB" dirty="0"/>
          </a:p>
          <a:p>
            <a:pPr lvl="1"/>
            <a:r>
              <a:rPr lang="en-GB" dirty="0" smtClean="0"/>
              <a:t>February 2017</a:t>
            </a:r>
            <a:endParaRPr lang="en-GB" dirty="0"/>
          </a:p>
        </p:txBody>
      </p:sp>
    </p:spTree>
    <p:extLst>
      <p:ext uri="{BB962C8B-B14F-4D97-AF65-F5344CB8AC3E}">
        <p14:creationId xmlns:p14="http://schemas.microsoft.com/office/powerpoint/2010/main" val="438289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76721" y="733653"/>
            <a:ext cx="3739884" cy="754061"/>
          </a:xfrm>
        </p:spPr>
        <p:txBody>
          <a:bodyPr/>
          <a:lstStyle/>
          <a:p>
            <a:r>
              <a:rPr lang="en-US" dirty="0" smtClean="0"/>
              <a:t>Contacts</a:t>
            </a:r>
            <a:endParaRPr lang="en-US" dirty="0"/>
          </a:p>
        </p:txBody>
      </p:sp>
      <p:sp>
        <p:nvSpPr>
          <p:cNvPr id="3" name="Text Placeholder 2"/>
          <p:cNvSpPr>
            <a:spLocks noGrp="1"/>
          </p:cNvSpPr>
          <p:nvPr>
            <p:ph type="body" sz="quarter" idx="11"/>
          </p:nvPr>
        </p:nvSpPr>
        <p:spPr>
          <a:xfrm>
            <a:off x="3176721" y="1348649"/>
            <a:ext cx="3740400" cy="3267075"/>
          </a:xfrm>
        </p:spPr>
        <p:txBody>
          <a:bodyPr/>
          <a:lstStyle/>
          <a:p>
            <a:r>
              <a:rPr lang="en-GB" dirty="0"/>
              <a:t>The contacts at KPMG in connection with this report are</a:t>
            </a:r>
            <a:r>
              <a:rPr lang="en-GB" dirty="0" smtClean="0"/>
              <a:t>:</a:t>
            </a:r>
          </a:p>
          <a:p>
            <a:endParaRPr lang="en-GB" dirty="0"/>
          </a:p>
          <a:p>
            <a:r>
              <a:rPr lang="en-GB" dirty="0" smtClean="0"/>
              <a:t>Kathryn Mallett – 01293 652743</a:t>
            </a:r>
          </a:p>
          <a:p>
            <a:r>
              <a:rPr lang="en-GB" dirty="0" smtClean="0"/>
              <a:t>Mariam </a:t>
            </a:r>
            <a:r>
              <a:rPr lang="en-GB" dirty="0" err="1" smtClean="0"/>
              <a:t>Moi</a:t>
            </a:r>
            <a:r>
              <a:rPr lang="en-GB" dirty="0" smtClean="0"/>
              <a:t> – 0207 311 1606</a:t>
            </a:r>
            <a:endParaRPr lang="en-GB" dirty="0"/>
          </a:p>
        </p:txBody>
      </p:sp>
    </p:spTree>
    <p:extLst>
      <p:ext uri="{BB962C8B-B14F-4D97-AF65-F5344CB8AC3E}">
        <p14:creationId xmlns:p14="http://schemas.microsoft.com/office/powerpoint/2010/main" val="57794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2"/>
          </p:nvPr>
        </p:nvSpPr>
        <p:spPr/>
        <p:txBody>
          <a:bodyPr/>
          <a:lstStyle/>
          <a:p>
            <a:r>
              <a:rPr lang="en-GB" dirty="0"/>
              <a:t>The KPMG name and logo are registered trademarks or trademarks of KPMG International. </a:t>
            </a:r>
          </a:p>
        </p:txBody>
      </p:sp>
      <p:sp>
        <p:nvSpPr>
          <p:cNvPr id="40" name="Text Placeholder 39"/>
          <p:cNvSpPr>
            <a:spLocks noGrp="1"/>
          </p:cNvSpPr>
          <p:nvPr>
            <p:ph type="body" sz="quarter" idx="13"/>
          </p:nvPr>
        </p:nvSpPr>
        <p:spPr/>
        <p:txBody>
          <a:bodyPr/>
          <a:lstStyle/>
          <a:p>
            <a:r>
              <a:rPr lang="en-GB" dirty="0" smtClean="0"/>
              <a:t>The information contained herein is of a general nature and is not intended to address the circumstances of any particular individual or entity. Although we endeavour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endParaRPr lang="en-GB" dirty="0"/>
          </a:p>
        </p:txBody>
      </p:sp>
      <p:sp>
        <p:nvSpPr>
          <p:cNvPr id="29" name="Text Placeholder 28"/>
          <p:cNvSpPr>
            <a:spLocks noGrp="1"/>
          </p:cNvSpPr>
          <p:nvPr>
            <p:ph type="body" sz="quarter" idx="11"/>
            <p:custDataLst>
              <p:tags r:id="rId1"/>
            </p:custDataLst>
          </p:nvPr>
        </p:nvSpPr>
        <p:spPr/>
        <p:txBody>
          <a:bodyPr/>
          <a:lstStyle/>
          <a:p>
            <a:r>
              <a:rPr lang="en-GB" dirty="0" smtClean="0"/>
              <a:t>© 2017 KPMG LLP, a UK limited liability partnership and a member firm of the KPMG network of independent member firms affiliated with KPMG International Cooperative (“KPMG International”), a Swiss entity. All rights reserved.</a:t>
            </a:r>
            <a:endParaRPr lang="en-GB" dirty="0"/>
          </a:p>
        </p:txBody>
      </p:sp>
      <p:sp>
        <p:nvSpPr>
          <p:cNvPr id="6" name="TextBox 5"/>
          <p:cNvSpPr txBox="1"/>
          <p:nvPr/>
        </p:nvSpPr>
        <p:spPr>
          <a:xfrm>
            <a:off x="9417050" y="4067176"/>
            <a:ext cx="4248472" cy="899459"/>
          </a:xfrm>
          <a:prstGeom prst="rect">
            <a:avLst/>
          </a:prstGeom>
          <a:solidFill>
            <a:srgbClr val="9E3039"/>
          </a:solidFill>
        </p:spPr>
        <p:txBody>
          <a:bodyPr wrap="square" lIns="72000" tIns="72000" rIns="72000" bIns="72000"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Note</a:t>
            </a:r>
          </a:p>
          <a:p>
            <a:pPr algn="ctr"/>
            <a:r>
              <a:rPr lang="en-ZA" sz="1100" dirty="0" smtClean="0">
                <a:solidFill>
                  <a:srgbClr val="FFFFFF"/>
                </a:solidFill>
                <a:latin typeface="Arial" panose="020B0604020202020204" pitchFamily="34" charset="0"/>
                <a:cs typeface="Arial" panose="020B0604020202020204" pitchFamily="34" charset="0"/>
              </a:rPr>
              <a:t>This disclaimer should only be used on external marketing materials, not client-specific documents (e.g. proposals or deliverables prepared under the terms of an engagement letter).</a:t>
            </a:r>
            <a:endParaRPr lang="en-GB" sz="1100" dirty="0" smtClean="0">
              <a:solidFill>
                <a:srgbClr val="FFFFFF"/>
              </a:solidFill>
              <a:latin typeface="Arial" panose="020B0604020202020204" pitchFamily="34" charset="0"/>
              <a:cs typeface="Arial" panose="020B0604020202020204" pitchFamily="34" charset="0"/>
            </a:endParaRPr>
          </a:p>
        </p:txBody>
      </p:sp>
      <p:sp>
        <p:nvSpPr>
          <p:cNvPr id="7" name="Rectangle 5"/>
          <p:cNvSpPr txBox="1">
            <a:spLocks/>
          </p:cNvSpPr>
          <p:nvPr/>
        </p:nvSpPr>
        <p:spPr bwMode="gray">
          <a:xfrm>
            <a:off x="1715998" y="5442857"/>
            <a:ext cx="7375525" cy="341994"/>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p>
            <a:pPr lvl="0" fontAlgn="base">
              <a:spcBef>
                <a:spcPts val="1200"/>
              </a:spcBef>
              <a:defRPr/>
            </a:pPr>
            <a:r>
              <a:rPr lang="en-GB" sz="900" dirty="0">
                <a:solidFill>
                  <a:srgbClr val="A6A6A6"/>
                </a:solidFill>
                <a:latin typeface="Arial" panose="020B0604020202020204" pitchFamily="34" charset="0"/>
                <a:cs typeface="Arial" panose="020B0604020202020204" pitchFamily="34" charset="0"/>
              </a:rPr>
              <a:t>KPMG LLP is multi-disciplinary practice authorised and regulated by the Solicitors Regulation Authority. For full details of our professional regulation please refer to  </a:t>
            </a:r>
            <a:r>
              <a:rPr lang="en-GB" sz="900" dirty="0" smtClean="0">
                <a:solidFill>
                  <a:srgbClr val="A6A6A6"/>
                </a:solidFill>
                <a:latin typeface="Arial" panose="020B0604020202020204" pitchFamily="34" charset="0"/>
                <a:cs typeface="Arial" panose="020B0604020202020204" pitchFamily="34" charset="0"/>
              </a:rPr>
              <a:t>‘Regulatory Information’  </a:t>
            </a:r>
            <a:r>
              <a:rPr lang="en-GB" sz="900" dirty="0">
                <a:solidFill>
                  <a:srgbClr val="A6A6A6"/>
                </a:solidFill>
                <a:latin typeface="Arial" panose="020B0604020202020204" pitchFamily="34" charset="0"/>
                <a:cs typeface="Arial" panose="020B0604020202020204" pitchFamily="34" charset="0"/>
              </a:rPr>
              <a:t>at www.kpmg.com/uk</a:t>
            </a:r>
            <a:endParaRPr kumimoji="0" lang="en-GB" sz="900" b="0" i="0" u="none" strike="noStrike" kern="1200" cap="none" spc="0" normalizeH="0" baseline="0" noProof="0" dirty="0">
              <a:ln>
                <a:noFill/>
              </a:ln>
              <a:solidFill>
                <a:srgbClr val="A6A6A6"/>
              </a:solidFill>
              <a:effectLst/>
              <a:uLnTx/>
              <a:uFillTx/>
              <a:latin typeface="Arial" panose="020B0604020202020204" pitchFamily="34" charset="0"/>
              <a:cs typeface="Arial" panose="020B0604020202020204" pitchFamily="34" charset="0"/>
            </a:endParaRPr>
          </a:p>
        </p:txBody>
      </p:sp>
      <p:sp>
        <p:nvSpPr>
          <p:cNvPr id="8" name="TextBox 7"/>
          <p:cNvSpPr txBox="1"/>
          <p:nvPr/>
        </p:nvSpPr>
        <p:spPr>
          <a:xfrm>
            <a:off x="9417050" y="5223946"/>
            <a:ext cx="4248472" cy="560905"/>
          </a:xfrm>
          <a:prstGeom prst="rect">
            <a:avLst/>
          </a:prstGeom>
          <a:solidFill>
            <a:srgbClr val="9E3039"/>
          </a:solidFill>
        </p:spPr>
        <p:txBody>
          <a:bodyPr wrap="square" lIns="72000" tIns="72000" rIns="72000" bIns="72000"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Note</a:t>
            </a:r>
          </a:p>
          <a:p>
            <a:pPr algn="ctr"/>
            <a:r>
              <a:rPr lang="en-ZA" sz="1100" dirty="0" smtClean="0">
                <a:solidFill>
                  <a:srgbClr val="FFFFFF"/>
                </a:solidFill>
                <a:latin typeface="Arial" pitchFamily="34" charset="0"/>
                <a:cs typeface="Arial" pitchFamily="34" charset="0"/>
              </a:rPr>
              <a:t>This disclaimer should only be used on Legal Services Reports.</a:t>
            </a:r>
            <a:endParaRPr lang="en-GB" sz="1100" dirty="0" smtClean="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945250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400" dirty="0"/>
              <a:t>Demystifying tax on using your land for rural housing</a:t>
            </a:r>
          </a:p>
          <a:p>
            <a:pPr lvl="2">
              <a:spcAft>
                <a:spcPts val="1200"/>
              </a:spcAft>
              <a:buClr>
                <a:schemeClr val="bg2">
                  <a:lumMod val="75000"/>
                </a:schemeClr>
              </a:buClr>
              <a:buSzPct val="85000"/>
              <a:buFont typeface="Wingdings" panose="05000000000000000000" pitchFamily="2" charset="2"/>
              <a:buChar char="n"/>
            </a:pPr>
            <a:r>
              <a:rPr lang="en-GB" sz="1400" dirty="0"/>
              <a:t>Introduction</a:t>
            </a:r>
          </a:p>
          <a:p>
            <a:pPr lvl="2">
              <a:spcAft>
                <a:spcPts val="1200"/>
              </a:spcAft>
              <a:buClr>
                <a:schemeClr val="bg2">
                  <a:lumMod val="75000"/>
                </a:schemeClr>
              </a:buClr>
              <a:buSzPct val="85000"/>
              <a:buFont typeface="Wingdings" panose="05000000000000000000" pitchFamily="2" charset="2"/>
              <a:buChar char="n"/>
            </a:pPr>
            <a:r>
              <a:rPr lang="en-GB" sz="1400" dirty="0"/>
              <a:t>Selling land – individual’s tax position (as company shareholders or individual land owners)</a:t>
            </a:r>
          </a:p>
          <a:p>
            <a:pPr lvl="2">
              <a:spcAft>
                <a:spcPts val="1200"/>
              </a:spcAft>
              <a:buClr>
                <a:schemeClr val="bg2">
                  <a:lumMod val="75000"/>
                </a:schemeClr>
              </a:buClr>
              <a:buSzPct val="85000"/>
              <a:buFont typeface="Wingdings" panose="05000000000000000000" pitchFamily="2" charset="2"/>
              <a:buChar char="n"/>
            </a:pPr>
            <a:r>
              <a:rPr lang="en-GB" sz="1400" dirty="0"/>
              <a:t>Retaining land and developing on your own account</a:t>
            </a:r>
          </a:p>
          <a:p>
            <a:pPr lvl="2">
              <a:spcAft>
                <a:spcPts val="1200"/>
              </a:spcAft>
              <a:buClr>
                <a:schemeClr val="bg2">
                  <a:lumMod val="75000"/>
                </a:schemeClr>
              </a:buClr>
              <a:buSzPct val="85000"/>
              <a:buFont typeface="Wingdings" panose="05000000000000000000" pitchFamily="2" charset="2"/>
              <a:buChar char="n"/>
            </a:pPr>
            <a:r>
              <a:rPr lang="en-GB" sz="1400" dirty="0"/>
              <a:t>What’s different about a Housing Association</a:t>
            </a:r>
          </a:p>
          <a:p>
            <a:pPr lvl="2">
              <a:spcAft>
                <a:spcPts val="1200"/>
              </a:spcAft>
              <a:buClr>
                <a:schemeClr val="bg2">
                  <a:lumMod val="75000"/>
                </a:schemeClr>
              </a:buClr>
              <a:buSzPct val="85000"/>
              <a:buFont typeface="Wingdings" panose="05000000000000000000" pitchFamily="2" charset="2"/>
              <a:buChar char="n"/>
            </a:pPr>
            <a:r>
              <a:rPr lang="en-GB" sz="1400" dirty="0"/>
              <a:t>Any questions?</a:t>
            </a:r>
          </a:p>
          <a:p>
            <a:endParaRPr lang="en-GB" sz="1400" dirty="0"/>
          </a:p>
        </p:txBody>
      </p:sp>
      <p:sp>
        <p:nvSpPr>
          <p:cNvPr id="3" name="Text Placeholder 2"/>
          <p:cNvSpPr>
            <a:spLocks noGrp="1"/>
          </p:cNvSpPr>
          <p:nvPr>
            <p:ph type="body" sz="quarter" idx="11"/>
          </p:nvPr>
        </p:nvSpPr>
        <p:spPr/>
        <p:txBody>
          <a:bodyPr/>
          <a:lstStyle/>
          <a:p>
            <a:endParaRPr lang="en-GB"/>
          </a:p>
        </p:txBody>
      </p:sp>
      <p:sp>
        <p:nvSpPr>
          <p:cNvPr id="5" name="Title 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25797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2">
              <a:spcAft>
                <a:spcPts val="1200"/>
              </a:spcAft>
              <a:buClr>
                <a:schemeClr val="bg2">
                  <a:lumMod val="75000"/>
                </a:schemeClr>
              </a:buClr>
              <a:buSzPct val="85000"/>
              <a:buFont typeface="Wingdings" panose="05000000000000000000" pitchFamily="2" charset="2"/>
              <a:buChar char="n"/>
            </a:pPr>
            <a:r>
              <a:rPr lang="en-GB" sz="1400" dirty="0"/>
              <a:t>Worked with Housing Associations for many years</a:t>
            </a:r>
          </a:p>
          <a:p>
            <a:pPr lvl="2">
              <a:spcAft>
                <a:spcPts val="1200"/>
              </a:spcAft>
              <a:buClr>
                <a:schemeClr val="bg2">
                  <a:lumMod val="75000"/>
                </a:schemeClr>
              </a:buClr>
              <a:buSzPct val="85000"/>
              <a:buFont typeface="Wingdings" panose="05000000000000000000" pitchFamily="2" charset="2"/>
              <a:buChar char="n"/>
            </a:pPr>
            <a:r>
              <a:rPr lang="en-GB" sz="1400" dirty="0"/>
              <a:t>Usually look at the tax aspects for the HA</a:t>
            </a:r>
          </a:p>
          <a:p>
            <a:pPr lvl="2">
              <a:spcAft>
                <a:spcPts val="1200"/>
              </a:spcAft>
              <a:buClr>
                <a:schemeClr val="bg2">
                  <a:lumMod val="75000"/>
                </a:schemeClr>
              </a:buClr>
              <a:buSzPct val="85000"/>
              <a:buFont typeface="Wingdings" panose="05000000000000000000" pitchFamily="2" charset="2"/>
              <a:buChar char="n"/>
            </a:pPr>
            <a:r>
              <a:rPr lang="en-GB" sz="1400" dirty="0"/>
              <a:t>Sometimes look at the tax position of corporate vendors</a:t>
            </a:r>
          </a:p>
          <a:p>
            <a:pPr lvl="2">
              <a:spcAft>
                <a:spcPts val="1200"/>
              </a:spcAft>
              <a:buClr>
                <a:schemeClr val="bg2">
                  <a:lumMod val="75000"/>
                </a:schemeClr>
              </a:buClr>
              <a:buSzPct val="85000"/>
              <a:buFont typeface="Wingdings" panose="05000000000000000000" pitchFamily="2" charset="2"/>
              <a:buChar char="n"/>
            </a:pPr>
            <a:r>
              <a:rPr lang="en-GB" sz="1400" dirty="0" smtClean="0"/>
              <a:t>Mariam </a:t>
            </a:r>
            <a:r>
              <a:rPr lang="en-GB" sz="1400" dirty="0"/>
              <a:t>has worked with individual tax payers for many years</a:t>
            </a:r>
          </a:p>
          <a:p>
            <a:pPr lvl="2">
              <a:spcAft>
                <a:spcPts val="1200"/>
              </a:spcAft>
              <a:buClr>
                <a:schemeClr val="bg2">
                  <a:lumMod val="75000"/>
                </a:schemeClr>
              </a:buClr>
              <a:buSzPct val="85000"/>
              <a:buFont typeface="Wingdings" panose="05000000000000000000" pitchFamily="2" charset="2"/>
              <a:buChar char="n"/>
            </a:pPr>
            <a:r>
              <a:rPr lang="en-GB" sz="1400" dirty="0"/>
              <a:t>We’ll combine all that knowledge into a quick 20 min slot and tell you about some of the tax things you need to think about when using your land for residential development</a:t>
            </a:r>
          </a:p>
          <a:p>
            <a:endParaRPr lang="en-GB" sz="1400" dirty="0"/>
          </a:p>
        </p:txBody>
      </p:sp>
      <p:sp>
        <p:nvSpPr>
          <p:cNvPr id="3" name="Text Placeholder 2"/>
          <p:cNvSpPr>
            <a:spLocks noGrp="1"/>
          </p:cNvSpPr>
          <p:nvPr>
            <p:ph type="body" sz="quarter" idx="11"/>
          </p:nvPr>
        </p:nvSpPr>
        <p:spPr/>
        <p:txBody>
          <a:bodyPr/>
          <a:lstStyle/>
          <a:p>
            <a:endParaRPr lang="en-GB" dirty="0"/>
          </a:p>
        </p:txBody>
      </p:sp>
      <p:sp>
        <p:nvSpPr>
          <p:cNvPr id="5" name="Title 4"/>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3825213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2">
              <a:buClr>
                <a:schemeClr val="bg2">
                  <a:lumMod val="75000"/>
                </a:schemeClr>
              </a:buClr>
              <a:buSzPct val="85000"/>
              <a:buFont typeface="Wingdings" panose="05000000000000000000" pitchFamily="2" charset="2"/>
              <a:buChar char="n"/>
            </a:pPr>
            <a:r>
              <a:rPr lang="en-GB" sz="1400" dirty="0"/>
              <a:t>Land owned by an individual or partnership</a:t>
            </a:r>
          </a:p>
          <a:p>
            <a:pPr marL="444500" lvl="3" indent="-228600">
              <a:buClr>
                <a:srgbClr val="00A3A1"/>
              </a:buClr>
              <a:buSzPct val="85000"/>
            </a:pPr>
            <a:r>
              <a:rPr lang="en-GB" sz="1200" dirty="0"/>
              <a:t>Capital gains tax</a:t>
            </a:r>
          </a:p>
          <a:p>
            <a:pPr marL="444500" lvl="3" indent="-228600">
              <a:buClr>
                <a:srgbClr val="00A3A1"/>
              </a:buClr>
              <a:buSzPct val="85000"/>
            </a:pPr>
            <a:r>
              <a:rPr lang="en-GB" sz="1200" dirty="0"/>
              <a:t>Capital gains tax reliefs </a:t>
            </a:r>
          </a:p>
          <a:p>
            <a:pPr marL="444500" lvl="3" indent="-228600">
              <a:buClr>
                <a:srgbClr val="00A3A1"/>
              </a:buClr>
              <a:buSzPct val="85000"/>
            </a:pPr>
            <a:r>
              <a:rPr lang="en-GB" sz="1200" dirty="0"/>
              <a:t>Income tax ‘traps’ </a:t>
            </a:r>
          </a:p>
          <a:p>
            <a:pPr marL="444500" lvl="3" indent="-228600">
              <a:buClr>
                <a:srgbClr val="00A3A1"/>
              </a:buClr>
              <a:buSzPct val="85000"/>
            </a:pPr>
            <a:r>
              <a:rPr lang="en-GB" sz="1200" dirty="0"/>
              <a:t>Inheritance tax</a:t>
            </a:r>
          </a:p>
          <a:p>
            <a:pPr lvl="2">
              <a:buClr>
                <a:schemeClr val="bg2">
                  <a:lumMod val="75000"/>
                </a:schemeClr>
              </a:buClr>
              <a:buSzPct val="85000"/>
              <a:buFont typeface="Wingdings" panose="05000000000000000000" pitchFamily="2" charset="2"/>
              <a:buChar char="n"/>
            </a:pPr>
            <a:r>
              <a:rPr lang="en-GB" sz="1400" dirty="0"/>
              <a:t>Land owned by companies</a:t>
            </a:r>
          </a:p>
          <a:p>
            <a:pPr marL="444500" lvl="3" indent="-228600">
              <a:buClr>
                <a:srgbClr val="00A3A1"/>
              </a:buClr>
              <a:buSzPct val="85000"/>
            </a:pPr>
            <a:r>
              <a:rPr lang="en-GB" sz="1200" dirty="0"/>
              <a:t>Sale of land versus sale of shares </a:t>
            </a:r>
          </a:p>
          <a:p>
            <a:pPr marL="444500" lvl="3" indent="-228600">
              <a:buClr>
                <a:srgbClr val="00A3A1"/>
              </a:buClr>
              <a:buSzPct val="85000"/>
            </a:pPr>
            <a:r>
              <a:rPr lang="en-GB" sz="1200" dirty="0"/>
              <a:t>Should the company distribute the proceeds</a:t>
            </a:r>
          </a:p>
          <a:p>
            <a:pPr lvl="2"/>
            <a:endParaRPr lang="en-GB" sz="1400" dirty="0"/>
          </a:p>
          <a:p>
            <a:endParaRPr lang="en-GB" sz="1400" dirty="0"/>
          </a:p>
        </p:txBody>
      </p:sp>
      <p:sp>
        <p:nvSpPr>
          <p:cNvPr id="3" name="Text Placeholder 2"/>
          <p:cNvSpPr>
            <a:spLocks noGrp="1"/>
          </p:cNvSpPr>
          <p:nvPr>
            <p:ph type="body" sz="quarter" idx="11"/>
          </p:nvPr>
        </p:nvSpPr>
        <p:spPr/>
        <p:txBody>
          <a:bodyPr/>
          <a:lstStyle/>
          <a:p>
            <a:endParaRPr lang="en-GB" dirty="0"/>
          </a:p>
        </p:txBody>
      </p:sp>
      <p:sp>
        <p:nvSpPr>
          <p:cNvPr id="5" name="Title 4"/>
          <p:cNvSpPr>
            <a:spLocks noGrp="1"/>
          </p:cNvSpPr>
          <p:nvPr>
            <p:ph type="title"/>
          </p:nvPr>
        </p:nvSpPr>
        <p:spPr/>
        <p:txBody>
          <a:bodyPr/>
          <a:lstStyle/>
          <a:p>
            <a:r>
              <a:rPr lang="en-US" dirty="0" smtClean="0"/>
              <a:t>Selling land – individual’s tax position</a:t>
            </a:r>
            <a:endParaRPr lang="en-US" dirty="0"/>
          </a:p>
        </p:txBody>
      </p:sp>
    </p:spTree>
    <p:extLst>
      <p:ext uri="{BB962C8B-B14F-4D97-AF65-F5344CB8AC3E}">
        <p14:creationId xmlns:p14="http://schemas.microsoft.com/office/powerpoint/2010/main" val="177380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2">
              <a:spcAft>
                <a:spcPts val="1200"/>
              </a:spcAft>
              <a:buClr>
                <a:schemeClr val="bg2">
                  <a:lumMod val="75000"/>
                </a:schemeClr>
              </a:buClr>
              <a:buSzPct val="85000"/>
              <a:buFont typeface="Wingdings" panose="05000000000000000000" pitchFamily="2" charset="2"/>
              <a:buChar char="n"/>
            </a:pPr>
            <a:r>
              <a:rPr lang="en-GB" sz="1400" dirty="0"/>
              <a:t>Funding development: tax relief for interest</a:t>
            </a:r>
          </a:p>
          <a:p>
            <a:pPr lvl="2">
              <a:buClr>
                <a:schemeClr val="bg2">
                  <a:lumMod val="75000"/>
                </a:schemeClr>
              </a:buClr>
              <a:buSzPct val="85000"/>
              <a:buFont typeface="Wingdings" panose="05000000000000000000" pitchFamily="2" charset="2"/>
              <a:buChar char="n"/>
            </a:pPr>
            <a:r>
              <a:rPr lang="en-GB" sz="1400" dirty="0"/>
              <a:t>Developing to sell on completion</a:t>
            </a:r>
          </a:p>
          <a:p>
            <a:pPr marL="444500" lvl="3" indent="-228600">
              <a:buClr>
                <a:srgbClr val="00A3A1"/>
              </a:buClr>
              <a:buSzPct val="85000"/>
            </a:pPr>
            <a:r>
              <a:rPr lang="en-GB" sz="1200" dirty="0"/>
              <a:t>Tax treatment of profit on sale </a:t>
            </a:r>
          </a:p>
          <a:p>
            <a:pPr marL="444500" lvl="3" indent="-228600">
              <a:buClr>
                <a:srgbClr val="00A3A1"/>
              </a:buClr>
              <a:buSzPct val="85000"/>
            </a:pPr>
            <a:r>
              <a:rPr lang="en-GB" sz="1200" dirty="0"/>
              <a:t>Tax planning </a:t>
            </a:r>
          </a:p>
          <a:p>
            <a:pPr lvl="2">
              <a:buClr>
                <a:schemeClr val="bg2">
                  <a:lumMod val="75000"/>
                </a:schemeClr>
              </a:buClr>
              <a:buSzPct val="85000"/>
              <a:buFont typeface="Wingdings" panose="05000000000000000000" pitchFamily="2" charset="2"/>
              <a:buChar char="n"/>
            </a:pPr>
            <a:r>
              <a:rPr lang="en-GB" sz="1400" dirty="0"/>
              <a:t>Developing to retain for rental income</a:t>
            </a:r>
          </a:p>
          <a:p>
            <a:pPr marL="444500" lvl="3" indent="-228600">
              <a:buClr>
                <a:srgbClr val="00A3A1"/>
              </a:buClr>
              <a:buSzPct val="85000"/>
            </a:pPr>
            <a:r>
              <a:rPr lang="en-GB" sz="1200" dirty="0"/>
              <a:t>Tax treatment of rents</a:t>
            </a:r>
          </a:p>
          <a:p>
            <a:pPr marL="444500" lvl="3" indent="-228600">
              <a:buClr>
                <a:srgbClr val="00A3A1"/>
              </a:buClr>
              <a:buSzPct val="85000"/>
            </a:pPr>
            <a:r>
              <a:rPr lang="en-GB" sz="1200" dirty="0"/>
              <a:t>Tax treatment of development costs </a:t>
            </a:r>
          </a:p>
          <a:p>
            <a:pPr marL="444500" lvl="3" indent="-228600">
              <a:buClr>
                <a:srgbClr val="00A3A1"/>
              </a:buClr>
              <a:buSzPct val="85000"/>
            </a:pPr>
            <a:r>
              <a:rPr lang="en-GB" sz="1200" dirty="0"/>
              <a:t>Tax planning </a:t>
            </a:r>
          </a:p>
          <a:p>
            <a:pPr lvl="2"/>
            <a:endParaRPr lang="en-GB" sz="1400" dirty="0"/>
          </a:p>
          <a:p>
            <a:endParaRPr lang="en-GB" sz="1400" dirty="0"/>
          </a:p>
        </p:txBody>
      </p:sp>
      <p:sp>
        <p:nvSpPr>
          <p:cNvPr id="3" name="Text Placeholder 2"/>
          <p:cNvSpPr>
            <a:spLocks noGrp="1"/>
          </p:cNvSpPr>
          <p:nvPr>
            <p:ph type="body" sz="quarter" idx="11"/>
          </p:nvPr>
        </p:nvSpPr>
        <p:spPr/>
        <p:txBody>
          <a:bodyPr/>
          <a:lstStyle/>
          <a:p>
            <a:endParaRPr lang="en-GB" dirty="0"/>
          </a:p>
        </p:txBody>
      </p:sp>
      <p:sp>
        <p:nvSpPr>
          <p:cNvPr id="5" name="Title 4"/>
          <p:cNvSpPr>
            <a:spLocks noGrp="1"/>
          </p:cNvSpPr>
          <p:nvPr>
            <p:ph type="title"/>
          </p:nvPr>
        </p:nvSpPr>
        <p:spPr/>
        <p:txBody>
          <a:bodyPr/>
          <a:lstStyle/>
          <a:p>
            <a:r>
              <a:rPr lang="en-US" dirty="0" smtClean="0"/>
              <a:t>Retaining land and developing on your own account</a:t>
            </a:r>
            <a:endParaRPr lang="en-US" dirty="0"/>
          </a:p>
        </p:txBody>
      </p:sp>
    </p:spTree>
    <p:extLst>
      <p:ext uri="{BB962C8B-B14F-4D97-AF65-F5344CB8AC3E}">
        <p14:creationId xmlns:p14="http://schemas.microsoft.com/office/powerpoint/2010/main" val="3417842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2">
              <a:spcAft>
                <a:spcPts val="1200"/>
              </a:spcAft>
              <a:buClr>
                <a:schemeClr val="bg2">
                  <a:lumMod val="75000"/>
                </a:schemeClr>
              </a:buClr>
              <a:buSzPct val="85000"/>
              <a:buFont typeface="Wingdings" panose="05000000000000000000" pitchFamily="2" charset="2"/>
              <a:buChar char="n"/>
            </a:pPr>
            <a:r>
              <a:rPr lang="en-GB" sz="1400" dirty="0"/>
              <a:t>Favourable tax position as long as developing social  </a:t>
            </a:r>
            <a:r>
              <a:rPr lang="en-GB" sz="1400" dirty="0" smtClean="0"/>
              <a:t>housing or other charitable activity.</a:t>
            </a:r>
            <a:endParaRPr lang="en-GB" sz="1400" dirty="0"/>
          </a:p>
          <a:p>
            <a:pPr lvl="2">
              <a:spcAft>
                <a:spcPts val="1200"/>
              </a:spcAft>
              <a:buClr>
                <a:schemeClr val="bg2">
                  <a:lumMod val="75000"/>
                </a:schemeClr>
              </a:buClr>
              <a:buSzPct val="85000"/>
              <a:buFont typeface="Wingdings" panose="05000000000000000000" pitchFamily="2" charset="2"/>
              <a:buChar char="n"/>
            </a:pPr>
            <a:r>
              <a:rPr lang="en-GB" sz="1400" dirty="0"/>
              <a:t>Corporation tax – often exempt from tax on many sources of income </a:t>
            </a:r>
          </a:p>
          <a:p>
            <a:pPr lvl="2">
              <a:spcAft>
                <a:spcPts val="1200"/>
              </a:spcAft>
              <a:buClr>
                <a:schemeClr val="bg2">
                  <a:lumMod val="75000"/>
                </a:schemeClr>
              </a:buClr>
              <a:buSzPct val="85000"/>
              <a:buFont typeface="Wingdings" panose="05000000000000000000" pitchFamily="2" charset="2"/>
              <a:buChar char="n"/>
            </a:pPr>
            <a:r>
              <a:rPr lang="en-GB" sz="1400" dirty="0"/>
              <a:t>Stamp Duty Land Tax – often there are exemptions available so that HAs </a:t>
            </a:r>
            <a:r>
              <a:rPr lang="en-GB" sz="1400" dirty="0" smtClean="0"/>
              <a:t>and other charities can </a:t>
            </a:r>
            <a:r>
              <a:rPr lang="en-GB" sz="1400" dirty="0"/>
              <a:t>purchase land without paying SDLT.</a:t>
            </a:r>
          </a:p>
          <a:p>
            <a:pPr lvl="2">
              <a:spcAft>
                <a:spcPts val="1200"/>
              </a:spcAft>
              <a:buClr>
                <a:schemeClr val="bg2">
                  <a:lumMod val="75000"/>
                </a:schemeClr>
              </a:buClr>
              <a:buSzPct val="85000"/>
              <a:buFont typeface="Wingdings" panose="05000000000000000000" pitchFamily="2" charset="2"/>
              <a:buChar char="n"/>
            </a:pPr>
            <a:r>
              <a:rPr lang="en-GB" sz="1400" dirty="0" smtClean="0"/>
              <a:t>A housing association can </a:t>
            </a:r>
            <a:r>
              <a:rPr lang="en-GB" sz="1400" dirty="0"/>
              <a:t>issue a certificate to the vendor to </a:t>
            </a:r>
            <a:r>
              <a:rPr lang="en-GB" sz="1400" dirty="0" err="1"/>
              <a:t>disapply</a:t>
            </a:r>
            <a:r>
              <a:rPr lang="en-GB" sz="1400" dirty="0"/>
              <a:t> VAT on residential land</a:t>
            </a:r>
          </a:p>
          <a:p>
            <a:pPr lvl="2"/>
            <a:endParaRPr lang="en-GB" sz="1400" dirty="0"/>
          </a:p>
          <a:p>
            <a:endParaRPr lang="en-GB" sz="1400" dirty="0"/>
          </a:p>
        </p:txBody>
      </p:sp>
      <p:sp>
        <p:nvSpPr>
          <p:cNvPr id="3" name="Text Placeholder 2"/>
          <p:cNvSpPr>
            <a:spLocks noGrp="1"/>
          </p:cNvSpPr>
          <p:nvPr>
            <p:ph type="body" sz="quarter" idx="11"/>
          </p:nvPr>
        </p:nvSpPr>
        <p:spPr/>
        <p:txBody>
          <a:bodyPr/>
          <a:lstStyle/>
          <a:p>
            <a:endParaRPr lang="en-GB" dirty="0"/>
          </a:p>
        </p:txBody>
      </p:sp>
      <p:sp>
        <p:nvSpPr>
          <p:cNvPr id="5" name="Title 4"/>
          <p:cNvSpPr>
            <a:spLocks noGrp="1"/>
          </p:cNvSpPr>
          <p:nvPr>
            <p:ph type="title"/>
          </p:nvPr>
        </p:nvSpPr>
        <p:spPr/>
        <p:txBody>
          <a:bodyPr/>
          <a:lstStyle/>
          <a:p>
            <a:r>
              <a:rPr lang="en-US" dirty="0" smtClean="0"/>
              <a:t>What’s different about a Housing Association or a charity</a:t>
            </a:r>
            <a:endParaRPr lang="en-US" dirty="0"/>
          </a:p>
        </p:txBody>
      </p:sp>
    </p:spTree>
    <p:extLst>
      <p:ext uri="{BB962C8B-B14F-4D97-AF65-F5344CB8AC3E}">
        <p14:creationId xmlns:p14="http://schemas.microsoft.com/office/powerpoint/2010/main" val="3808344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a:t>
            </a:r>
            <a:endParaRPr lang="en-GB" dirty="0"/>
          </a:p>
        </p:txBody>
      </p:sp>
      <p:sp>
        <p:nvSpPr>
          <p:cNvPr id="6" name="Text Placeholder 5"/>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427832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2">
              <a:spcAft>
                <a:spcPts val="1200"/>
              </a:spcAft>
              <a:buClr>
                <a:schemeClr val="bg2">
                  <a:lumMod val="75000"/>
                </a:schemeClr>
              </a:buClr>
              <a:buSzPct val="85000"/>
              <a:buFont typeface="Wingdings" panose="05000000000000000000" pitchFamily="2" charset="2"/>
              <a:buChar char="n"/>
            </a:pPr>
            <a:r>
              <a:rPr lang="en-GB" sz="1400" dirty="0"/>
              <a:t>Introduction</a:t>
            </a:r>
          </a:p>
          <a:p>
            <a:pPr lvl="2">
              <a:spcAft>
                <a:spcPts val="1200"/>
              </a:spcAft>
              <a:buClr>
                <a:schemeClr val="bg2">
                  <a:lumMod val="75000"/>
                </a:schemeClr>
              </a:buClr>
              <a:buSzPct val="85000"/>
              <a:buFont typeface="Wingdings" panose="05000000000000000000" pitchFamily="2" charset="2"/>
              <a:buChar char="n"/>
            </a:pPr>
            <a:r>
              <a:rPr lang="en-GB" sz="1400" dirty="0"/>
              <a:t>Questions from the delegates</a:t>
            </a:r>
          </a:p>
          <a:p>
            <a:pPr lvl="2"/>
            <a:endParaRPr lang="en-GB" sz="1400" dirty="0"/>
          </a:p>
          <a:p>
            <a:endParaRPr lang="en-GB" sz="1400" dirty="0"/>
          </a:p>
        </p:txBody>
      </p:sp>
      <p:sp>
        <p:nvSpPr>
          <p:cNvPr id="3" name="Text Placeholder 2"/>
          <p:cNvSpPr>
            <a:spLocks noGrp="1"/>
          </p:cNvSpPr>
          <p:nvPr>
            <p:ph type="body" sz="quarter" idx="11"/>
          </p:nvPr>
        </p:nvSpPr>
        <p:spPr/>
        <p:txBody>
          <a:bodyPr/>
          <a:lstStyle/>
          <a:p>
            <a:endParaRPr lang="en-GB" dirty="0"/>
          </a:p>
        </p:txBody>
      </p:sp>
      <p:sp>
        <p:nvSpPr>
          <p:cNvPr id="5" name="Title 4"/>
          <p:cNvSpPr>
            <a:spLocks noGrp="1"/>
          </p:cNvSpPr>
          <p:nvPr>
            <p:ph type="title"/>
          </p:nvPr>
        </p:nvSpPr>
        <p:spPr/>
        <p:txBody>
          <a:bodyPr/>
          <a:lstStyle/>
          <a:p>
            <a:r>
              <a:rPr lang="en-US" dirty="0" smtClean="0"/>
              <a:t>Breakout – Tax, what does it mean for me?</a:t>
            </a:r>
            <a:endParaRPr lang="en-US" dirty="0"/>
          </a:p>
        </p:txBody>
      </p:sp>
    </p:spTree>
    <p:extLst>
      <p:ext uri="{BB962C8B-B14F-4D97-AF65-F5344CB8AC3E}">
        <p14:creationId xmlns:p14="http://schemas.microsoft.com/office/powerpoint/2010/main" val="2119103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lvl="2" indent="0">
              <a:buNone/>
            </a:pPr>
            <a:r>
              <a:rPr lang="en-GB" sz="1400" b="1" dirty="0" smtClean="0"/>
              <a:t>Q1</a:t>
            </a:r>
          </a:p>
          <a:p>
            <a:pPr lvl="2">
              <a:spcAft>
                <a:spcPts val="1200"/>
              </a:spcAft>
              <a:buClr>
                <a:schemeClr val="bg2">
                  <a:lumMod val="75000"/>
                </a:schemeClr>
              </a:buClr>
              <a:buSzPct val="85000"/>
              <a:buFont typeface="Wingdings" panose="05000000000000000000" pitchFamily="2" charset="2"/>
              <a:buChar char="n"/>
            </a:pPr>
            <a:r>
              <a:rPr lang="en-GB" sz="1400" dirty="0"/>
              <a:t>we are shareholders of a family company which holds land which we used to farm but haven’t done for some years. What are the tax implications if we sell the shares to a housing association.</a:t>
            </a:r>
          </a:p>
          <a:p>
            <a:pPr marL="0" lvl="2" indent="0">
              <a:buNone/>
            </a:pPr>
            <a:r>
              <a:rPr lang="en-GB" sz="1400" b="1" dirty="0"/>
              <a:t>Q2 </a:t>
            </a:r>
            <a:endParaRPr lang="en-GB" sz="1400" b="1" dirty="0" smtClean="0"/>
          </a:p>
          <a:p>
            <a:pPr lvl="2">
              <a:spcAft>
                <a:spcPts val="1200"/>
              </a:spcAft>
              <a:buClr>
                <a:schemeClr val="bg2">
                  <a:lumMod val="75000"/>
                </a:schemeClr>
              </a:buClr>
              <a:buSzPct val="85000"/>
              <a:buFont typeface="Wingdings" panose="05000000000000000000" pitchFamily="2" charset="2"/>
              <a:buChar char="n"/>
            </a:pPr>
            <a:r>
              <a:rPr lang="en-GB" sz="1400" dirty="0"/>
              <a:t>I personally own a large site  which I bought because of its development potential. I am also the shareholder of a construction company. What tax issues do I need to be aware of if I develop out this site for mixed tenure housing? </a:t>
            </a:r>
          </a:p>
          <a:p>
            <a:pPr marL="0" lvl="2" indent="0">
              <a:buNone/>
            </a:pPr>
            <a:r>
              <a:rPr lang="en-GB" sz="1400" b="1" dirty="0"/>
              <a:t>Q3 </a:t>
            </a:r>
            <a:endParaRPr lang="en-GB" sz="1400" b="1" dirty="0" smtClean="0"/>
          </a:p>
          <a:p>
            <a:pPr lvl="2">
              <a:spcAft>
                <a:spcPts val="1200"/>
              </a:spcAft>
              <a:buClr>
                <a:schemeClr val="bg2">
                  <a:lumMod val="75000"/>
                </a:schemeClr>
              </a:buClr>
              <a:buSzPct val="85000"/>
              <a:buFont typeface="Wingdings" panose="05000000000000000000" pitchFamily="2" charset="2"/>
              <a:buChar char="n"/>
            </a:pPr>
            <a:r>
              <a:rPr lang="en-GB" sz="1400" dirty="0"/>
              <a:t>I have retired outside the UK; does any of this apply to me? </a:t>
            </a:r>
          </a:p>
          <a:p>
            <a:pPr lvl="1"/>
            <a:r>
              <a:rPr lang="en-GB" sz="1400" b="1" dirty="0"/>
              <a:t>Q4 </a:t>
            </a:r>
            <a:endParaRPr lang="en-GB" sz="1400" b="1" dirty="0" smtClean="0"/>
          </a:p>
          <a:p>
            <a:pPr lvl="2">
              <a:spcAft>
                <a:spcPts val="1200"/>
              </a:spcAft>
              <a:buClr>
                <a:schemeClr val="bg2">
                  <a:lumMod val="75000"/>
                </a:schemeClr>
              </a:buClr>
              <a:buSzPct val="85000"/>
              <a:buFont typeface="Wingdings" panose="05000000000000000000" pitchFamily="2" charset="2"/>
              <a:buChar char="n"/>
            </a:pPr>
            <a:r>
              <a:rPr lang="en-GB" sz="1400" dirty="0"/>
              <a:t>If I get planning permission I will be much wealthier than I was. Should I do any inheritance tax planning? </a:t>
            </a:r>
          </a:p>
          <a:p>
            <a:pPr lvl="2"/>
            <a:endParaRPr lang="en-GB" sz="1400" dirty="0"/>
          </a:p>
          <a:p>
            <a:endParaRPr lang="en-GB" sz="1400" dirty="0"/>
          </a:p>
        </p:txBody>
      </p:sp>
      <p:sp>
        <p:nvSpPr>
          <p:cNvPr id="3" name="Text Placeholder 2"/>
          <p:cNvSpPr>
            <a:spLocks noGrp="1"/>
          </p:cNvSpPr>
          <p:nvPr>
            <p:ph type="body" sz="quarter" idx="11"/>
          </p:nvPr>
        </p:nvSpPr>
        <p:spPr/>
        <p:txBody>
          <a:bodyPr/>
          <a:lstStyle/>
          <a:p>
            <a:r>
              <a:rPr lang="en-GB" dirty="0" smtClean="0"/>
              <a:t>Agenda</a:t>
            </a:r>
            <a:endParaRPr lang="en-GB" dirty="0"/>
          </a:p>
        </p:txBody>
      </p:sp>
      <p:sp>
        <p:nvSpPr>
          <p:cNvPr id="5" name="Title 4"/>
          <p:cNvSpPr>
            <a:spLocks noGrp="1"/>
          </p:cNvSpPr>
          <p:nvPr>
            <p:ph type="title"/>
          </p:nvPr>
        </p:nvSpPr>
        <p:spPr/>
        <p:txBody>
          <a:bodyPr/>
          <a:lstStyle/>
          <a:p>
            <a:r>
              <a:rPr lang="en-US" dirty="0" smtClean="0"/>
              <a:t>Breakout – Tax, what does it mean for me?</a:t>
            </a:r>
            <a:endParaRPr lang="en-US" dirty="0"/>
          </a:p>
        </p:txBody>
      </p:sp>
    </p:spTree>
    <p:extLst>
      <p:ext uri="{BB962C8B-B14F-4D97-AF65-F5344CB8AC3E}">
        <p14:creationId xmlns:p14="http://schemas.microsoft.com/office/powerpoint/2010/main" val="8798943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Report"/>
  <p:tag name="KEYWORD" val="REPORT"/>
  <p:tag name="TEMPLATEVERSION" val="08/03/2016 15:16:34"/>
</p:tagLst>
</file>

<file path=ppt/tags/tag2.xml><?xml version="1.0" encoding="utf-8"?>
<p:tagLst xmlns:a="http://schemas.openxmlformats.org/drawingml/2006/main" xmlns:r="http://schemas.openxmlformats.org/officeDocument/2006/relationships" xmlns:p="http://schemas.openxmlformats.org/presentationml/2006/main">
  <p:tag name="ADV_TOP" val="497.6471"/>
  <p:tag name="ADV_LEFT" val="121.9184"/>
  <p:tag name="ADV_HEIGHT" val="29.19685"/>
  <p:tag name="ADV_WIDTH" val="538.937"/>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KPMG_Report_4x3_050216_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32C0D249-7CF3-4063-80A7-A7FE57F44D19}" vid="{F07F8F1F-F8E1-4889-A6DA-2F2DC09D39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KPMG Report Standard Template</Template>
  <TotalTime>64</TotalTime>
  <Words>671</Words>
  <Application>Microsoft Office PowerPoint</Application>
  <PresentationFormat>A4 Paper (210x297 mm)</PresentationFormat>
  <Paragraphs>66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Wingdings</vt:lpstr>
      <vt:lpstr>KPMG Extralight</vt:lpstr>
      <vt:lpstr>Calibri</vt:lpstr>
      <vt:lpstr>KPMG_Report_4x3_050216_2016</vt:lpstr>
      <vt:lpstr>Demystifying tax on using your land for rural housing </vt:lpstr>
      <vt:lpstr>Agenda</vt:lpstr>
      <vt:lpstr>Introduction</vt:lpstr>
      <vt:lpstr>Selling land – individual’s tax position</vt:lpstr>
      <vt:lpstr>Retaining land and developing on your own account</vt:lpstr>
      <vt:lpstr>What’s different about a Housing Association or a charity</vt:lpstr>
      <vt:lpstr>Any questions?</vt:lpstr>
      <vt:lpstr>Breakout – Tax, what does it mean for me?</vt:lpstr>
      <vt:lpstr>Breakout – Tax, what does it mean for me?</vt:lpstr>
      <vt:lpstr>PowerPoint Presentation</vt:lpstr>
      <vt:lpstr>PowerPoint Presentation</vt:lpstr>
    </vt:vector>
  </TitlesOfParts>
  <Company>KPMG UK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tax on using your land for rural housing</dc:title>
  <dc:creator>sarahcarter</dc:creator>
  <cp:lastModifiedBy>proftemp</cp:lastModifiedBy>
  <cp:revision>5</cp:revision>
  <dcterms:created xsi:type="dcterms:W3CDTF">2017-01-27T14:54:53Z</dcterms:created>
  <dcterms:modified xsi:type="dcterms:W3CDTF">2017-02-02T18:08:16Z</dcterms:modified>
  <cp:category>KPMG Confidential</cp:category>
</cp:coreProperties>
</file>