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7" r:id="rId2"/>
    <p:sldId id="259" r:id="rId3"/>
    <p:sldId id="261" r:id="rId4"/>
    <p:sldId id="263" r:id="rId5"/>
    <p:sldId id="270" r:id="rId6"/>
    <p:sldId id="272" r:id="rId7"/>
    <p:sldId id="274" r:id="rId8"/>
    <p:sldId id="276" r:id="rId9"/>
    <p:sldId id="268" r:id="rId10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2568" y="-90"/>
      </p:cViewPr>
      <p:guideLst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8A9A7-130E-46B7-A706-1251F544B97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857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Word_Document2.docx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658"/>
            <a:ext cx="685800" cy="77313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71600" y="3816000"/>
            <a:ext cx="7342632" cy="237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191001"/>
            <a:ext cx="7010400" cy="533400"/>
          </a:xfrm>
          <a:noFill/>
        </p:spPr>
        <p:txBody>
          <a:bodyPr anchor="t" anchorCtr="0"/>
          <a:lstStyle>
            <a:lvl1pPr marL="0" indent="0" algn="l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48200"/>
            <a:ext cx="7010400" cy="457200"/>
          </a:xfrm>
        </p:spPr>
        <p:txBody>
          <a:bodyPr>
            <a:normAutofit/>
          </a:bodyPr>
          <a:lstStyle>
            <a:lvl1pPr marL="0" indent="0" algn="l">
              <a:buClr>
                <a:schemeClr val="bg1"/>
              </a:buClr>
              <a:buFont typeface="Arial" pitchFamily="34" charset="0"/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09600"/>
            <a:ext cx="2311200" cy="287638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06559457"/>
              </p:ext>
            </p:extLst>
          </p:nvPr>
        </p:nvGraphicFramePr>
        <p:xfrm>
          <a:off x="1385316" y="5334000"/>
          <a:ext cx="7344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Document" r:id="rId6" imgW="6656999" imgH="866955" progId="Word.Document.12">
                  <p:embed/>
                </p:oleObj>
              </mc:Choice>
              <mc:Fallback>
                <p:oleObj name="Document" r:id="rId6" imgW="6656999" imgH="866955" progId="Word.Documen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316" y="5334000"/>
                        <a:ext cx="7344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55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000" y="1371600"/>
            <a:ext cx="7344000" cy="48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00" y="1524003"/>
            <a:ext cx="6998076" cy="528637"/>
          </a:xfrm>
          <a:noFill/>
        </p:spPr>
        <p:txBody>
          <a:bodyPr anchor="t">
            <a:normAutofit/>
          </a:bodyPr>
          <a:lstStyle>
            <a:lvl1pPr marL="0" indent="0" algn="l">
              <a:buFont typeface="Arial" pitchFamily="34" charset="0"/>
              <a:buNone/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524000" y="2057399"/>
            <a:ext cx="7010400" cy="3048001"/>
          </a:xfrm>
          <a:noFill/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06559457"/>
              </p:ext>
            </p:extLst>
          </p:nvPr>
        </p:nvGraphicFramePr>
        <p:xfrm>
          <a:off x="1385888" y="5334000"/>
          <a:ext cx="73437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Document" r:id="rId6" imgW="6656999" imgH="866955" progId="Word.Document.12">
                  <p:embed/>
                </p:oleObj>
              </mc:Choice>
              <mc:Fallback>
                <p:oleObj name="Document" r:id="rId6" imgW="6656999" imgH="866955" progId="Word.Document.1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5334000"/>
                        <a:ext cx="73437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08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581400" cy="4716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68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1371600"/>
            <a:ext cx="3581400" cy="4320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5400" y="1800000"/>
            <a:ext cx="3581400" cy="428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6096000"/>
            <a:ext cx="7342632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87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7144" y="6096000"/>
            <a:ext cx="7344000" cy="10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6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5275" y="95060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</a:t>
            </a:r>
            <a:endParaRPr lang="en-US" b="1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9851"/>
            <a:ext cx="1244400" cy="1548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775"/>
            <a:ext cx="477925" cy="538786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304800" y="4395492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© Trowers &amp; Hamlins LLP 2017</a:t>
            </a:r>
          </a:p>
          <a:p>
            <a:endParaRPr lang="en-GB" sz="800" noProof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Trowers &amp; Hamlins LLP is a limited liability partnership registered in England and Wales with registered number OC 337852 whose registered office is at 3 Bunhill Row, London EC1Y 8YZ. Trowers &amp; Hamlins LLP is authorised and regulated by the Solicitors Regulation Authority. The word “partner” is used to refer to a member of Trowers &amp; Hamlins LLP or an employee or consultant with equivalent standing and qualifications or an individual with equivalent status in one of Trowers &amp; Hamlins LLP’s affiliated undertakings. A list of the members of Trowers &amp; Hamlins LLP together with those non-members who are designated as partners is open to inspection at the registered office.</a:t>
            </a:r>
          </a:p>
          <a:p>
            <a:endParaRPr lang="en-GB" sz="800" noProof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Trowers &amp; Hamlins LLP has taken all reasonable precautions to ensure that information contained in this document is accurate, but stresses that the content is not intended to be legally comprehensive. Trowers &amp; Hamlins LLP recommends that no action be taken on matters covered in this document without taking full legal advice.</a:t>
            </a:r>
          </a:p>
          <a:p>
            <a:endParaRPr lang="en-GB" sz="800" noProof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GB" sz="800" noProof="0" dirty="0" smtClean="0">
                <a:solidFill>
                  <a:schemeClr val="bg1">
                    <a:lumMod val="50000"/>
                  </a:schemeClr>
                </a:solidFill>
              </a:rPr>
              <a:t>(c) Copyright Trowers &amp; Hamlins – January 2017 – All Rights Reserved. This document remains the property of Trowers &amp; Hamlins LLP. No part of this document may be reproduced in any format without the express written consent of Trowers &amp; Hamlins LLP.</a:t>
            </a:r>
            <a:endParaRPr lang="en-GB" sz="8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7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558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367999"/>
            <a:ext cx="7342632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●"/>
        <a:defRPr sz="2200" kern="1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200" kern="1200">
          <a:solidFill>
            <a:srgbClr val="4D4D4D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22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200" kern="1200" baseline="0">
          <a:solidFill>
            <a:srgbClr val="4D4D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Developing mixed affordable / market sale projects</a:t>
            </a:r>
            <a:br>
              <a:rPr lang="en-GB" dirty="0" smtClean="0"/>
            </a:br>
            <a:r>
              <a:rPr lang="en-GB" sz="2200" dirty="0" smtClean="0"/>
              <a:t>Ian Graham</a:t>
            </a:r>
            <a:r>
              <a:rPr lang="en-GB" sz="2700" dirty="0" smtClean="0"/>
              <a:t>	</a:t>
            </a:r>
            <a:endParaRPr lang="en-GB" sz="27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1524000" y="3962400"/>
            <a:ext cx="7010400" cy="228600"/>
          </a:xfrm>
        </p:spPr>
        <p:txBody>
          <a:bodyPr anchor="t" anchorCtr="0">
            <a:normAutofit fontScale="92500" lnSpcReduction="10000"/>
          </a:bodyPr>
          <a:lstStyle>
            <a:lvl1pPr marL="0" indent="0">
              <a:buNone/>
              <a:defRPr sz="105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Presentation </a:t>
            </a:r>
            <a:r>
              <a:rPr lang="en-US" smtClean="0"/>
              <a:t>———— February </a:t>
            </a:r>
            <a:r>
              <a:rPr lang="en-US" dirty="0" smtClean="0"/>
              <a:t>2017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1" y="1368171"/>
            <a:ext cx="7344918" cy="2376297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171" y="1368171"/>
            <a:ext cx="7344918" cy="237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motivation for sale?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Maximise </a:t>
            </a:r>
            <a:r>
              <a:rPr lang="en-US" dirty="0" smtClean="0"/>
              <a:t>return</a:t>
            </a:r>
          </a:p>
          <a:p>
            <a:endParaRPr lang="en-US" dirty="0" smtClean="0"/>
          </a:p>
          <a:p>
            <a:r>
              <a:rPr lang="en-GB" dirty="0" smtClean="0"/>
              <a:t>Maximise </a:t>
            </a:r>
            <a:r>
              <a:rPr lang="en-US" dirty="0" smtClean="0"/>
              <a:t>community benefit</a:t>
            </a:r>
          </a:p>
          <a:p>
            <a:endParaRPr lang="en-US" dirty="0" smtClean="0"/>
          </a:p>
          <a:p>
            <a:r>
              <a:rPr lang="en-US" dirty="0" smtClean="0"/>
              <a:t>Somewhere in between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“clean”sale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bidder</a:t>
            </a:r>
          </a:p>
          <a:p>
            <a:endParaRPr lang="en-US" dirty="0" smtClean="0"/>
          </a:p>
          <a:p>
            <a:r>
              <a:rPr lang="en-US" dirty="0" smtClean="0"/>
              <a:t>No restrictions on future use</a:t>
            </a:r>
          </a:p>
          <a:p>
            <a:endParaRPr lang="en-US" dirty="0" smtClean="0"/>
          </a:p>
          <a:p>
            <a:r>
              <a:rPr lang="en-US" dirty="0" smtClean="0"/>
              <a:t>Rely on planning re affordable</a:t>
            </a:r>
          </a:p>
          <a:p>
            <a:endParaRPr lang="en-US" dirty="0" smtClean="0"/>
          </a:p>
          <a:p>
            <a:r>
              <a:rPr lang="en-US" dirty="0" smtClean="0"/>
              <a:t>Overage?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sale with “strings”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Covenants to control future use</a:t>
            </a:r>
          </a:p>
          <a:p>
            <a:endParaRPr lang="en-US" dirty="0" smtClean="0"/>
          </a:p>
          <a:p>
            <a:r>
              <a:rPr lang="en-US" dirty="0" smtClean="0"/>
              <a:t>Need to be enforceable in the long term</a:t>
            </a:r>
          </a:p>
          <a:p>
            <a:endParaRPr lang="en-US" dirty="0" smtClean="0"/>
          </a:p>
          <a:p>
            <a:r>
              <a:rPr lang="en-US" dirty="0" smtClean="0"/>
              <a:t>Impact on value</a:t>
            </a:r>
          </a:p>
          <a:p>
            <a:endParaRPr lang="en-US" dirty="0" smtClean="0"/>
          </a:p>
          <a:p>
            <a:r>
              <a:rPr lang="en-US" dirty="0" smtClean="0"/>
              <a:t>Impact on fundability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Participation in the project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of joint venture</a:t>
            </a:r>
          </a:p>
          <a:p>
            <a:endParaRPr lang="en-GB" dirty="0" smtClean="0"/>
          </a:p>
          <a:p>
            <a:r>
              <a:rPr lang="en-GB" dirty="0" smtClean="0"/>
              <a:t>Control tenure / allocation of homes </a:t>
            </a:r>
          </a:p>
          <a:p>
            <a:endParaRPr lang="en-GB" dirty="0" smtClean="0"/>
          </a:p>
          <a:p>
            <a:r>
              <a:rPr lang="en-GB" dirty="0" smtClean="0"/>
              <a:t>Share risk and reward</a:t>
            </a:r>
          </a:p>
          <a:p>
            <a:endParaRPr lang="en-GB" dirty="0" smtClean="0"/>
          </a:p>
          <a:p>
            <a:r>
              <a:rPr lang="en-GB" dirty="0" smtClean="0"/>
              <a:t>Options: 	contractual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    	corporate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18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223665"/>
            <a:ext cx="4267200" cy="923330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Land Owner</a:t>
            </a: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3574640"/>
            <a:ext cx="2438400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Sale of private units on open market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705600" y="2917401"/>
            <a:ext cx="1524000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JV</a:t>
            </a:r>
            <a:br>
              <a:rPr lang="en-GB" dirty="0" smtClean="0"/>
            </a:br>
            <a:r>
              <a:rPr lang="en-GB" dirty="0" smtClean="0"/>
              <a:t>partner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705600" y="4495800"/>
            <a:ext cx="1524000" cy="646331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Construction Team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337960"/>
            <a:ext cx="2057400" cy="1200329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Affordable homes transfer to Registered Provider</a:t>
            </a:r>
            <a:endParaRPr lang="en-GB" dirty="0"/>
          </a:p>
        </p:txBody>
      </p:sp>
      <p:cxnSp>
        <p:nvCxnSpPr>
          <p:cNvPr id="9" name="Straight Arrow Connector 8"/>
          <p:cNvCxnSpPr>
            <a:stCxn id="3" idx="2"/>
          </p:cNvCxnSpPr>
          <p:nvPr/>
        </p:nvCxnSpPr>
        <p:spPr>
          <a:xfrm>
            <a:off x="4419600" y="2146995"/>
            <a:ext cx="0" cy="142729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5" idx="0"/>
          </p:cNvCxnSpPr>
          <p:nvPr/>
        </p:nvCxnSpPr>
        <p:spPr>
          <a:xfrm>
            <a:off x="6553200" y="2136441"/>
            <a:ext cx="914400" cy="780960"/>
          </a:xfrm>
          <a:prstGeom prst="straightConnector1">
            <a:avLst/>
          </a:prstGeom>
          <a:ln w="222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>
          <a:xfrm>
            <a:off x="7467600" y="3563732"/>
            <a:ext cx="0" cy="93206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7" idx="0"/>
          </p:cNvCxnSpPr>
          <p:nvPr/>
        </p:nvCxnSpPr>
        <p:spPr>
          <a:xfrm flipH="1">
            <a:off x="1562100" y="2101601"/>
            <a:ext cx="723900" cy="123635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81200" y="3048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+mj-lt"/>
                <a:ea typeface="+mj-ea"/>
                <a:cs typeface="+mj-cs"/>
              </a:rPr>
              <a:t>Contractual</a:t>
            </a:r>
            <a:r>
              <a:rPr lang="en-GB" sz="2800" dirty="0"/>
              <a:t> </a:t>
            </a:r>
            <a:r>
              <a:rPr lang="en-GB" sz="2800" b="1" dirty="0">
                <a:latin typeface="+mj-lt"/>
                <a:ea typeface="+mj-ea"/>
                <a:cs typeface="+mj-cs"/>
              </a:rPr>
              <a:t>Joint</a:t>
            </a:r>
            <a:r>
              <a:rPr lang="en-GB" sz="2800" dirty="0"/>
              <a:t> </a:t>
            </a:r>
            <a:r>
              <a:rPr lang="en-GB" sz="2800" b="1" dirty="0">
                <a:latin typeface="+mj-lt"/>
                <a:ea typeface="+mj-ea"/>
                <a:cs typeface="+mj-cs"/>
              </a:rPr>
              <a:t>Venture</a:t>
            </a:r>
          </a:p>
        </p:txBody>
      </p:sp>
    </p:spTree>
    <p:extLst>
      <p:ext uri="{BB962C8B-B14F-4D97-AF65-F5344CB8AC3E}">
        <p14:creationId xmlns:p14="http://schemas.microsoft.com/office/powerpoint/2010/main" val="358328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190750" y="314325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+mj-lt"/>
                <a:ea typeface="+mj-ea"/>
                <a:cs typeface="+mj-cs"/>
              </a:rPr>
              <a:t>Corporate Joint</a:t>
            </a:r>
            <a:r>
              <a:rPr lang="en-GB" sz="2800" dirty="0" smtClean="0"/>
              <a:t> </a:t>
            </a:r>
            <a:r>
              <a:rPr lang="en-GB" sz="2800" b="1" dirty="0">
                <a:latin typeface="+mj-lt"/>
                <a:ea typeface="+mj-ea"/>
                <a:cs typeface="+mj-cs"/>
              </a:rPr>
              <a:t>Venture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0" y="1244084"/>
            <a:ext cx="2514600" cy="923330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Land Owner</a:t>
            </a:r>
          </a:p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2788622"/>
            <a:ext cx="2514600" cy="923330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New Vehicle</a:t>
            </a:r>
          </a:p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371850" y="4380131"/>
            <a:ext cx="2514600" cy="1200329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Sale of Private Units on Open Market </a:t>
            </a:r>
          </a:p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981200"/>
            <a:ext cx="2438400" cy="954107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Members/Shareholders Agreement, Equity, sub debt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Land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JV partner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380131"/>
            <a:ext cx="2286000" cy="646331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Build contractor and professional team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962775" y="2064097"/>
            <a:ext cx="1447800" cy="646331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Senior Debt funding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886575" y="3964632"/>
            <a:ext cx="1524000" cy="1477328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Affordable homes transfer to Registered Provider</a:t>
            </a:r>
            <a:endParaRPr lang="en-GB" dirty="0"/>
          </a:p>
        </p:txBody>
      </p:sp>
      <p:cxnSp>
        <p:nvCxnSpPr>
          <p:cNvPr id="16" name="Straight Arrow Connector 15"/>
          <p:cNvCxnSpPr>
            <a:stCxn id="2" idx="2"/>
            <a:endCxn id="13" idx="0"/>
          </p:cNvCxnSpPr>
          <p:nvPr/>
        </p:nvCxnSpPr>
        <p:spPr>
          <a:xfrm>
            <a:off x="4686300" y="2167414"/>
            <a:ext cx="0" cy="621208"/>
          </a:xfrm>
          <a:prstGeom prst="straightConnector1">
            <a:avLst/>
          </a:prstGeom>
          <a:ln w="22225"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2"/>
          </p:cNvCxnSpPr>
          <p:nvPr/>
        </p:nvCxnSpPr>
        <p:spPr>
          <a:xfrm>
            <a:off x="4686300" y="3711952"/>
            <a:ext cx="0" cy="66817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  <a:endCxn id="13" idx="1"/>
          </p:cNvCxnSpPr>
          <p:nvPr/>
        </p:nvCxnSpPr>
        <p:spPr>
          <a:xfrm>
            <a:off x="2819400" y="2458254"/>
            <a:ext cx="609600" cy="79203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3"/>
            <a:endCxn id="13" idx="1"/>
          </p:cNvCxnSpPr>
          <p:nvPr/>
        </p:nvCxnSpPr>
        <p:spPr>
          <a:xfrm flipV="1">
            <a:off x="2743200" y="3250287"/>
            <a:ext cx="685800" cy="145301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3" idx="3"/>
          </p:cNvCxnSpPr>
          <p:nvPr/>
        </p:nvCxnSpPr>
        <p:spPr>
          <a:xfrm flipH="1">
            <a:off x="5943600" y="2710428"/>
            <a:ext cx="1743075" cy="53985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12" idx="0"/>
          </p:cNvCxnSpPr>
          <p:nvPr/>
        </p:nvCxnSpPr>
        <p:spPr>
          <a:xfrm>
            <a:off x="5943600" y="3429000"/>
            <a:ext cx="1704975" cy="53563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33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000" y="432000"/>
            <a:ext cx="7344000" cy="787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Some key drivers when considering joint venture structure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76399"/>
            <a:ext cx="7342632" cy="4407599"/>
          </a:xfrm>
        </p:spPr>
        <p:txBody>
          <a:bodyPr/>
          <a:lstStyle/>
          <a:p>
            <a:r>
              <a:rPr lang="en-GB" dirty="0" smtClean="0"/>
              <a:t>Tax</a:t>
            </a:r>
          </a:p>
          <a:p>
            <a:endParaRPr lang="en-GB" dirty="0" smtClean="0"/>
          </a:p>
          <a:p>
            <a:r>
              <a:rPr lang="en-GB" dirty="0" smtClean="0"/>
              <a:t>Funding the development </a:t>
            </a:r>
          </a:p>
          <a:p>
            <a:endParaRPr lang="en-GB" dirty="0" smtClean="0"/>
          </a:p>
          <a:p>
            <a:r>
              <a:rPr lang="en-GB" dirty="0" smtClean="0"/>
              <a:t>Transaction complexity/cost</a:t>
            </a:r>
          </a:p>
          <a:p>
            <a:endParaRPr lang="en-GB" dirty="0" smtClean="0"/>
          </a:p>
          <a:p>
            <a:r>
              <a:rPr lang="en-GB" dirty="0" smtClean="0"/>
              <a:t>Trust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943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700213"/>
            <a:ext cx="28082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</a:rPr>
              <a:t>Ian Graham </a:t>
            </a:r>
            <a:endParaRPr lang="en-GB" sz="1200" dirty="0">
              <a:solidFill>
                <a:srgbClr val="000000"/>
              </a:solidFill>
            </a:endParaRPr>
          </a:p>
          <a:p>
            <a:r>
              <a:rPr lang="en-GB" sz="1200" dirty="0" smtClean="0">
                <a:solidFill>
                  <a:srgbClr val="000000"/>
                </a:solidFill>
              </a:rPr>
              <a:t>Partner</a:t>
            </a:r>
          </a:p>
          <a:p>
            <a:endParaRPr lang="en-GB" sz="1200" dirty="0">
              <a:solidFill>
                <a:srgbClr val="000000"/>
              </a:solidFill>
            </a:endParaRPr>
          </a:p>
          <a:p>
            <a:r>
              <a:rPr lang="en-GB" sz="1200" b="1" dirty="0">
                <a:solidFill>
                  <a:srgbClr val="000000"/>
                </a:solidFill>
              </a:rPr>
              <a:t>d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smtClean="0">
                <a:solidFill>
                  <a:srgbClr val="000000"/>
                </a:solidFill>
              </a:rPr>
              <a:t>020 7423 8284</a:t>
            </a:r>
          </a:p>
          <a:p>
            <a:r>
              <a:rPr lang="en-GB" sz="1200" b="1" dirty="0" smtClean="0">
                <a:solidFill>
                  <a:srgbClr val="000000"/>
                </a:solidFill>
              </a:rPr>
              <a:t>e</a:t>
            </a:r>
            <a:r>
              <a:rPr lang="en-GB" sz="1200" dirty="0" smtClean="0">
                <a:solidFill>
                  <a:srgbClr val="000000"/>
                </a:solidFill>
              </a:rPr>
              <a:t> igraham@trowers.com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\\lois\shared\Apps\Marketing\Marketing (folder synchronised with Dubai and London)\New brand people photography\New brand tinted teamsheet photos\Partners\Ian Grah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002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&amp;H Cornflower">
  <a:themeElements>
    <a:clrScheme name="T&amp;H Cornflower">
      <a:dk1>
        <a:srgbClr val="5987C5"/>
      </a:dk1>
      <a:lt1>
        <a:sysClr val="window" lastClr="FFFFFF"/>
      </a:lt1>
      <a:dk2>
        <a:srgbClr val="5987C5"/>
      </a:dk2>
      <a:lt2>
        <a:srgbClr val="FFFFFF"/>
      </a:lt2>
      <a:accent1>
        <a:srgbClr val="5987C5"/>
      </a:accent1>
      <a:accent2>
        <a:srgbClr val="83A5D4"/>
      </a:accent2>
      <a:accent3>
        <a:srgbClr val="A4BDDF"/>
      </a:accent3>
      <a:accent4>
        <a:srgbClr val="B4C9E5"/>
      </a:accent4>
      <a:accent5>
        <a:srgbClr val="C5D5EB"/>
      </a:accent5>
      <a:accent6>
        <a:srgbClr val="E6EDF6"/>
      </a:accent6>
      <a:hlink>
        <a:srgbClr val="0000FF"/>
      </a:hlink>
      <a:folHlink>
        <a:srgbClr val="800080"/>
      </a:folHlink>
    </a:clrScheme>
    <a:fontScheme name="Trowers &amp; Hamli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H_2010_fivemasters.pptx" id="{290AFB1D-1979-441E-A238-BD104A34EF6B}" vid="{E797FEA3-E79D-4CCC-93A9-A0DD627F87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 Cornflower">
    <a:dk1>
      <a:srgbClr val="5987C5"/>
    </a:dk1>
    <a:lt1>
      <a:sysClr val="window" lastClr="FFFFFF"/>
    </a:lt1>
    <a:dk2>
      <a:srgbClr val="5987C5"/>
    </a:dk2>
    <a:lt2>
      <a:srgbClr val="FFFFFF"/>
    </a:lt2>
    <a:accent1>
      <a:srgbClr val="5987C5"/>
    </a:accent1>
    <a:accent2>
      <a:srgbClr val="83A5D4"/>
    </a:accent2>
    <a:accent3>
      <a:srgbClr val="A4BDDF"/>
    </a:accent3>
    <a:accent4>
      <a:srgbClr val="B4C9E5"/>
    </a:accent4>
    <a:accent5>
      <a:srgbClr val="C5D5EB"/>
    </a:accent5>
    <a:accent6>
      <a:srgbClr val="E6EDF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TH Cornflower">
    <a:dk1>
      <a:srgbClr val="5987C5"/>
    </a:dk1>
    <a:lt1>
      <a:sysClr val="window" lastClr="FFFFFF"/>
    </a:lt1>
    <a:dk2>
      <a:srgbClr val="5987C5"/>
    </a:dk2>
    <a:lt2>
      <a:srgbClr val="FFFFFF"/>
    </a:lt2>
    <a:accent1>
      <a:srgbClr val="5987C5"/>
    </a:accent1>
    <a:accent2>
      <a:srgbClr val="83A5D4"/>
    </a:accent2>
    <a:accent3>
      <a:srgbClr val="A4BDDF"/>
    </a:accent3>
    <a:accent4>
      <a:srgbClr val="B4C9E5"/>
    </a:accent4>
    <a:accent5>
      <a:srgbClr val="C5D5EB"/>
    </a:accent5>
    <a:accent6>
      <a:srgbClr val="E6EDF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170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T&amp;H Cornflower</vt:lpstr>
      <vt:lpstr>Document</vt:lpstr>
      <vt:lpstr>Developing mixed affordable / market sale projects Ian Graham </vt:lpstr>
      <vt:lpstr>What is the motivation for sale? </vt:lpstr>
      <vt:lpstr>A “clean”sale </vt:lpstr>
      <vt:lpstr>A sale with “strings”</vt:lpstr>
      <vt:lpstr>Participation in the project </vt:lpstr>
      <vt:lpstr>PowerPoint Presentation</vt:lpstr>
      <vt:lpstr>PowerPoint Presentation</vt:lpstr>
      <vt:lpstr>Some key drivers when considering joint venture structure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proftemp</cp:lastModifiedBy>
  <cp:revision>40</cp:revision>
  <cp:lastPrinted>2017-01-30T09:29:38Z</cp:lastPrinted>
  <dcterms:created xsi:type="dcterms:W3CDTF">2012-12-12T15:07:52Z</dcterms:created>
  <dcterms:modified xsi:type="dcterms:W3CDTF">2017-02-02T18:09:57Z</dcterms:modified>
</cp:coreProperties>
</file>